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7" r:id="rId4"/>
    <p:sldId id="268" r:id="rId5"/>
    <p:sldId id="269" r:id="rId6"/>
    <p:sldId id="270" r:id="rId7"/>
    <p:sldId id="259" r:id="rId8"/>
    <p:sldId id="261" r:id="rId9"/>
    <p:sldId id="260" r:id="rId10"/>
    <p:sldId id="258" r:id="rId11"/>
    <p:sldId id="266" r:id="rId12"/>
    <p:sldId id="264" r:id="rId13"/>
    <p:sldId id="265" r:id="rId14"/>
    <p:sldId id="262"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58614A2-9FA7-478B-BEF6-D700200FEE5A}" type="datetimeFigureOut">
              <a:rPr lang="en-CA" smtClean="0"/>
              <a:pPr/>
              <a:t>2015-11-20</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BDEE24C-35A9-4029-BDC2-1194A6D3C270}" type="slidenum">
              <a:rPr lang="en-CA" smtClean="0"/>
              <a:pPr/>
              <a:t>‹#›</a:t>
            </a:fld>
            <a:endParaRPr lang="en-C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8614A2-9FA7-478B-BEF6-D700200FEE5A}" type="datetimeFigureOut">
              <a:rPr lang="en-CA" smtClean="0"/>
              <a:pPr/>
              <a:t>2015-11-20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DEE24C-35A9-4029-BDC2-1194A6D3C270}"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8614A2-9FA7-478B-BEF6-D700200FEE5A}" type="datetimeFigureOut">
              <a:rPr lang="en-CA" smtClean="0"/>
              <a:pPr/>
              <a:t>2015-11-20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DEE24C-35A9-4029-BDC2-1194A6D3C270}"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58614A2-9FA7-478B-BEF6-D700200FEE5A}" type="datetimeFigureOut">
              <a:rPr lang="en-CA" smtClean="0"/>
              <a:pPr/>
              <a:t>2015-11-20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DEE24C-35A9-4029-BDC2-1194A6D3C270}" type="slidenum">
              <a:rPr lang="en-CA" smtClean="0"/>
              <a:pPr/>
              <a:t>‹#›</a:t>
            </a:fld>
            <a:endParaRPr lang="en-C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8614A2-9FA7-478B-BEF6-D700200FEE5A}" type="datetimeFigureOut">
              <a:rPr lang="en-CA" smtClean="0"/>
              <a:pPr/>
              <a:t>2015-11-20</a:t>
            </a:fld>
            <a:endParaRPr lang="en-CA"/>
          </a:p>
        </p:txBody>
      </p:sp>
      <p:sp>
        <p:nvSpPr>
          <p:cNvPr id="5" name="Footer Placeholder 4"/>
          <p:cNvSpPr>
            <a:spLocks noGrp="1"/>
          </p:cNvSpPr>
          <p:nvPr>
            <p:ph type="ftr" sz="quarter" idx="11"/>
          </p:nvPr>
        </p:nvSpPr>
        <p:spPr>
          <a:xfrm>
            <a:off x="800100" y="6172200"/>
            <a:ext cx="4000500" cy="457200"/>
          </a:xfrm>
        </p:spPr>
        <p:txBody>
          <a:bodyPr/>
          <a:lstStyle/>
          <a:p>
            <a:endParaRPr lang="en-C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BDEE24C-35A9-4029-BDC2-1194A6D3C270}"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58614A2-9FA7-478B-BEF6-D700200FEE5A}" type="datetimeFigureOut">
              <a:rPr lang="en-CA" smtClean="0"/>
              <a:pPr/>
              <a:t>2015-11-20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DEE24C-35A9-4029-BDC2-1194A6D3C270}" type="slidenum">
              <a:rPr lang="en-CA" smtClean="0"/>
              <a:pPr/>
              <a:t>‹#›</a:t>
            </a:fld>
            <a:endParaRPr lang="en-C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58614A2-9FA7-478B-BEF6-D700200FEE5A}" type="datetimeFigureOut">
              <a:rPr lang="en-CA" smtClean="0"/>
              <a:pPr/>
              <a:t>2015-11-20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BDEE24C-35A9-4029-BDC2-1194A6D3C270}" type="slidenum">
              <a:rPr lang="en-CA" smtClean="0"/>
              <a:pPr/>
              <a:t>‹#›</a:t>
            </a:fld>
            <a:endParaRPr lang="en-C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8614A2-9FA7-478B-BEF6-D700200FEE5A}" type="datetimeFigureOut">
              <a:rPr lang="en-CA" smtClean="0"/>
              <a:pPr/>
              <a:t>2015-11-20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BDEE24C-35A9-4029-BDC2-1194A6D3C270}"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614A2-9FA7-478B-BEF6-D700200FEE5A}" type="datetimeFigureOut">
              <a:rPr lang="en-CA" smtClean="0"/>
              <a:pPr/>
              <a:t>2015-11-20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BDEE24C-35A9-4029-BDC2-1194A6D3C270}"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8614A2-9FA7-478B-BEF6-D700200FEE5A}" type="datetimeFigureOut">
              <a:rPr lang="en-CA" smtClean="0"/>
              <a:pPr/>
              <a:t>2015-11-20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DEE24C-35A9-4029-BDC2-1194A6D3C270}" type="slidenum">
              <a:rPr lang="en-CA" smtClean="0"/>
              <a:pPr/>
              <a:t>‹#›</a:t>
            </a:fld>
            <a:endParaRPr lang="en-C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8614A2-9FA7-478B-BEF6-D700200FEE5A}" type="datetimeFigureOut">
              <a:rPr lang="en-CA" smtClean="0"/>
              <a:pPr/>
              <a:t>2015-11-20</a:t>
            </a:fld>
            <a:endParaRPr lang="en-CA"/>
          </a:p>
        </p:txBody>
      </p:sp>
      <p:sp>
        <p:nvSpPr>
          <p:cNvPr id="6" name="Footer Placeholder 5"/>
          <p:cNvSpPr>
            <a:spLocks noGrp="1"/>
          </p:cNvSpPr>
          <p:nvPr>
            <p:ph type="ftr" sz="quarter" idx="11"/>
          </p:nvPr>
        </p:nvSpPr>
        <p:spPr>
          <a:xfrm>
            <a:off x="914400" y="6172200"/>
            <a:ext cx="3886200" cy="457200"/>
          </a:xfrm>
        </p:spPr>
        <p:txBody>
          <a:bodyPr/>
          <a:lstStyle/>
          <a:p>
            <a:endParaRPr lang="en-CA"/>
          </a:p>
        </p:txBody>
      </p:sp>
      <p:sp>
        <p:nvSpPr>
          <p:cNvPr id="7" name="Slide Number Placeholder 6"/>
          <p:cNvSpPr>
            <a:spLocks noGrp="1"/>
          </p:cNvSpPr>
          <p:nvPr>
            <p:ph type="sldNum" sz="quarter" idx="12"/>
          </p:nvPr>
        </p:nvSpPr>
        <p:spPr>
          <a:xfrm>
            <a:off x="146304" y="6208776"/>
            <a:ext cx="457200" cy="457200"/>
          </a:xfrm>
        </p:spPr>
        <p:txBody>
          <a:bodyPr/>
          <a:lstStyle/>
          <a:p>
            <a:fld id="{5BDEE24C-35A9-4029-BDC2-1194A6D3C270}" type="slidenum">
              <a:rPr lang="en-CA" smtClean="0"/>
              <a:pPr/>
              <a:t>‹#›</a:t>
            </a:fld>
            <a:endParaRPr lang="en-C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58614A2-9FA7-478B-BEF6-D700200FEE5A}" type="datetimeFigureOut">
              <a:rPr lang="en-CA" smtClean="0"/>
              <a:pPr/>
              <a:t>2015-11-20</a:t>
            </a:fld>
            <a:endParaRPr lang="en-C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C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BDEE24C-35A9-4029-BDC2-1194A6D3C270}"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CA"/>
          </a:p>
        </p:txBody>
      </p:sp>
      <p:sp>
        <p:nvSpPr>
          <p:cNvPr id="2" name="Title 1"/>
          <p:cNvSpPr>
            <a:spLocks noGrp="1"/>
          </p:cNvSpPr>
          <p:nvPr>
            <p:ph type="ctrTitle"/>
          </p:nvPr>
        </p:nvSpPr>
        <p:spPr/>
        <p:txBody>
          <a:bodyPr/>
          <a:lstStyle/>
          <a:p>
            <a:r>
              <a:rPr lang="en-CA" dirty="0" smtClean="0"/>
              <a:t>Will Canada go to War</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Problems In Battle	</a:t>
            </a:r>
            <a:endParaRPr lang="en-CA" dirty="0"/>
          </a:p>
        </p:txBody>
      </p:sp>
      <p:sp>
        <p:nvSpPr>
          <p:cNvPr id="3" name="Content Placeholder 2"/>
          <p:cNvSpPr>
            <a:spLocks noGrp="1"/>
          </p:cNvSpPr>
          <p:nvPr>
            <p:ph sz="quarter" idx="1"/>
          </p:nvPr>
        </p:nvSpPr>
        <p:spPr>
          <a:xfrm>
            <a:off x="914400" y="1447800"/>
            <a:ext cx="7772400" cy="4933528"/>
          </a:xfrm>
        </p:spPr>
        <p:txBody>
          <a:bodyPr>
            <a:normAutofit fontScale="92500" lnSpcReduction="20000"/>
          </a:bodyPr>
          <a:lstStyle/>
          <a:p>
            <a:pPr>
              <a:buNone/>
            </a:pPr>
            <a:r>
              <a:rPr lang="en-CA" sz="2800" dirty="0" smtClean="0">
                <a:latin typeface="Arial Rounded MT Bold" pitchFamily="34" charset="0"/>
              </a:rPr>
              <a:t>Ross Rifle</a:t>
            </a:r>
          </a:p>
          <a:p>
            <a:pPr>
              <a:buNone/>
            </a:pPr>
            <a:endParaRPr lang="en-CA" sz="2800" dirty="0" smtClean="0">
              <a:latin typeface="Arial Rounded MT Bold" pitchFamily="34" charset="0"/>
            </a:endParaRPr>
          </a:p>
          <a:p>
            <a:pPr>
              <a:buNone/>
            </a:pPr>
            <a:endParaRPr lang="en-CA" sz="2800" dirty="0" smtClean="0">
              <a:latin typeface="Arial Rounded MT Bold" pitchFamily="34" charset="0"/>
            </a:endParaRPr>
          </a:p>
          <a:p>
            <a:pPr>
              <a:buNone/>
            </a:pPr>
            <a:endParaRPr lang="en-CA" sz="2800" dirty="0" smtClean="0">
              <a:latin typeface="Arial Rounded MT Bold" pitchFamily="34" charset="0"/>
            </a:endParaRPr>
          </a:p>
          <a:p>
            <a:pPr>
              <a:buNone/>
            </a:pPr>
            <a:endParaRPr lang="en-CA" sz="2800" dirty="0" smtClean="0">
              <a:latin typeface="Arial Rounded MT Bold" pitchFamily="34" charset="0"/>
            </a:endParaRPr>
          </a:p>
          <a:p>
            <a:pPr>
              <a:buNone/>
            </a:pPr>
            <a:r>
              <a:rPr lang="en-CA" sz="2800" dirty="0" smtClean="0">
                <a:latin typeface="Arial Rounded MT Bold" pitchFamily="34" charset="0"/>
              </a:rPr>
              <a:t>Problems</a:t>
            </a:r>
          </a:p>
          <a:p>
            <a:pPr marL="514350" indent="-514350">
              <a:buFont typeface="+mj-lt"/>
              <a:buAutoNum type="arabicPeriod"/>
            </a:pPr>
            <a:r>
              <a:rPr lang="en-CA" sz="2800" dirty="0" smtClean="0">
                <a:latin typeface="Arial Rounded MT Bold" pitchFamily="34" charset="0"/>
              </a:rPr>
              <a:t>Bayonet fell off when you shot</a:t>
            </a:r>
          </a:p>
          <a:p>
            <a:pPr marL="514350" indent="-514350">
              <a:buFont typeface="+mj-lt"/>
              <a:buAutoNum type="arabicPeriod"/>
            </a:pPr>
            <a:r>
              <a:rPr lang="en-CA" sz="2800" dirty="0" smtClean="0">
                <a:latin typeface="Arial Rounded MT Bold" pitchFamily="34" charset="0"/>
              </a:rPr>
              <a:t>Gun would jam.</a:t>
            </a:r>
          </a:p>
          <a:p>
            <a:pPr marL="514350" indent="-514350">
              <a:buFont typeface="+mj-lt"/>
              <a:buAutoNum type="arabicPeriod"/>
            </a:pPr>
            <a:r>
              <a:rPr lang="en-CA" sz="2800" dirty="0" smtClean="0">
                <a:latin typeface="Arial Rounded MT Bold" pitchFamily="34" charset="0"/>
              </a:rPr>
              <a:t>Gun rarely worked.</a:t>
            </a:r>
          </a:p>
          <a:p>
            <a:pPr marL="514350" indent="-514350">
              <a:buFont typeface="+mj-lt"/>
              <a:buAutoNum type="arabicPeriod"/>
            </a:pPr>
            <a:r>
              <a:rPr lang="en-CA" sz="2800" dirty="0" smtClean="0">
                <a:latin typeface="Arial Rounded MT Bold" pitchFamily="34" charset="0"/>
              </a:rPr>
              <a:t>If miss assembled the gun would still fire but the bolt would eject into the soldiers face.</a:t>
            </a:r>
          </a:p>
          <a:p>
            <a:pPr marL="514350" indent="-514350">
              <a:buFont typeface="+mj-lt"/>
              <a:buAutoNum type="arabicPeriod"/>
            </a:pPr>
            <a:r>
              <a:rPr lang="en-CA" sz="2800" dirty="0" smtClean="0">
                <a:latin typeface="Arial Rounded MT Bold" pitchFamily="34" charset="0"/>
              </a:rPr>
              <a:t>Did not fire British ammunition</a:t>
            </a:r>
            <a:endParaRPr lang="en-CA" sz="2800" dirty="0">
              <a:latin typeface="Arial Rounded MT Bold" pitchFamily="34" charset="0"/>
            </a:endParaRPr>
          </a:p>
        </p:txBody>
      </p:sp>
      <p:pic>
        <p:nvPicPr>
          <p:cNvPr id="4" name="Picture 3" descr="Rossrifle.jpg"/>
          <p:cNvPicPr>
            <a:picLocks noChangeAspect="1"/>
          </p:cNvPicPr>
          <p:nvPr/>
        </p:nvPicPr>
        <p:blipFill>
          <a:blip r:embed="rId2" cstate="print"/>
          <a:stretch>
            <a:fillRect/>
          </a:stretch>
        </p:blipFill>
        <p:spPr>
          <a:xfrm>
            <a:off x="287016" y="1844824"/>
            <a:ext cx="8856984" cy="1676036"/>
          </a:xfrm>
          <a:prstGeom prst="rect">
            <a:avLst/>
          </a:prstGeom>
        </p:spPr>
      </p:pic>
      <p:pic>
        <p:nvPicPr>
          <p:cNvPr id="1026" name="Picture 2" descr="C:\Users\Craig\Downloads\lbsml119_hi.gif"/>
          <p:cNvPicPr>
            <a:picLocks noChangeAspect="1" noChangeArrowheads="1"/>
          </p:cNvPicPr>
          <p:nvPr/>
        </p:nvPicPr>
        <p:blipFill>
          <a:blip r:embed="rId3" cstate="print"/>
          <a:srcRect/>
          <a:stretch>
            <a:fillRect/>
          </a:stretch>
        </p:blipFill>
        <p:spPr bwMode="auto">
          <a:xfrm>
            <a:off x="5076056" y="836712"/>
            <a:ext cx="3095625" cy="3095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linds(horizontal)">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Ross Rifle</a:t>
            </a:r>
            <a:endParaRPr lang="en-CA" dirty="0"/>
          </a:p>
        </p:txBody>
      </p:sp>
      <p:sp>
        <p:nvSpPr>
          <p:cNvPr id="3" name="Content Placeholder 2"/>
          <p:cNvSpPr>
            <a:spLocks noGrp="1"/>
          </p:cNvSpPr>
          <p:nvPr>
            <p:ph sz="quarter" idx="1"/>
          </p:nvPr>
        </p:nvSpPr>
        <p:spPr/>
        <p:txBody>
          <a:bodyPr>
            <a:normAutofit fontScale="92500"/>
          </a:bodyPr>
          <a:lstStyle/>
          <a:p>
            <a:r>
              <a:rPr lang="en-CA" sz="3200" dirty="0" smtClean="0"/>
              <a:t>“They jammed after firing, at most, three rounds. To force the bolt open, a man had to lie down and take his heel to it." — Arthur Bishop</a:t>
            </a:r>
          </a:p>
          <a:p>
            <a:endParaRPr lang="en-CA" sz="3200" dirty="0" smtClean="0"/>
          </a:p>
          <a:p>
            <a:r>
              <a:rPr lang="en-CA" sz="3200" dirty="0" smtClean="0"/>
              <a:t>It takes five men just to keep one Ross Rifle firing.  ---Chris </a:t>
            </a:r>
            <a:r>
              <a:rPr lang="en-CA" sz="3200" dirty="0" err="1" smtClean="0"/>
              <a:t>Scriven</a:t>
            </a:r>
            <a:endParaRPr lang="en-CA" sz="3200" dirty="0" smtClean="0"/>
          </a:p>
          <a:p>
            <a:endParaRPr lang="en-CA" sz="3200" dirty="0" smtClean="0"/>
          </a:p>
          <a:p>
            <a:r>
              <a:rPr lang="en-CA" sz="3200" dirty="0" smtClean="0"/>
              <a:t>Favourite weapon of allied sniper divisions</a:t>
            </a:r>
          </a:p>
          <a:p>
            <a:endParaRPr lang="en-CA"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McAdam</a:t>
            </a:r>
            <a:r>
              <a:rPr lang="en-CA" dirty="0" smtClean="0"/>
              <a:t> Shield Shovel</a:t>
            </a:r>
            <a:endParaRPr lang="en-CA" dirty="0"/>
          </a:p>
        </p:txBody>
      </p:sp>
      <p:sp>
        <p:nvSpPr>
          <p:cNvPr id="3" name="Content Placeholder 2"/>
          <p:cNvSpPr>
            <a:spLocks noGrp="1"/>
          </p:cNvSpPr>
          <p:nvPr>
            <p:ph sz="quarter" idx="1"/>
          </p:nvPr>
        </p:nvSpPr>
        <p:spPr/>
        <p:txBody>
          <a:bodyPr/>
          <a:lstStyle/>
          <a:p>
            <a:r>
              <a:rPr lang="en-CA" dirty="0" smtClean="0"/>
              <a:t>Not very good for Digging as a result of the big hole in it.</a:t>
            </a:r>
          </a:p>
          <a:p>
            <a:r>
              <a:rPr lang="en-CA" dirty="0" smtClean="0"/>
              <a:t>Weighed three times as much as a regular military shovel.</a:t>
            </a:r>
          </a:p>
          <a:p>
            <a:r>
              <a:rPr lang="en-CA" dirty="0" smtClean="0"/>
              <a:t>Had no bend to the shovel so it was not as good in the mud.</a:t>
            </a:r>
          </a:p>
          <a:p>
            <a:r>
              <a:rPr lang="en-CA" dirty="0" smtClean="0"/>
              <a:t>In a war where infantry movement was fast, it was weighing soldiers down.</a:t>
            </a:r>
          </a:p>
          <a:p>
            <a:endParaRPr lang="en-CA" dirty="0"/>
          </a:p>
        </p:txBody>
      </p:sp>
      <p:pic>
        <p:nvPicPr>
          <p:cNvPr id="4" name="Picture 3" descr="ShovelUse.jpg"/>
          <p:cNvPicPr>
            <a:picLocks noChangeAspect="1"/>
          </p:cNvPicPr>
          <p:nvPr/>
        </p:nvPicPr>
        <p:blipFill>
          <a:blip r:embed="rId2" cstate="print"/>
          <a:stretch>
            <a:fillRect/>
          </a:stretch>
        </p:blipFill>
        <p:spPr>
          <a:xfrm>
            <a:off x="1763688" y="4077072"/>
            <a:ext cx="5790182" cy="2520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Macadam Shield Shovel in use.</a:t>
            </a:r>
            <a:endParaRPr lang="en-CA" dirty="0"/>
          </a:p>
        </p:txBody>
      </p:sp>
      <p:sp>
        <p:nvSpPr>
          <p:cNvPr id="3" name="Content Placeholder 2"/>
          <p:cNvSpPr>
            <a:spLocks noGrp="1"/>
          </p:cNvSpPr>
          <p:nvPr>
            <p:ph sz="quarter" idx="1"/>
          </p:nvPr>
        </p:nvSpPr>
        <p:spPr>
          <a:xfrm>
            <a:off x="914400" y="4077072"/>
            <a:ext cx="7772400" cy="2232248"/>
          </a:xfrm>
        </p:spPr>
        <p:txBody>
          <a:bodyPr>
            <a:normAutofit fontScale="85000" lnSpcReduction="20000"/>
          </a:bodyPr>
          <a:lstStyle/>
          <a:p>
            <a:r>
              <a:rPr lang="en-CA" dirty="0" smtClean="0"/>
              <a:t>The intention of the shield shovel was to block enemy bullets while providing safe cover.</a:t>
            </a:r>
          </a:p>
          <a:p>
            <a:r>
              <a:rPr lang="en-CA" dirty="0" smtClean="0"/>
              <a:t>It blocked peripheral vision.</a:t>
            </a:r>
          </a:p>
          <a:p>
            <a:r>
              <a:rPr lang="en-CA" dirty="0" smtClean="0"/>
              <a:t>The amount of Iron needed to block bullets made the shovel ridiculously heavy.</a:t>
            </a:r>
          </a:p>
          <a:p>
            <a:r>
              <a:rPr lang="en-CA" dirty="0" smtClean="0"/>
              <a:t>It could not block bullets.   (even German pistols would penetrate the shovel)</a:t>
            </a:r>
          </a:p>
          <a:p>
            <a:endParaRPr lang="en-CA" dirty="0" smtClean="0"/>
          </a:p>
          <a:p>
            <a:endParaRPr lang="en-CA" dirty="0"/>
          </a:p>
        </p:txBody>
      </p:sp>
      <p:pic>
        <p:nvPicPr>
          <p:cNvPr id="4" name="Picture 3" descr="macadam-shovel2.jpg"/>
          <p:cNvPicPr>
            <a:picLocks noChangeAspect="1"/>
          </p:cNvPicPr>
          <p:nvPr/>
        </p:nvPicPr>
        <p:blipFill>
          <a:blip r:embed="rId2" cstate="print"/>
          <a:stretch>
            <a:fillRect/>
          </a:stretch>
        </p:blipFill>
        <p:spPr>
          <a:xfrm>
            <a:off x="2267744" y="1412776"/>
            <a:ext cx="4593704" cy="2564927"/>
          </a:xfrm>
          <a:prstGeom prst="rect">
            <a:avLst/>
          </a:prstGeom>
        </p:spPr>
      </p:pic>
      <p:pic>
        <p:nvPicPr>
          <p:cNvPr id="5" name="Picture 4" descr="lbsml119_hi.gif"/>
          <p:cNvPicPr>
            <a:picLocks noChangeAspect="1"/>
          </p:cNvPicPr>
          <p:nvPr/>
        </p:nvPicPr>
        <p:blipFill>
          <a:blip r:embed="rId3" cstate="print"/>
          <a:stretch>
            <a:fillRect/>
          </a:stretch>
        </p:blipFill>
        <p:spPr>
          <a:xfrm>
            <a:off x="5292080" y="1340768"/>
            <a:ext cx="3095625" cy="3095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use bad weapons</a:t>
            </a:r>
            <a:br>
              <a:rPr lang="en-CA" dirty="0" smtClean="0"/>
            </a:br>
            <a:r>
              <a:rPr lang="en-CA" dirty="0" smtClean="0"/>
              <a:t>and have bad leadership?</a:t>
            </a:r>
            <a:endParaRPr lang="en-CA" dirty="0"/>
          </a:p>
        </p:txBody>
      </p:sp>
      <p:sp>
        <p:nvSpPr>
          <p:cNvPr id="3" name="Content Placeholder 2"/>
          <p:cNvSpPr>
            <a:spLocks noGrp="1"/>
          </p:cNvSpPr>
          <p:nvPr>
            <p:ph sz="quarter" idx="1"/>
          </p:nvPr>
        </p:nvSpPr>
        <p:spPr/>
        <p:txBody>
          <a:bodyPr/>
          <a:lstStyle/>
          <a:p>
            <a:pPr algn="ctr">
              <a:buNone/>
            </a:pPr>
            <a:r>
              <a:rPr lang="en-CA" dirty="0" smtClean="0"/>
              <a:t>	MONEY</a:t>
            </a:r>
          </a:p>
          <a:p>
            <a:pPr algn="ctr">
              <a:buNone/>
            </a:pPr>
            <a:r>
              <a:rPr lang="en-CA" dirty="0" smtClean="0"/>
              <a:t>	CORRUPTION</a:t>
            </a:r>
          </a:p>
          <a:p>
            <a:pPr algn="ctr">
              <a:buNone/>
            </a:pPr>
            <a:r>
              <a:rPr lang="en-CA" dirty="0" smtClean="0"/>
              <a:t>	PROFITEERING</a:t>
            </a:r>
            <a:endParaRPr lang="en-CA" dirty="0"/>
          </a:p>
        </p:txBody>
      </p:sp>
      <p:pic>
        <p:nvPicPr>
          <p:cNvPr id="4" name="Picture 3" descr="images (11).jpg"/>
          <p:cNvPicPr>
            <a:picLocks noChangeAspect="1"/>
          </p:cNvPicPr>
          <p:nvPr/>
        </p:nvPicPr>
        <p:blipFill>
          <a:blip r:embed="rId2" cstate="print"/>
          <a:srcRect t="17268" b="7918"/>
          <a:stretch>
            <a:fillRect/>
          </a:stretch>
        </p:blipFill>
        <p:spPr>
          <a:xfrm>
            <a:off x="2483768" y="2906816"/>
            <a:ext cx="4691980" cy="340250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324528" cy="1143000"/>
          </a:xfrm>
        </p:spPr>
        <p:txBody>
          <a:bodyPr>
            <a:normAutofit fontScale="90000"/>
          </a:bodyPr>
          <a:lstStyle/>
          <a:p>
            <a:r>
              <a:rPr lang="en-CA" dirty="0" smtClean="0"/>
              <a:t>Biggest corruption scandal in Canadian history</a:t>
            </a:r>
            <a:endParaRPr lang="en-CA" dirty="0"/>
          </a:p>
        </p:txBody>
      </p:sp>
      <p:sp>
        <p:nvSpPr>
          <p:cNvPr id="5" name="Content Placeholder 4"/>
          <p:cNvSpPr>
            <a:spLocks noGrp="1"/>
          </p:cNvSpPr>
          <p:nvPr>
            <p:ph sz="quarter" idx="1"/>
          </p:nvPr>
        </p:nvSpPr>
        <p:spPr>
          <a:xfrm>
            <a:off x="914400" y="1447800"/>
            <a:ext cx="3945632" cy="4572000"/>
          </a:xfrm>
        </p:spPr>
        <p:txBody>
          <a:bodyPr/>
          <a:lstStyle/>
          <a:p>
            <a:pPr>
              <a:buNone/>
            </a:pPr>
            <a:endParaRPr lang="en-CA" dirty="0" smtClean="0"/>
          </a:p>
          <a:p>
            <a:pPr>
              <a:buNone/>
            </a:pPr>
            <a:r>
              <a:rPr lang="en-CA" dirty="0" smtClean="0"/>
              <a:t>1. People in government were profiting from the war</a:t>
            </a:r>
          </a:p>
          <a:p>
            <a:pPr>
              <a:buNone/>
            </a:pPr>
            <a:r>
              <a:rPr lang="en-CA" dirty="0" smtClean="0"/>
              <a:t>2. Businesses were profiting from war.</a:t>
            </a:r>
          </a:p>
          <a:p>
            <a:pPr>
              <a:buNone/>
            </a:pPr>
            <a:endParaRPr lang="en-CA" dirty="0"/>
          </a:p>
        </p:txBody>
      </p:sp>
      <p:pic>
        <p:nvPicPr>
          <p:cNvPr id="6" name="Content Placeholder 3" descr="windows8.jpg"/>
          <p:cNvPicPr>
            <a:picLocks noChangeAspect="1"/>
          </p:cNvPicPr>
          <p:nvPr/>
        </p:nvPicPr>
        <p:blipFill>
          <a:blip r:embed="rId2" cstate="print"/>
          <a:stretch>
            <a:fillRect/>
          </a:stretch>
        </p:blipFill>
        <p:spPr>
          <a:xfrm>
            <a:off x="4572000" y="1556792"/>
            <a:ext cx="4171156" cy="47670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OF COURSE!</a:t>
            </a:r>
            <a:endParaRPr lang="en-CA" dirty="0"/>
          </a:p>
        </p:txBody>
      </p:sp>
      <p:sp>
        <p:nvSpPr>
          <p:cNvPr id="3" name="Content Placeholder 2"/>
          <p:cNvSpPr>
            <a:spLocks noGrp="1"/>
          </p:cNvSpPr>
          <p:nvPr>
            <p:ph sz="quarter" idx="1"/>
          </p:nvPr>
        </p:nvSpPr>
        <p:spPr/>
        <p:txBody>
          <a:bodyPr/>
          <a:lstStyle/>
          <a:p>
            <a:r>
              <a:rPr lang="en-CA" dirty="0" smtClean="0"/>
              <a:t>When Great Britain declares war, Canada,  Australia, India, and all the African colonies are automatically at war too.</a:t>
            </a:r>
          </a:p>
          <a:p>
            <a:pPr>
              <a:buNone/>
            </a:pPr>
            <a:endParaRPr lang="en-CA" dirty="0" smtClean="0"/>
          </a:p>
          <a:p>
            <a:pPr>
              <a:buNone/>
            </a:pPr>
            <a:endParaRPr lang="en-CA" dirty="0" smtClean="0"/>
          </a:p>
          <a:p>
            <a:pPr>
              <a:buNone/>
            </a:pPr>
            <a:endParaRPr lang="en-CA" dirty="0" smtClean="0"/>
          </a:p>
          <a:p>
            <a:pPr>
              <a:buNone/>
            </a:pPr>
            <a:r>
              <a:rPr lang="en-CA" dirty="0" smtClean="0"/>
              <a:t>"It is our duty to let Great Britain know and to let the friends and foes of Great Britain know that there is in Canada but one mind and one heart and that all Canadians are behind the Mother Country."</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Total War</a:t>
            </a:r>
            <a:endParaRPr lang="en-CA" dirty="0"/>
          </a:p>
        </p:txBody>
      </p:sp>
      <p:sp>
        <p:nvSpPr>
          <p:cNvPr id="3" name="Content Placeholder 2"/>
          <p:cNvSpPr>
            <a:spLocks noGrp="1"/>
          </p:cNvSpPr>
          <p:nvPr>
            <p:ph sz="quarter" idx="1"/>
          </p:nvPr>
        </p:nvSpPr>
        <p:spPr/>
        <p:txBody>
          <a:bodyPr/>
          <a:lstStyle/>
          <a:p>
            <a:r>
              <a:rPr lang="en-CA" dirty="0" smtClean="0"/>
              <a:t>Restructuring Society for maximum war capability</a:t>
            </a:r>
          </a:p>
          <a:p>
            <a:r>
              <a:rPr lang="en-CA" dirty="0" smtClean="0"/>
              <a:t>Requires War measures act to really work.</a:t>
            </a:r>
          </a:p>
          <a:p>
            <a:r>
              <a:rPr lang="en-CA" dirty="0" smtClean="0"/>
              <a:t>In total war the entire population is considered “at war”</a:t>
            </a:r>
            <a:endParaRPr lang="en-CA" dirty="0"/>
          </a:p>
        </p:txBody>
      </p:sp>
      <p:pic>
        <p:nvPicPr>
          <p:cNvPr id="4" name="Picture 3" descr="82d9bf1589eb58f55cb47a91e3dcd2ed.jpg"/>
          <p:cNvPicPr>
            <a:picLocks noChangeAspect="1"/>
          </p:cNvPicPr>
          <p:nvPr/>
        </p:nvPicPr>
        <p:blipFill>
          <a:blip r:embed="rId2" cstate="print"/>
          <a:srcRect t="4259"/>
          <a:stretch>
            <a:fillRect/>
          </a:stretch>
        </p:blipFill>
        <p:spPr>
          <a:xfrm>
            <a:off x="5508104" y="3212976"/>
            <a:ext cx="2247900" cy="3237359"/>
          </a:xfrm>
          <a:prstGeom prst="rect">
            <a:avLst/>
          </a:prstGeom>
        </p:spPr>
      </p:pic>
      <p:pic>
        <p:nvPicPr>
          <p:cNvPr id="5" name="Picture 4" descr="b9fe920a11867be074ea75796ef19ed6.jpg"/>
          <p:cNvPicPr>
            <a:picLocks noChangeAspect="1"/>
          </p:cNvPicPr>
          <p:nvPr/>
        </p:nvPicPr>
        <p:blipFill>
          <a:blip r:embed="rId3" cstate="print"/>
          <a:stretch>
            <a:fillRect/>
          </a:stretch>
        </p:blipFill>
        <p:spPr>
          <a:xfrm>
            <a:off x="1979712" y="2924944"/>
            <a:ext cx="2247900" cy="36671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More Total War Propaganda Poster</a:t>
            </a:r>
            <a:endParaRPr lang="en-CA" dirty="0"/>
          </a:p>
        </p:txBody>
      </p:sp>
      <p:pic>
        <p:nvPicPr>
          <p:cNvPr id="6" name="Content Placeholder 5" descr="image140.png"/>
          <p:cNvPicPr>
            <a:picLocks noGrp="1" noChangeAspect="1"/>
          </p:cNvPicPr>
          <p:nvPr>
            <p:ph sz="quarter" idx="1"/>
          </p:nvPr>
        </p:nvPicPr>
        <p:blipFill>
          <a:blip r:embed="rId2" cstate="print"/>
          <a:stretch>
            <a:fillRect/>
          </a:stretch>
        </p:blipFill>
        <p:spPr>
          <a:xfrm>
            <a:off x="1403648" y="1556792"/>
            <a:ext cx="2955873" cy="4572000"/>
          </a:xfrm>
        </p:spPr>
      </p:pic>
      <p:pic>
        <p:nvPicPr>
          <p:cNvPr id="7" name="Picture 6" descr="World_War_1_Poster_Patriotic_USA_Coal-1LG (1).jpg"/>
          <p:cNvPicPr>
            <a:picLocks noChangeAspect="1"/>
          </p:cNvPicPr>
          <p:nvPr/>
        </p:nvPicPr>
        <p:blipFill>
          <a:blip r:embed="rId3" cstate="print"/>
          <a:srcRect b="14300"/>
          <a:stretch>
            <a:fillRect/>
          </a:stretch>
        </p:blipFill>
        <p:spPr>
          <a:xfrm>
            <a:off x="4716016" y="1484784"/>
            <a:ext cx="3634988" cy="45811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Total War turns to income tax</a:t>
            </a:r>
            <a:endParaRPr lang="en-CA" dirty="0"/>
          </a:p>
        </p:txBody>
      </p:sp>
      <p:sp>
        <p:nvSpPr>
          <p:cNvPr id="3" name="Content Placeholder 2"/>
          <p:cNvSpPr>
            <a:spLocks noGrp="1"/>
          </p:cNvSpPr>
          <p:nvPr>
            <p:ph sz="quarter" idx="1"/>
          </p:nvPr>
        </p:nvSpPr>
        <p:spPr/>
        <p:txBody>
          <a:bodyPr>
            <a:normAutofit lnSpcReduction="10000"/>
          </a:bodyPr>
          <a:lstStyle/>
          <a:p>
            <a:r>
              <a:rPr lang="en-CA" dirty="0" smtClean="0"/>
              <a:t>1917 Income War Tax:   They wanted to tax rich people so that the wealthy were seen as “doing their part” in the total war.</a:t>
            </a:r>
          </a:p>
          <a:p>
            <a:r>
              <a:rPr lang="en-CA" dirty="0" smtClean="0"/>
              <a:t>Although the law was too late to help out with the war.   The war tax came late and proved incredibly profitable to help pay off the war debt.</a:t>
            </a:r>
          </a:p>
          <a:p>
            <a:endParaRPr lang="en-CA" dirty="0" smtClean="0"/>
          </a:p>
          <a:p>
            <a:r>
              <a:rPr lang="en-CA" dirty="0" smtClean="0"/>
              <a:t>This temporary war measure act is the direct descendant of all the income tax we pay to the government today.  It also violates the constitution.   </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Canada’s Role</a:t>
            </a:r>
            <a:endParaRPr lang="en-CA" dirty="0"/>
          </a:p>
        </p:txBody>
      </p:sp>
      <p:sp>
        <p:nvSpPr>
          <p:cNvPr id="3" name="Content Placeholder 2"/>
          <p:cNvSpPr>
            <a:spLocks noGrp="1"/>
          </p:cNvSpPr>
          <p:nvPr>
            <p:ph sz="quarter" idx="1"/>
          </p:nvPr>
        </p:nvSpPr>
        <p:spPr/>
        <p:txBody>
          <a:bodyPr/>
          <a:lstStyle/>
          <a:p>
            <a:r>
              <a:rPr lang="en-CA" dirty="0" smtClean="0"/>
              <a:t>Was a large supplier of manufactured goods during </a:t>
            </a:r>
            <a:r>
              <a:rPr lang="en-CA" smtClean="0"/>
              <a:t>the war.</a:t>
            </a:r>
            <a:endParaRPr lang="en-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CEF (Canadian Expeditionary Force)</a:t>
            </a:r>
            <a:endParaRPr lang="en-CA" dirty="0"/>
          </a:p>
        </p:txBody>
      </p:sp>
      <p:sp>
        <p:nvSpPr>
          <p:cNvPr id="3" name="Content Placeholder 2"/>
          <p:cNvSpPr>
            <a:spLocks noGrp="1"/>
          </p:cNvSpPr>
          <p:nvPr>
            <p:ph sz="quarter" idx="1"/>
          </p:nvPr>
        </p:nvSpPr>
        <p:spPr/>
        <p:txBody>
          <a:bodyPr/>
          <a:lstStyle/>
          <a:p>
            <a:r>
              <a:rPr lang="en-CA" dirty="0" smtClean="0"/>
              <a:t>Self directed Canadian force.</a:t>
            </a:r>
          </a:p>
          <a:p>
            <a:r>
              <a:rPr lang="en-CA" dirty="0" smtClean="0"/>
              <a:t>Regarded by the allies and central powers as the most effective military force on the Western Front.</a:t>
            </a:r>
          </a:p>
          <a:p>
            <a:r>
              <a:rPr lang="en-CA" dirty="0" smtClean="0"/>
              <a:t>Germans called them “storm troopers.”</a:t>
            </a:r>
          </a:p>
          <a:p>
            <a:pPr>
              <a:buNone/>
            </a:pPr>
            <a:endParaRPr lang="en-CA" dirty="0" smtClean="0"/>
          </a:p>
          <a:p>
            <a:endParaRPr lang="en-CA" dirty="0" smtClean="0"/>
          </a:p>
          <a:p>
            <a:endParaRPr lang="en-CA" dirty="0" smtClean="0"/>
          </a:p>
          <a:p>
            <a:endParaRPr lang="en-CA" dirty="0"/>
          </a:p>
        </p:txBody>
      </p:sp>
      <p:pic>
        <p:nvPicPr>
          <p:cNvPr id="4" name="Picture 3" descr="Stretcher_bearers_Passchendaele_August_1917.jpg"/>
          <p:cNvPicPr>
            <a:picLocks noChangeAspect="1"/>
          </p:cNvPicPr>
          <p:nvPr/>
        </p:nvPicPr>
        <p:blipFill>
          <a:blip r:embed="rId2" cstate="print"/>
          <a:srcRect t="13069"/>
          <a:stretch>
            <a:fillRect/>
          </a:stretch>
        </p:blipFill>
        <p:spPr>
          <a:xfrm>
            <a:off x="2058144" y="3501008"/>
            <a:ext cx="4314056" cy="30689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 </a:t>
            </a:r>
            <a:r>
              <a:rPr lang="en-CA" smtClean="0"/>
              <a:t>Hughs</a:t>
            </a:r>
            <a:endParaRPr lang="en-CA" dirty="0"/>
          </a:p>
        </p:txBody>
      </p:sp>
      <p:sp>
        <p:nvSpPr>
          <p:cNvPr id="5" name="Content Placeholder 4"/>
          <p:cNvSpPr>
            <a:spLocks noGrp="1"/>
          </p:cNvSpPr>
          <p:nvPr>
            <p:ph sz="quarter" idx="1"/>
          </p:nvPr>
        </p:nvSpPr>
        <p:spPr>
          <a:xfrm>
            <a:off x="914400" y="1447800"/>
            <a:ext cx="5097760" cy="4572000"/>
          </a:xfrm>
        </p:spPr>
        <p:txBody>
          <a:bodyPr/>
          <a:lstStyle/>
          <a:p>
            <a:r>
              <a:rPr lang="en-CA" dirty="0" smtClean="0"/>
              <a:t>In charge of training Canada’s soldiers.</a:t>
            </a:r>
          </a:p>
          <a:p>
            <a:r>
              <a:rPr lang="en-CA" dirty="0" smtClean="0"/>
              <a:t>Trained them with techniques from the 1800’s</a:t>
            </a:r>
          </a:p>
          <a:p>
            <a:r>
              <a:rPr lang="en-CA" dirty="0" smtClean="0"/>
              <a:t>Gave leadership positions to his friends.   (Based on patronage)</a:t>
            </a:r>
          </a:p>
          <a:p>
            <a:endParaRPr lang="en-CA" dirty="0" smtClean="0"/>
          </a:p>
          <a:p>
            <a:endParaRPr lang="en-CA" dirty="0"/>
          </a:p>
        </p:txBody>
      </p:sp>
      <p:pic>
        <p:nvPicPr>
          <p:cNvPr id="6" name="Content Placeholder 3" descr="170px-Sam_hughes.jpg"/>
          <p:cNvPicPr>
            <a:picLocks noChangeAspect="1"/>
          </p:cNvPicPr>
          <p:nvPr/>
        </p:nvPicPr>
        <p:blipFill>
          <a:blip r:embed="rId2" cstate="print"/>
          <a:stretch>
            <a:fillRect/>
          </a:stretch>
        </p:blipFill>
        <p:spPr>
          <a:xfrm>
            <a:off x="6156176" y="1340768"/>
            <a:ext cx="2734404" cy="461631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Problems in Battle</a:t>
            </a:r>
            <a:endParaRPr lang="en-CA" dirty="0"/>
          </a:p>
        </p:txBody>
      </p:sp>
      <p:sp>
        <p:nvSpPr>
          <p:cNvPr id="5" name="Content Placeholder 4"/>
          <p:cNvSpPr>
            <a:spLocks noGrp="1"/>
          </p:cNvSpPr>
          <p:nvPr>
            <p:ph sz="quarter" idx="1"/>
          </p:nvPr>
        </p:nvSpPr>
        <p:spPr/>
        <p:txBody>
          <a:bodyPr/>
          <a:lstStyle/>
          <a:p>
            <a:pPr>
              <a:buNone/>
            </a:pPr>
            <a:r>
              <a:rPr lang="en-CA" dirty="0" smtClean="0">
                <a:latin typeface="Arial Black" pitchFamily="34" charset="0"/>
              </a:rPr>
              <a:t>Colt Machine Gun</a:t>
            </a:r>
          </a:p>
          <a:p>
            <a:pPr>
              <a:buNone/>
            </a:pPr>
            <a:endParaRPr lang="en-CA" dirty="0" smtClean="0">
              <a:latin typeface="Arial Black" pitchFamily="34" charset="0"/>
            </a:endParaRPr>
          </a:p>
          <a:p>
            <a:pPr>
              <a:buNone/>
            </a:pPr>
            <a:endParaRPr lang="en-CA" dirty="0" smtClean="0">
              <a:latin typeface="Arial Black" pitchFamily="34" charset="0"/>
            </a:endParaRPr>
          </a:p>
          <a:p>
            <a:pPr>
              <a:buNone/>
            </a:pPr>
            <a:endParaRPr lang="en-CA" dirty="0" smtClean="0">
              <a:latin typeface="Arial Black" pitchFamily="34" charset="0"/>
            </a:endParaRPr>
          </a:p>
          <a:p>
            <a:pPr>
              <a:buNone/>
            </a:pPr>
            <a:endParaRPr lang="en-CA" dirty="0" smtClean="0">
              <a:latin typeface="Arial Black" pitchFamily="34" charset="0"/>
            </a:endParaRPr>
          </a:p>
          <a:p>
            <a:pPr>
              <a:buNone/>
            </a:pPr>
            <a:endParaRPr lang="en-CA" dirty="0" smtClean="0">
              <a:latin typeface="Arial Black" pitchFamily="34" charset="0"/>
            </a:endParaRPr>
          </a:p>
          <a:p>
            <a:pPr marL="514350" indent="-514350">
              <a:buFont typeface="+mj-lt"/>
              <a:buAutoNum type="arabicPeriod"/>
            </a:pPr>
            <a:r>
              <a:rPr lang="en-CA" dirty="0" smtClean="0">
                <a:latin typeface="Arial Black" pitchFamily="34" charset="0"/>
              </a:rPr>
              <a:t>Took 4 people to fire.</a:t>
            </a:r>
          </a:p>
          <a:p>
            <a:pPr marL="514350" indent="-514350">
              <a:buFont typeface="+mj-lt"/>
              <a:buAutoNum type="arabicPeriod"/>
            </a:pPr>
            <a:r>
              <a:rPr lang="en-CA" dirty="0" smtClean="0">
                <a:latin typeface="Arial Black" pitchFamily="34" charset="0"/>
              </a:rPr>
              <a:t>Would overheat after a minute of firing.</a:t>
            </a:r>
          </a:p>
          <a:p>
            <a:pPr marL="514350" indent="-514350">
              <a:buFont typeface="+mj-lt"/>
              <a:buAutoNum type="arabicPeriod"/>
            </a:pPr>
            <a:r>
              <a:rPr lang="en-CA" dirty="0" smtClean="0">
                <a:latin typeface="Arial Black" pitchFamily="34" charset="0"/>
              </a:rPr>
              <a:t>Gun would jam.</a:t>
            </a:r>
          </a:p>
          <a:p>
            <a:pPr>
              <a:buNone/>
            </a:pPr>
            <a:endParaRPr lang="en-CA" dirty="0">
              <a:latin typeface="Arial Black" pitchFamily="34" charset="0"/>
            </a:endParaRPr>
          </a:p>
        </p:txBody>
      </p:sp>
      <p:pic>
        <p:nvPicPr>
          <p:cNvPr id="6" name="Content Placeholder 3" descr="colt.jpg"/>
          <p:cNvPicPr>
            <a:picLocks noChangeAspect="1"/>
          </p:cNvPicPr>
          <p:nvPr/>
        </p:nvPicPr>
        <p:blipFill>
          <a:blip r:embed="rId2" cstate="print"/>
          <a:srcRect b="25926"/>
          <a:stretch>
            <a:fillRect/>
          </a:stretch>
        </p:blipFill>
        <p:spPr>
          <a:xfrm>
            <a:off x="1403648" y="2132857"/>
            <a:ext cx="5040559" cy="216023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4954</TotalTime>
  <Words>543</Words>
  <Application>Microsoft Office PowerPoint</Application>
  <PresentationFormat>On-screen Show (4:3)</PresentationFormat>
  <Paragraphs>75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Will Canada go to War</vt:lpstr>
      <vt:lpstr>OF COURSE!</vt:lpstr>
      <vt:lpstr>Total War</vt:lpstr>
      <vt:lpstr>More Total War Propaganda Poster</vt:lpstr>
      <vt:lpstr>Total War turns to income tax</vt:lpstr>
      <vt:lpstr>Canada’s Role</vt:lpstr>
      <vt:lpstr>CEF (Canadian Expeditionary Force)</vt:lpstr>
      <vt:lpstr>Sam Hughs</vt:lpstr>
      <vt:lpstr>Problems in Battle</vt:lpstr>
      <vt:lpstr>Problems In Battle </vt:lpstr>
      <vt:lpstr>The Ross Rifle</vt:lpstr>
      <vt:lpstr>McAdam Shield Shovel</vt:lpstr>
      <vt:lpstr>Macadam Shield Shovel in use.</vt:lpstr>
      <vt:lpstr>Why use bad weapons and have bad leadership?</vt:lpstr>
      <vt:lpstr>Biggest corruption scandal in Canadian history</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Canada go to War</dc:title>
  <dc:creator>Craig Woelke</dc:creator>
  <cp:lastModifiedBy>Jennifer</cp:lastModifiedBy>
  <cp:revision>65</cp:revision>
  <dcterms:created xsi:type="dcterms:W3CDTF">2013-04-16T10:39:57Z</dcterms:created>
  <dcterms:modified xsi:type="dcterms:W3CDTF">2015-11-23T20:11:29Z</dcterms:modified>
</cp:coreProperties>
</file>