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7" r:id="rId21"/>
    <p:sldId id="278" r:id="rId22"/>
    <p:sldId id="281" r:id="rId23"/>
    <p:sldId id="279" r:id="rId24"/>
    <p:sldId id="285" r:id="rId25"/>
    <p:sldId id="287" r:id="rId26"/>
    <p:sldId id="289" r:id="rId27"/>
    <p:sldId id="286" r:id="rId28"/>
    <p:sldId id="288" r:id="rId29"/>
    <p:sldId id="280" r:id="rId30"/>
    <p:sldId id="282" r:id="rId31"/>
    <p:sldId id="283" r:id="rId32"/>
    <p:sldId id="284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303" r:id="rId44"/>
    <p:sldId id="302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CD14876-7027-4B3F-8732-1B6B16D7703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BB5DAE1-9A93-412D-91F1-256C452395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4876-7027-4B3F-8732-1B6B16D7703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DAE1-9A93-412D-91F1-256C45239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4876-7027-4B3F-8732-1B6B16D7703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DAE1-9A93-412D-91F1-256C452395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4876-7027-4B3F-8732-1B6B16D7703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DAE1-9A93-412D-91F1-256C452395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CD14876-7027-4B3F-8732-1B6B16D7703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BB5DAE1-9A93-412D-91F1-256C452395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4876-7027-4B3F-8732-1B6B16D7703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DAE1-9A93-412D-91F1-256C452395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4876-7027-4B3F-8732-1B6B16D7703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DAE1-9A93-412D-91F1-256C452395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4876-7027-4B3F-8732-1B6B16D7703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DAE1-9A93-412D-91F1-256C452395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4876-7027-4B3F-8732-1B6B16D7703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DAE1-9A93-412D-91F1-256C452395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4876-7027-4B3F-8732-1B6B16D7703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DAE1-9A93-412D-91F1-256C452395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4876-7027-4B3F-8732-1B6B16D7703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DAE1-9A93-412D-91F1-256C452395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D14876-7027-4B3F-8732-1B6B16D7703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B5DAE1-9A93-412D-91F1-256C452395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were the Dark 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Dark 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Reasons the Dark Ages WERE NOT Dark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Its Only Dark in Western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China</a:t>
            </a:r>
          </a:p>
          <a:p>
            <a:r>
              <a:rPr lang="en-US" dirty="0" smtClean="0"/>
              <a:t>Is building steam pumps</a:t>
            </a:r>
          </a:p>
          <a:p>
            <a:r>
              <a:rPr lang="en-US" dirty="0" smtClean="0"/>
              <a:t>Navigational tools</a:t>
            </a:r>
          </a:p>
          <a:p>
            <a:r>
              <a:rPr lang="en-US" dirty="0" smtClean="0"/>
              <a:t>Paper making.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Ummayed</a:t>
            </a:r>
            <a:r>
              <a:rPr lang="en-US" dirty="0" smtClean="0"/>
              <a:t> Empire  (Arabs)</a:t>
            </a:r>
          </a:p>
          <a:p>
            <a:r>
              <a:rPr lang="en-US" dirty="0" smtClean="0"/>
              <a:t>Is doing advanced math</a:t>
            </a:r>
          </a:p>
          <a:p>
            <a:r>
              <a:rPr lang="en-US" dirty="0" smtClean="0"/>
              <a:t>Building structures as impressive as the Romans</a:t>
            </a:r>
          </a:p>
          <a:p>
            <a:r>
              <a:rPr lang="en-US" dirty="0" smtClean="0"/>
              <a:t>Forming an extensive empire 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Its Only Dark in Western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Byzantines</a:t>
            </a:r>
          </a:p>
          <a:p>
            <a:r>
              <a:rPr lang="en-US" dirty="0" smtClean="0"/>
              <a:t>Still have the Greek cities</a:t>
            </a:r>
          </a:p>
          <a:p>
            <a:r>
              <a:rPr lang="en-US" dirty="0" smtClean="0"/>
              <a:t>Constantinople is the largest city in the world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Dark Ages</a:t>
            </a:r>
          </a:p>
          <a:p>
            <a:pPr>
              <a:buNone/>
            </a:pPr>
            <a:r>
              <a:rPr lang="en-US" dirty="0" smtClean="0"/>
              <a:t>Is the most </a:t>
            </a:r>
            <a:r>
              <a:rPr lang="en-US" u="sng" dirty="0" smtClean="0"/>
              <a:t>Eurocentric</a:t>
            </a:r>
            <a:r>
              <a:rPr lang="en-US" dirty="0" smtClean="0"/>
              <a:t> Term</a:t>
            </a:r>
          </a:p>
          <a:p>
            <a:pPr>
              <a:buNone/>
            </a:pPr>
            <a:r>
              <a:rPr lang="en-US" dirty="0" smtClean="0"/>
              <a:t>The most </a:t>
            </a:r>
            <a:r>
              <a:rPr lang="en-US" u="sng" dirty="0" smtClean="0"/>
              <a:t>ethno-centric</a:t>
            </a:r>
            <a:r>
              <a:rPr lang="en-US" dirty="0" smtClean="0"/>
              <a:t> term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 The Church was advancing in science.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81600" cy="4937760"/>
          </a:xfrm>
        </p:spPr>
        <p:txBody>
          <a:bodyPr/>
          <a:lstStyle/>
          <a:p>
            <a:r>
              <a:rPr lang="en-US" dirty="0" smtClean="0"/>
              <a:t>Church Run Schools</a:t>
            </a:r>
          </a:p>
          <a:p>
            <a:r>
              <a:rPr lang="en-US" dirty="0" smtClean="0"/>
              <a:t>Church Run Scientific research</a:t>
            </a:r>
          </a:p>
          <a:p>
            <a:r>
              <a:rPr lang="en-US" dirty="0" smtClean="0"/>
              <a:t>Church would eventually create universities.</a:t>
            </a:r>
          </a:p>
          <a:p>
            <a:r>
              <a:rPr lang="en-US" dirty="0" smtClean="0"/>
              <a:t>Correspondences between monks about math a science.</a:t>
            </a:r>
            <a:endParaRPr lang="en-US" dirty="0"/>
          </a:p>
        </p:txBody>
      </p:sp>
      <p:pic>
        <p:nvPicPr>
          <p:cNvPr id="2050" name="Picture 2" descr="C:\Users\Jennifer\Downloads\theorica-platena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9957" y="1600200"/>
            <a:ext cx="3313043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Raised standard of living.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77200" cy="2514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Less people =</a:t>
            </a:r>
          </a:p>
          <a:p>
            <a:r>
              <a:rPr lang="en-US" dirty="0" smtClean="0"/>
              <a:t>More food.</a:t>
            </a:r>
          </a:p>
          <a:p>
            <a:r>
              <a:rPr lang="en-US" dirty="0" smtClean="0"/>
              <a:t>Less disease.</a:t>
            </a:r>
          </a:p>
          <a:p>
            <a:r>
              <a:rPr lang="en-US" dirty="0" smtClean="0"/>
              <a:t>Longer lives</a:t>
            </a:r>
          </a:p>
          <a:p>
            <a:r>
              <a:rPr lang="en-US" dirty="0" smtClean="0"/>
              <a:t>Simple living.</a:t>
            </a:r>
          </a:p>
          <a:p>
            <a:r>
              <a:rPr lang="en-US" dirty="0" smtClean="0"/>
              <a:t>Roman’s average age was 30</a:t>
            </a:r>
          </a:p>
          <a:p>
            <a:r>
              <a:rPr lang="en-US" dirty="0" smtClean="0"/>
              <a:t>The Dark Ages average age was 40 (today its over 80)</a:t>
            </a:r>
          </a:p>
        </p:txBody>
      </p:sp>
      <p:pic>
        <p:nvPicPr>
          <p:cNvPr id="3074" name="Picture 2" descr="C:\Users\Jennifer\Downloads\4352783_orig.jpg"/>
          <p:cNvPicPr>
            <a:picLocks noChangeAspect="1" noChangeArrowheads="1"/>
          </p:cNvPicPr>
          <p:nvPr/>
        </p:nvPicPr>
        <p:blipFill>
          <a:blip r:embed="rId2" cstate="print"/>
          <a:srcRect r="14000"/>
          <a:stretch>
            <a:fillRect/>
          </a:stretch>
        </p:blipFill>
        <p:spPr bwMode="auto">
          <a:xfrm>
            <a:off x="762000" y="3762375"/>
            <a:ext cx="7620000" cy="2867025"/>
          </a:xfrm>
          <a:prstGeom prst="rect">
            <a:avLst/>
          </a:prstGeom>
          <a:noFill/>
        </p:spPr>
      </p:pic>
      <p:pic>
        <p:nvPicPr>
          <p:cNvPr id="3075" name="Picture 3" descr="C:\Users\Jennifer\Downloads\vendanges_musee_clu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4456" y="1231900"/>
            <a:ext cx="3699944" cy="189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Pre-Enlightenment Thinking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267200"/>
            <a:ext cx="7696200" cy="114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Doing our best to see the world through a different lens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Reason, Logic, Science to guide our thinking.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Questions to Ponder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If I plant a coconut tree on a Campbell River beach will it grow?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If the Church accuses me of doing something that I did not do, am I innocent or guilty in the eyes of God?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Should I put myself in danger to prove my faith?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If archeology seems to disagree with what I’m learning in Church is the church wrong?  (Mt </a:t>
            </a:r>
            <a:r>
              <a:rPr lang="en-US" dirty="0" err="1" smtClean="0"/>
              <a:t>Sanai</a:t>
            </a:r>
            <a:r>
              <a:rPr lang="en-US" dirty="0" smtClean="0"/>
              <a:t>,  Jesus’ Tomb) 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true?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35052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500" b="1" u="sng" dirty="0" smtClean="0"/>
              <a:t>Medieval Ideas</a:t>
            </a:r>
          </a:p>
          <a:p>
            <a:r>
              <a:rPr lang="en-US" dirty="0" smtClean="0"/>
              <a:t>Do whatever the church says, because the Church is God</a:t>
            </a:r>
          </a:p>
          <a:p>
            <a:r>
              <a:rPr lang="en-US" dirty="0" smtClean="0"/>
              <a:t>Whatever the King says because he was chosen by God to lead.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36606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200" b="1" u="sng" dirty="0" smtClean="0"/>
              <a:t>Enlightenment Ideas</a:t>
            </a:r>
          </a:p>
          <a:p>
            <a:r>
              <a:rPr lang="en-US" sz="2400" dirty="0" smtClean="0"/>
              <a:t>God has made a logical scientific world.</a:t>
            </a:r>
          </a:p>
          <a:p>
            <a:r>
              <a:rPr lang="en-US" sz="2400" dirty="0" smtClean="0"/>
              <a:t>Using logic and science rather than traditions we choose rational responses to issues</a:t>
            </a:r>
          </a:p>
          <a:p>
            <a:r>
              <a:rPr lang="en-US" sz="2400" dirty="0" smtClean="0"/>
              <a:t>If the church refuses logic and science they are wrong.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4953000"/>
            <a:ext cx="6934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do I do when the king tells me to disembowel myself when I feel sick?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are all products of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 do I know this?</a:t>
            </a:r>
          </a:p>
          <a:p>
            <a:r>
              <a:rPr lang="en-US" dirty="0" smtClean="0"/>
              <a:t>You question authority including the church.</a:t>
            </a:r>
          </a:p>
          <a:p>
            <a:r>
              <a:rPr lang="en-US" dirty="0" smtClean="0"/>
              <a:t>You believe leaders could be wrong.</a:t>
            </a:r>
          </a:p>
          <a:p>
            <a:r>
              <a:rPr lang="en-US" dirty="0" smtClean="0"/>
              <a:t>You believe in cause and affect.</a:t>
            </a:r>
          </a:p>
          <a:p>
            <a:r>
              <a:rPr lang="en-US" dirty="0" smtClean="0"/>
              <a:t>You believe doctors can heal.</a:t>
            </a:r>
          </a:p>
          <a:p>
            <a:r>
              <a:rPr lang="en-US" dirty="0" smtClean="0"/>
              <a:t>You use science and math to find answers and accept the answers that science leads you to.</a:t>
            </a:r>
          </a:p>
          <a:p>
            <a:r>
              <a:rPr lang="en-US" dirty="0" smtClean="0"/>
              <a:t>You pursue material comfort and personal enjoyment.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Were people in the Middle Ages dumb?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8392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No it was an </a:t>
            </a:r>
            <a:r>
              <a:rPr lang="en-US" u="sng" dirty="0" smtClean="0"/>
              <a:t>Age of Faith</a:t>
            </a:r>
            <a:r>
              <a:rPr lang="en-US" dirty="0" smtClean="0"/>
              <a:t> and we can learn from it.</a:t>
            </a:r>
          </a:p>
          <a:p>
            <a:endParaRPr lang="en-US" dirty="0" smtClean="0"/>
          </a:p>
          <a:p>
            <a:r>
              <a:rPr lang="en-US" dirty="0" smtClean="0"/>
              <a:t>Church was involved with science as a way of understanding God.  But it lacked the willpower to overcome its preconceived ideas.</a:t>
            </a:r>
          </a:p>
          <a:p>
            <a:r>
              <a:rPr lang="en-US" dirty="0" smtClean="0"/>
              <a:t>Church was educating people to help them understand God’s glory.</a:t>
            </a:r>
          </a:p>
          <a:p>
            <a:r>
              <a:rPr lang="en-US" dirty="0" smtClean="0"/>
              <a:t>People were looking to God first to guide their lives and decision making.</a:t>
            </a:r>
          </a:p>
          <a:p>
            <a:r>
              <a:rPr lang="en-US" dirty="0" smtClean="0"/>
              <a:t>People were focused on the life to come (heaven) rather than their present life.</a:t>
            </a:r>
          </a:p>
          <a:p>
            <a:r>
              <a:rPr lang="en-US" u="sng" dirty="0" smtClean="0"/>
              <a:t>Everything</a:t>
            </a:r>
            <a:r>
              <a:rPr lang="en-US" dirty="0" smtClean="0"/>
              <a:t> was done to give God glory.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Fate of The Roman Empire</a:t>
            </a:r>
            <a:endParaRPr lang="en-US" dirty="0"/>
          </a:p>
        </p:txBody>
      </p:sp>
      <p:pic>
        <p:nvPicPr>
          <p:cNvPr id="9" name="Content Placeholder 8" descr="Byzantine_Empire_map (99)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89914" y="1447800"/>
            <a:ext cx="47641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clothes look like in an Age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7" name="Picture 3" descr="C:\Users\Jennifer\Downloads\medieval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943351" cy="4972050"/>
          </a:xfrm>
          <a:prstGeom prst="rect">
            <a:avLst/>
          </a:prstGeom>
          <a:noFill/>
        </p:spPr>
      </p:pic>
      <p:pic>
        <p:nvPicPr>
          <p:cNvPr id="1028" name="Picture 4" descr="C:\Users\Jennifer\Downloads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95400"/>
            <a:ext cx="3057525" cy="3268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800" y="4876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Fashion follows the celebrities.  Who would be a celebrity in an age of faith.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276600"/>
            <a:ext cx="2884902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Art Look Like in an Age of Faith</a:t>
            </a:r>
            <a:endParaRPr lang="en-US" dirty="0"/>
          </a:p>
        </p:txBody>
      </p:sp>
      <p:pic>
        <p:nvPicPr>
          <p:cNvPr id="5" name="Content Placeholder 4" descr="h2_60.17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2857500" cy="4267200"/>
          </a:xfrm>
        </p:spPr>
      </p:pic>
      <p:pic>
        <p:nvPicPr>
          <p:cNvPr id="6" name="Content Placeholder 5" descr="L'abbé_Ména_et_le_Christ_01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066800"/>
            <a:ext cx="3063875" cy="3181072"/>
          </a:xfrm>
        </p:spPr>
      </p:pic>
      <p:pic>
        <p:nvPicPr>
          <p:cNvPr id="8" name="Picture 2" descr="C:\Users\Jennifer\Downloads\h2_1977.4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362200"/>
            <a:ext cx="2857500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music sound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surviving musical notation.   They might not have had any way of duplicating music other than listening.</a:t>
            </a:r>
          </a:p>
          <a:p>
            <a:r>
              <a:rPr lang="en-US" dirty="0" smtClean="0"/>
              <a:t>Instruments could not be duplicated easily so they relied on the human voice.</a:t>
            </a:r>
          </a:p>
          <a:p>
            <a:r>
              <a:rPr lang="en-US" dirty="0" smtClean="0"/>
              <a:t>Without recorded music there was a considerable amount of improvisation.</a:t>
            </a:r>
          </a:p>
          <a:p>
            <a:r>
              <a:rPr lang="en-US" dirty="0" smtClean="0"/>
              <a:t>Not done to sound good for man.</a:t>
            </a:r>
          </a:p>
          <a:p>
            <a:r>
              <a:rPr lang="en-US" dirty="0" smtClean="0"/>
              <a:t>Done in Latin</a:t>
            </a:r>
          </a:p>
          <a:p>
            <a:endParaRPr lang="en-US" dirty="0"/>
          </a:p>
        </p:txBody>
      </p:sp>
      <p:pic>
        <p:nvPicPr>
          <p:cNvPr id="4" name="Picture 3" descr="ScholaCantorum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1700" y="3835644"/>
            <a:ext cx="2857500" cy="3022356"/>
          </a:xfrm>
          <a:prstGeom prst="rect">
            <a:avLst/>
          </a:prstGeom>
        </p:spPr>
      </p:pic>
      <p:pic>
        <p:nvPicPr>
          <p:cNvPr id="8" name="Picture 7" descr="play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724400"/>
            <a:ext cx="2296332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justice system look like in an Age of Faith?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895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church and the king are in charge of administering justice.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Fear of witchcraft and sorcery “the dark arts” is one of the churches big fears.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anyone was suspected of using “the dark arts” they would be killed.   But this was easily exploited to get lots of innocent people killed.</a:t>
            </a:r>
            <a:endParaRPr lang="en-US" dirty="0"/>
          </a:p>
        </p:txBody>
      </p:sp>
      <p:pic>
        <p:nvPicPr>
          <p:cNvPr id="4" name="Picture 3" descr="Witches_Being_Hang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4191000"/>
            <a:ext cx="4114800" cy="2428646"/>
          </a:xfrm>
          <a:prstGeom prst="rect">
            <a:avLst/>
          </a:prstGeom>
        </p:spPr>
      </p:pic>
      <p:pic>
        <p:nvPicPr>
          <p:cNvPr id="5" name="Picture 4" descr="witch-burn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1" y="4114800"/>
            <a:ext cx="399377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Public Shaming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638800" cy="4937760"/>
          </a:xfrm>
        </p:spPr>
        <p:txBody>
          <a:bodyPr/>
          <a:lstStyle/>
          <a:p>
            <a:r>
              <a:rPr lang="en-US" dirty="0" smtClean="0"/>
              <a:t>For Small offenses</a:t>
            </a:r>
          </a:p>
          <a:p>
            <a:r>
              <a:rPr lang="en-US" dirty="0" smtClean="0"/>
              <a:t>For the offense of gossip and acts that would not warrant death.</a:t>
            </a:r>
          </a:p>
          <a:p>
            <a:r>
              <a:rPr lang="en-US" u="sng" dirty="0" smtClean="0"/>
              <a:t>Pillory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Users\Jennifer\Downloads\pun_collec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227667"/>
            <a:ext cx="2667000" cy="5630333"/>
          </a:xfrm>
          <a:prstGeom prst="rect">
            <a:avLst/>
          </a:prstGeom>
          <a:noFill/>
        </p:spPr>
      </p:pic>
      <p:pic>
        <p:nvPicPr>
          <p:cNvPr id="5" name="Picture 4" descr="rnsubk4zbwdlzcss4pw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743200"/>
            <a:ext cx="3471863" cy="3429000"/>
          </a:xfrm>
          <a:prstGeom prst="rect">
            <a:avLst/>
          </a:prstGeom>
        </p:spPr>
      </p:pic>
      <p:pic>
        <p:nvPicPr>
          <p:cNvPr id="6" name="Picture 5" descr="stocks-241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505200"/>
            <a:ext cx="22955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by Ordeal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Trial by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Trial by Fire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Trial by Combat</a:t>
            </a:r>
            <a:endParaRPr lang="en-US" dirty="0"/>
          </a:p>
        </p:txBody>
      </p:sp>
      <p:pic>
        <p:nvPicPr>
          <p:cNvPr id="4" name="Picture 3" descr="2358568-jarnac1-jpg_2028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053" y="762000"/>
            <a:ext cx="4932947" cy="3124200"/>
          </a:xfrm>
          <a:prstGeom prst="rect">
            <a:avLst/>
          </a:prstGeom>
        </p:spPr>
      </p:pic>
      <p:pic>
        <p:nvPicPr>
          <p:cNvPr id="5" name="Picture 4" descr="5531555_f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124200"/>
            <a:ext cx="3352800" cy="3393358"/>
          </a:xfrm>
          <a:prstGeom prst="rect">
            <a:avLst/>
          </a:prstGeom>
        </p:spPr>
      </p:pic>
      <p:pic>
        <p:nvPicPr>
          <p:cNvPr id="6" name="Picture 5" descr="Water-orde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276600"/>
            <a:ext cx="3394886" cy="330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trial by Ordeal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Come up with a crime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Come up with an ordeal that will verify that crime.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small play in which a judge orders an ordeal.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by 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Prisons were mostly a place to starve to death.</a:t>
            </a:r>
          </a:p>
          <a:p>
            <a:r>
              <a:rPr lang="en-US" dirty="0" smtClean="0"/>
              <a:t>Mostly they would just kill you.</a:t>
            </a:r>
          </a:p>
          <a:p>
            <a:r>
              <a:rPr lang="en-US" dirty="0" smtClean="0"/>
              <a:t>Minor crimes involved chopping off body parts.</a:t>
            </a:r>
          </a:p>
          <a:p>
            <a:r>
              <a:rPr lang="en-US" dirty="0" smtClean="0"/>
              <a:t>Sometimes fines (if there were money shortages)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Users\Jennifer\Downloads\JB-4-2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657600"/>
            <a:ext cx="2459426" cy="2762250"/>
          </a:xfrm>
          <a:prstGeom prst="rect">
            <a:avLst/>
          </a:prstGeom>
          <a:noFill/>
        </p:spPr>
      </p:pic>
      <p:pic>
        <p:nvPicPr>
          <p:cNvPr id="4099" name="Picture 3" descr="C:\Users\Jennifer\Downloads\8347-2304x1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3486150" cy="261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Torturing (reserved)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many people faced torture.  Mostly for treason and serious offenses.</a:t>
            </a:r>
            <a:endParaRPr lang="en-US" dirty="0"/>
          </a:p>
        </p:txBody>
      </p:sp>
      <p:pic>
        <p:nvPicPr>
          <p:cNvPr id="5122" name="Picture 2" descr="C:\Users\Jennifer\Downloads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2158227" cy="2971800"/>
          </a:xfrm>
          <a:prstGeom prst="rect">
            <a:avLst/>
          </a:prstGeom>
          <a:noFill/>
        </p:spPr>
      </p:pic>
      <p:pic>
        <p:nvPicPr>
          <p:cNvPr id="5123" name="Picture 3" descr="C:\Users\Jennifer\Downloads\10-medieval-torture-device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09800"/>
            <a:ext cx="38481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Astronomy look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Mostly about time keeping.</a:t>
            </a:r>
          </a:p>
          <a:p>
            <a:r>
              <a:rPr lang="en-US" dirty="0" smtClean="0"/>
              <a:t>They had no telescopes and math was in its infancy.</a:t>
            </a:r>
            <a:endParaRPr lang="en-US" dirty="0"/>
          </a:p>
        </p:txBody>
      </p:sp>
      <p:pic>
        <p:nvPicPr>
          <p:cNvPr id="6146" name="Picture 2" descr="C:\Users\Jennifer\Downloads\geocent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4570759" cy="3429000"/>
          </a:xfrm>
          <a:prstGeom prst="rect">
            <a:avLst/>
          </a:prstGeom>
          <a:noFill/>
        </p:spPr>
      </p:pic>
      <p:pic>
        <p:nvPicPr>
          <p:cNvPr id="6147" name="Picture 3" descr="C:\Users\Jennifer\Downloads\universe-and-man-larg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0"/>
            <a:ext cx="3266252" cy="275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Political Organization</a:t>
            </a:r>
            <a:endParaRPr lang="en-US" dirty="0"/>
          </a:p>
        </p:txBody>
      </p:sp>
      <p:pic>
        <p:nvPicPr>
          <p:cNvPr id="4" name="Content Placeholder 3" descr="early_dark_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981200"/>
            <a:ext cx="3657600" cy="3739896"/>
          </a:xfrm>
        </p:spPr>
      </p:pic>
      <p:sp>
        <p:nvSpPr>
          <p:cNvPr id="5" name="TextBox 4"/>
          <p:cNvSpPr txBox="1"/>
          <p:nvPr/>
        </p:nvSpPr>
        <p:spPr>
          <a:xfrm>
            <a:off x="228600" y="1295401"/>
            <a:ext cx="358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Under Caesar the Roman Empire was </a:t>
            </a:r>
            <a:r>
              <a:rPr lang="en-US" sz="2400" u="sng" dirty="0" smtClean="0"/>
              <a:t>centralized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Europe becomes </a:t>
            </a:r>
            <a:r>
              <a:rPr lang="en-US" sz="2400" u="sng" dirty="0" smtClean="0"/>
              <a:t>decentralized</a:t>
            </a:r>
            <a:r>
              <a:rPr lang="en-US" sz="2400" dirty="0" smtClean="0"/>
              <a:t> without a strong Roman Empire.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Weaker political structures would limit trade and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geography look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a map of Vancouver Island</a:t>
            </a:r>
          </a:p>
          <a:p>
            <a:r>
              <a:rPr lang="en-US" dirty="0" smtClean="0"/>
              <a:t>T-O map</a:t>
            </a:r>
            <a:endParaRPr lang="en-US" dirty="0"/>
          </a:p>
        </p:txBody>
      </p:sp>
      <p:pic>
        <p:nvPicPr>
          <p:cNvPr id="7170" name="Picture 2" descr="C:\Users\Jennifer\Downloads\220px-Orthographic_T&amp;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0"/>
            <a:ext cx="2422525" cy="2422525"/>
          </a:xfrm>
          <a:prstGeom prst="rect">
            <a:avLst/>
          </a:prstGeom>
          <a:noFill/>
        </p:spPr>
      </p:pic>
      <p:pic>
        <p:nvPicPr>
          <p:cNvPr id="7171" name="Picture 3" descr="C:\Users\Jennifer\Downloads\T-O_Mappa_mun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19400"/>
            <a:ext cx="2362200" cy="3224402"/>
          </a:xfrm>
          <a:prstGeom prst="rect">
            <a:avLst/>
          </a:prstGeom>
          <a:noFill/>
        </p:spPr>
      </p:pic>
      <p:pic>
        <p:nvPicPr>
          <p:cNvPr id="7172" name="Picture 4" descr="C:\Users\Jennifer\Downloads\T-O 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95600"/>
            <a:ext cx="2579793" cy="292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Warfare look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086600" cy="4937760"/>
          </a:xfrm>
        </p:spPr>
        <p:txBody>
          <a:bodyPr/>
          <a:lstStyle/>
          <a:p>
            <a:r>
              <a:rPr lang="en-US" dirty="0" smtClean="0"/>
              <a:t>Most of the well armored knights lacked skill.</a:t>
            </a:r>
          </a:p>
          <a:p>
            <a:r>
              <a:rPr lang="en-US" dirty="0" smtClean="0"/>
              <a:t>They lack the necessary engineering or math to build siege machines.</a:t>
            </a:r>
          </a:p>
          <a:p>
            <a:r>
              <a:rPr lang="en-US" dirty="0" smtClean="0"/>
              <a:t>War might have lacked tactic.</a:t>
            </a:r>
            <a:endParaRPr lang="en-US" smtClean="0"/>
          </a:p>
          <a:p>
            <a:endParaRPr lang="en-US" dirty="0"/>
          </a:p>
        </p:txBody>
      </p:sp>
      <p:pic>
        <p:nvPicPr>
          <p:cNvPr id="4" name="Picture 4" descr="C:\Users\Jennifer\Downloads\Medieval+knights+facts+and+myths+making+my+first+oc+so_5a25ff_5454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8475" y="3048000"/>
            <a:ext cx="3565525" cy="355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Troubadours (bards)</a:t>
            </a:r>
          </a:p>
          <a:p>
            <a:r>
              <a:rPr lang="en-US" dirty="0" smtClean="0"/>
              <a:t>Games</a:t>
            </a:r>
          </a:p>
          <a:p>
            <a:r>
              <a:rPr lang="en-US" dirty="0" smtClean="0"/>
              <a:t>Festivals</a:t>
            </a:r>
            <a:endParaRPr lang="en-US" dirty="0"/>
          </a:p>
        </p:txBody>
      </p:sp>
      <p:pic>
        <p:nvPicPr>
          <p:cNvPr id="4" name="Picture 3" descr="knb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57200"/>
            <a:ext cx="4230624" cy="3304032"/>
          </a:xfrm>
          <a:prstGeom prst="rect">
            <a:avLst/>
          </a:prstGeom>
        </p:spPr>
      </p:pic>
      <p:pic>
        <p:nvPicPr>
          <p:cNvPr id="8194" name="Picture 2" descr="C:\Users\Jennifer\Downloads\91405546db914d7dfa73fe2b49617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3533776" cy="3419475"/>
          </a:xfrm>
          <a:prstGeom prst="rect">
            <a:avLst/>
          </a:prstGeom>
          <a:noFill/>
        </p:spPr>
      </p:pic>
      <p:pic>
        <p:nvPicPr>
          <p:cNvPr id="8195" name="Picture 3" descr="C:\Users\Jennifer\Downloads\troubadours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6400" y="4017963"/>
            <a:ext cx="476250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Were the Vikings?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did the Vikings live?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Maroon  =		Original Territory</a:t>
            </a:r>
          </a:p>
          <a:p>
            <a:r>
              <a:rPr lang="en-CA" dirty="0" smtClean="0"/>
              <a:t>Red &amp; Orange =	New Territory</a:t>
            </a:r>
          </a:p>
          <a:p>
            <a:r>
              <a:rPr lang="en-CA" dirty="0" smtClean="0"/>
              <a:t>Yellow =		Shortly Owned Territory</a:t>
            </a:r>
          </a:p>
          <a:p>
            <a:r>
              <a:rPr lang="en-CA" dirty="0" smtClean="0"/>
              <a:t>Green= 		Areas of Frequent Raids</a:t>
            </a:r>
            <a:endParaRPr lang="en-CA" dirty="0"/>
          </a:p>
        </p:txBody>
      </p:sp>
      <p:pic>
        <p:nvPicPr>
          <p:cNvPr id="1026" name="Picture 2" descr="C:\Users\Craig\Downloads\d0015015_0507379.png"/>
          <p:cNvPicPr>
            <a:picLocks noChangeAspect="1" noChangeArrowheads="1"/>
          </p:cNvPicPr>
          <p:nvPr/>
        </p:nvPicPr>
        <p:blipFill>
          <a:blip r:embed="rId2" cstate="print"/>
          <a:srcRect l="10996" r="24863" b="34947"/>
          <a:stretch>
            <a:fillRect/>
          </a:stretch>
        </p:blipFill>
        <p:spPr bwMode="auto">
          <a:xfrm>
            <a:off x="685800" y="3276600"/>
            <a:ext cx="8001000" cy="314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Vikings (the basics)  750-1066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They went in long boats</a:t>
            </a:r>
          </a:p>
          <a:p>
            <a:r>
              <a:rPr lang="en-CA" dirty="0" smtClean="0"/>
              <a:t>They raided nearby settlements and stole their stuff</a:t>
            </a:r>
          </a:p>
          <a:p>
            <a:r>
              <a:rPr lang="en-CA" dirty="0" smtClean="0"/>
              <a:t>They chose undefended targets.</a:t>
            </a:r>
            <a:endParaRPr lang="en-CA" dirty="0"/>
          </a:p>
        </p:txBody>
      </p:sp>
      <p:pic>
        <p:nvPicPr>
          <p:cNvPr id="2050" name="Picture 2" descr="C:\Users\Craig\Downloads\VikingShip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00" y="3048000"/>
            <a:ext cx="50800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1242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Often they chose monasteries because they were always undefended and had wealth in them.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True False Test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Women Vikings could join on the raids.   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Vikings lived in the area that is now known as Canada.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Vikings wore hats with horns on them.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Vikings who got to go to Valhalla (heaven) would enjoy peace and prosperity.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Vikings were normally blonde haired.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Vikings never had a king which ruled  them.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Vikings would free any slaves or peasants they captured.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Vikings invented the “Trial by Ordeals”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Lots of English words were inherited from the Viking language.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Most Vikings farmed instead of pirated.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Viking discover America 1000 AD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 descr="C:\Users\Craig\Downloads\Vikings-Voyages.png"/>
          <p:cNvPicPr>
            <a:picLocks noChangeAspect="1" noChangeArrowheads="1"/>
          </p:cNvPicPr>
          <p:nvPr/>
        </p:nvPicPr>
        <p:blipFill>
          <a:blip r:embed="rId2" cstate="print"/>
          <a:srcRect r="23126" b="28395"/>
          <a:stretch>
            <a:fillRect/>
          </a:stretch>
        </p:blipFill>
        <p:spPr bwMode="auto">
          <a:xfrm>
            <a:off x="304800" y="1371600"/>
            <a:ext cx="8077200" cy="5148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Viking Culture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They had their own God Structure</a:t>
            </a:r>
          </a:p>
          <a:p>
            <a:r>
              <a:rPr lang="en-CA" dirty="0" smtClean="0"/>
              <a:t>They were organized, clean, they treated women well.</a:t>
            </a:r>
          </a:p>
          <a:p>
            <a:r>
              <a:rPr lang="en-CA" dirty="0" smtClean="0"/>
              <a:t>Lots of our current ideas about, elves, dragons wizardry etc. is all inherited from the Vikings.</a:t>
            </a:r>
          </a:p>
          <a:p>
            <a:r>
              <a:rPr lang="en-CA" dirty="0" smtClean="0"/>
              <a:t>Mostly fish and whale eaters, but they would farm as well.</a:t>
            </a:r>
            <a:endParaRPr lang="en-CA" dirty="0"/>
          </a:p>
        </p:txBody>
      </p:sp>
      <p:pic>
        <p:nvPicPr>
          <p:cNvPr id="4098" name="Picture 2" descr="C:\Users\Craig\Downloads\norsegods-viking-g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400597"/>
            <a:ext cx="3273843" cy="2457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did the Vikings Go?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10200" cy="4937760"/>
          </a:xfrm>
        </p:spPr>
        <p:txBody>
          <a:bodyPr>
            <a:normAutofit/>
          </a:bodyPr>
          <a:lstStyle/>
          <a:p>
            <a:r>
              <a:rPr lang="en-CA" dirty="0" smtClean="0"/>
              <a:t>They were dealt a major military defeat in 1066 in by England</a:t>
            </a:r>
          </a:p>
          <a:p>
            <a:r>
              <a:rPr lang="en-CA" dirty="0" smtClean="0"/>
              <a:t>William the Conqueror would gradually eliminate their presence in Western Europe.</a:t>
            </a:r>
          </a:p>
          <a:p>
            <a:r>
              <a:rPr lang="en-CA" dirty="0" smtClean="0"/>
              <a:t>Many of them would Christianize and become the </a:t>
            </a:r>
            <a:r>
              <a:rPr lang="en-CA" smtClean="0"/>
              <a:t>Christians (Christians </a:t>
            </a:r>
            <a:r>
              <a:rPr lang="en-CA" dirty="0" smtClean="0"/>
              <a:t>don’t make good Pirates)</a:t>
            </a:r>
          </a:p>
          <a:p>
            <a:r>
              <a:rPr lang="en-CA" dirty="0" smtClean="0"/>
              <a:t>Europe was getting organized and raiding became impossible (Castles and Kings)</a:t>
            </a:r>
            <a:endParaRPr lang="en-CA" dirty="0"/>
          </a:p>
        </p:txBody>
      </p:sp>
      <p:pic>
        <p:nvPicPr>
          <p:cNvPr id="5122" name="Picture 2" descr="C:\Users\Craig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47800"/>
            <a:ext cx="2926503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Decentralization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Limits border crossing.</a:t>
            </a:r>
          </a:p>
          <a:p>
            <a:r>
              <a:rPr lang="en-US" dirty="0" smtClean="0"/>
              <a:t>Roads fall apart</a:t>
            </a:r>
          </a:p>
          <a:p>
            <a:r>
              <a:rPr lang="en-US" dirty="0" smtClean="0"/>
              <a:t>Trade shuts down</a:t>
            </a:r>
          </a:p>
          <a:p>
            <a:r>
              <a:rPr lang="en-US" dirty="0" smtClean="0"/>
              <a:t>Schools shut down </a:t>
            </a:r>
          </a:p>
          <a:p>
            <a:r>
              <a:rPr lang="en-US" dirty="0" smtClean="0"/>
              <a:t>Courts shut down</a:t>
            </a:r>
          </a:p>
          <a:p>
            <a:r>
              <a:rPr lang="en-US" dirty="0" smtClean="0"/>
              <a:t>Local “landlords” take over but they don’t have the capacity to build a giant coliseums or even a castle.</a:t>
            </a:r>
          </a:p>
          <a:p>
            <a:r>
              <a:rPr lang="en-US" dirty="0" smtClean="0"/>
              <a:t>This is one of the reasons we call the period  </a:t>
            </a:r>
            <a:r>
              <a:rPr lang="en-US" u="sng" dirty="0" smtClean="0"/>
              <a:t>Dark Ages.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Viking Quiz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What was the first letter of the monastery you raid?</a:t>
            </a:r>
          </a:p>
          <a:p>
            <a:r>
              <a:rPr lang="en-CA" dirty="0" smtClean="0"/>
              <a:t>Why did Vikings cast Runes?</a:t>
            </a:r>
          </a:p>
          <a:p>
            <a:r>
              <a:rPr lang="en-CA" dirty="0" smtClean="0"/>
              <a:t>What were you judged on in this quest game?</a:t>
            </a:r>
            <a:endParaRPr lang="en-C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Carolingian Renaissance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Charlemagne the Conqueror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Charles the First, (Charlemagne) moved Europe from decentralization back towards centralization.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 descr="C:\Users\Craig\Downloads\carolingian_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07932"/>
            <a:ext cx="5431616" cy="42500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22860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purple represents land that he inherited.  This is partly to do with strategic marrying</a:t>
            </a:r>
          </a:p>
          <a:p>
            <a:endParaRPr lang="en-CA" dirty="0" smtClean="0"/>
          </a:p>
          <a:p>
            <a:r>
              <a:rPr lang="en-CA" dirty="0" smtClean="0"/>
              <a:t>The blue represents the areas he conquered.   (He by most accounts was a wrecking  crew on the battlefield)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Charlemagne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Full head higher than most people.</a:t>
            </a:r>
          </a:p>
          <a:p>
            <a:r>
              <a:rPr lang="en-CA" dirty="0" smtClean="0"/>
              <a:t>Savage on the battlefield</a:t>
            </a:r>
          </a:p>
          <a:p>
            <a:r>
              <a:rPr lang="en-CA" dirty="0" smtClean="0"/>
              <a:t>Devoted his life towards learning to reading.</a:t>
            </a:r>
          </a:p>
          <a:p>
            <a:r>
              <a:rPr lang="en-CA" dirty="0" smtClean="0"/>
              <a:t>Despite his hard work he never learned to write.</a:t>
            </a:r>
          </a:p>
          <a:p>
            <a:r>
              <a:rPr lang="en-CA" dirty="0" smtClean="0"/>
              <a:t>Promoted a convert or die form of Christianity.</a:t>
            </a:r>
          </a:p>
          <a:p>
            <a:endParaRPr lang="en-CA" dirty="0"/>
          </a:p>
        </p:txBody>
      </p:sp>
      <p:pic>
        <p:nvPicPr>
          <p:cNvPr id="2050" name="Picture 2" descr="C:\Users\Craig\Downloads\charlemagne-hero-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8167688" cy="2669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is centralization important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He standardized currency</a:t>
            </a:r>
          </a:p>
          <a:p>
            <a:pPr lvl="1"/>
            <a:r>
              <a:rPr lang="en-CA" dirty="0" smtClean="0"/>
              <a:t>Promotes Trade</a:t>
            </a:r>
          </a:p>
          <a:p>
            <a:pPr lvl="1"/>
            <a:r>
              <a:rPr lang="en-CA" dirty="0" smtClean="0"/>
              <a:t>Exchange ideas</a:t>
            </a:r>
          </a:p>
          <a:p>
            <a:pPr lvl="1"/>
            <a:r>
              <a:rPr lang="en-CA" dirty="0" smtClean="0"/>
              <a:t>Opens up travel.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He standardized laws and leadership (common laws)</a:t>
            </a:r>
          </a:p>
          <a:p>
            <a:pPr lvl="1"/>
            <a:r>
              <a:rPr lang="en-CA" dirty="0" smtClean="0"/>
              <a:t>Promotes common identity.</a:t>
            </a:r>
          </a:p>
          <a:p>
            <a:pPr lvl="1"/>
            <a:r>
              <a:rPr lang="en-CA" dirty="0" smtClean="0"/>
              <a:t>Brings more order to rampant lawlessness.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He promotes Education and the Arts</a:t>
            </a:r>
          </a:p>
          <a:p>
            <a:pPr lvl="1"/>
            <a:r>
              <a:rPr lang="en-CA" dirty="0" smtClean="0"/>
              <a:t>Makes schools mandatory in monasteries.   (future of the Bible secures itself)</a:t>
            </a:r>
          </a:p>
          <a:p>
            <a:pPr lvl="1"/>
            <a:r>
              <a:rPr lang="en-CA" dirty="0" smtClean="0"/>
              <a:t>Literacy in Latin becomes more common. </a:t>
            </a:r>
          </a:p>
          <a:p>
            <a:pPr lvl="1"/>
            <a:r>
              <a:rPr lang="en-CA" dirty="0" smtClean="0"/>
              <a:t>Ideas and artistic creations rapidly advance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Rebirth of the Roman Empire 800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church saw Charlemagne as their golden child.    </a:t>
            </a:r>
          </a:p>
          <a:p>
            <a:r>
              <a:rPr lang="en-CA" dirty="0" smtClean="0"/>
              <a:t>In the year 800 the pope crowned </a:t>
            </a:r>
            <a:r>
              <a:rPr lang="en-CA" smtClean="0"/>
              <a:t>Charlemagne as </a:t>
            </a:r>
            <a:r>
              <a:rPr lang="en-CA" dirty="0" smtClean="0"/>
              <a:t>leader of the Holy Roman Empire.</a:t>
            </a:r>
          </a:p>
          <a:p>
            <a:r>
              <a:rPr lang="en-CA" dirty="0" smtClean="0"/>
              <a:t>This idea of the greatness of Rome would be a heritage for all of Europe.</a:t>
            </a:r>
            <a:endParaRPr lang="en-CA" dirty="0"/>
          </a:p>
        </p:txBody>
      </p:sp>
      <p:pic>
        <p:nvPicPr>
          <p:cNvPr id="3074" name="Picture 2" descr="C:\Users\Craig\Downloads\Crowning-Charlema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799064"/>
            <a:ext cx="3763030" cy="256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Dark 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the “dark ages” were dark.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Dwindling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Population of Rome goes from 1 million to 50 thousand.  In a few years</a:t>
            </a:r>
          </a:p>
          <a:p>
            <a:r>
              <a:rPr lang="en-US" dirty="0" smtClean="0"/>
              <a:t>It would not reach the same population until just before World War 2 (Mid 1900’s)</a:t>
            </a:r>
          </a:p>
          <a:p>
            <a:r>
              <a:rPr lang="en-US" dirty="0" smtClean="0"/>
              <a:t>Not a single city with more than 50,000 people until after 1000 AD</a:t>
            </a:r>
          </a:p>
          <a:p>
            <a:r>
              <a:rPr lang="en-US" dirty="0" smtClean="0"/>
              <a:t>2/3 of the Roman population</a:t>
            </a:r>
          </a:p>
          <a:p>
            <a:endParaRPr lang="en-US" dirty="0"/>
          </a:p>
        </p:txBody>
      </p:sp>
      <p:pic>
        <p:nvPicPr>
          <p:cNvPr id="4" name="Picture 3" descr="Roma149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495799"/>
            <a:ext cx="5638800" cy="2128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Lack of 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Literacy rates fall dramatically </a:t>
            </a:r>
          </a:p>
          <a:p>
            <a:r>
              <a:rPr lang="en-US" dirty="0" smtClean="0"/>
              <a:t>The only books being written after 500 were Bibles (and Beowulf) being produced by monks.</a:t>
            </a:r>
          </a:p>
          <a:p>
            <a:r>
              <a:rPr lang="en-US" dirty="0" smtClean="0"/>
              <a:t>This (combined with low trade) makes transfer of ideas or progress really hard.</a:t>
            </a:r>
            <a:endParaRPr lang="en-US" dirty="0"/>
          </a:p>
        </p:txBody>
      </p:sp>
      <p:pic>
        <p:nvPicPr>
          <p:cNvPr id="4" name="Picture 3" descr="Deborah B. Phi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657600"/>
            <a:ext cx="2695575" cy="249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Lack of Structure in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Miniature Empires were laughable</a:t>
            </a:r>
          </a:p>
          <a:p>
            <a:pPr lvl="1"/>
            <a:r>
              <a:rPr lang="en-US" dirty="0" smtClean="0"/>
              <a:t>No Armies</a:t>
            </a:r>
          </a:p>
          <a:p>
            <a:pPr lvl="1"/>
            <a:r>
              <a:rPr lang="en-US" dirty="0" smtClean="0"/>
              <a:t>No Organization</a:t>
            </a:r>
          </a:p>
          <a:p>
            <a:pPr lvl="1"/>
            <a:r>
              <a:rPr lang="en-US" dirty="0" smtClean="0"/>
              <a:t>No Infrastructure</a:t>
            </a:r>
          </a:p>
          <a:p>
            <a:pPr lvl="1"/>
            <a:r>
              <a:rPr lang="en-US" dirty="0" smtClean="0"/>
              <a:t>No Trade</a:t>
            </a:r>
          </a:p>
          <a:p>
            <a:r>
              <a:rPr lang="en-US" dirty="0" smtClean="0"/>
              <a:t>Schools and Courts had disappeared</a:t>
            </a:r>
          </a:p>
          <a:p>
            <a:r>
              <a:rPr lang="en-US" dirty="0" smtClean="0"/>
              <a:t>Nobody had money or the knowledge to repair and maintain what the Romans had given them.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people from 500-1000 could not match their predecessors in any category.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ennifer\Downloads\aquaclaudia2 from VRoma McManus c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799"/>
            <a:ext cx="7162800" cy="4317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13609</TotalTime>
  <Words>1620</Words>
  <Application>Microsoft Office PowerPoint</Application>
  <PresentationFormat>On-screen Show (4:3)</PresentationFormat>
  <Paragraphs>221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Origin</vt:lpstr>
      <vt:lpstr>What were the Dark Ages</vt:lpstr>
      <vt:lpstr>The Fate of The Roman Empire</vt:lpstr>
      <vt:lpstr>The Political Organization</vt:lpstr>
      <vt:lpstr>Understanding Decentralization </vt:lpstr>
      <vt:lpstr>The Dark Ages</vt:lpstr>
      <vt:lpstr>1. Dwindling population</vt:lpstr>
      <vt:lpstr>2. Lack of Education </vt:lpstr>
      <vt:lpstr>3.  Lack of Structure in Society</vt:lpstr>
      <vt:lpstr>The people from 500-1000 could not match their predecessors in any category.</vt:lpstr>
      <vt:lpstr>The Dark Ages</vt:lpstr>
      <vt:lpstr>1. Its Only Dark in Western Europe</vt:lpstr>
      <vt:lpstr>1.  Its Only Dark in Western Europe</vt:lpstr>
      <vt:lpstr>2.  The Church was advancing in science.</vt:lpstr>
      <vt:lpstr>3. Raised standard of living.</vt:lpstr>
      <vt:lpstr>Understanding  Pre-Enlightenment Thinking</vt:lpstr>
      <vt:lpstr>What is Enlightenment</vt:lpstr>
      <vt:lpstr>What is true?</vt:lpstr>
      <vt:lpstr>You are all products of the Enlightenment</vt:lpstr>
      <vt:lpstr>Were people in the Middle Ages dumb?</vt:lpstr>
      <vt:lpstr>What do clothes look like in an Age of Faith</vt:lpstr>
      <vt:lpstr>What Does Art Look Like in an Age of Faith</vt:lpstr>
      <vt:lpstr>What does music sound like</vt:lpstr>
      <vt:lpstr>What does the justice system look like in an Age of Faith?</vt:lpstr>
      <vt:lpstr> Public Shaming</vt:lpstr>
      <vt:lpstr>Trial by Ordeal</vt:lpstr>
      <vt:lpstr>Create a trial by Ordeal</vt:lpstr>
      <vt:lpstr>Trial by Jury</vt:lpstr>
      <vt:lpstr>Torturing (reserved)</vt:lpstr>
      <vt:lpstr>What does Astronomy look like</vt:lpstr>
      <vt:lpstr>What does geography look like</vt:lpstr>
      <vt:lpstr>What Does Warfare look like</vt:lpstr>
      <vt:lpstr>Entertainment</vt:lpstr>
      <vt:lpstr>Who Were the Vikings?</vt:lpstr>
      <vt:lpstr>Where did the Vikings live?</vt:lpstr>
      <vt:lpstr>Vikings (the basics)  750-1066</vt:lpstr>
      <vt:lpstr>True False Test</vt:lpstr>
      <vt:lpstr>Viking discover America 1000 AD</vt:lpstr>
      <vt:lpstr>Viking Culture</vt:lpstr>
      <vt:lpstr>Where did the Vikings Go?</vt:lpstr>
      <vt:lpstr>Viking Quiz</vt:lpstr>
      <vt:lpstr>Carolingian Renaissance </vt:lpstr>
      <vt:lpstr>Charlemagne the Conqueror </vt:lpstr>
      <vt:lpstr>About Charlemagne</vt:lpstr>
      <vt:lpstr>Why is centralization important</vt:lpstr>
      <vt:lpstr>The Rebirth of the Roman Empire 800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Dark Ages</dc:title>
  <dc:creator>Jennifer</dc:creator>
  <cp:lastModifiedBy>Craig</cp:lastModifiedBy>
  <cp:revision>324</cp:revision>
  <dcterms:created xsi:type="dcterms:W3CDTF">2015-02-17T18:37:31Z</dcterms:created>
  <dcterms:modified xsi:type="dcterms:W3CDTF">2015-03-13T14:23:58Z</dcterms:modified>
</cp:coreProperties>
</file>