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Amatic SC"/>
      <p:regular r:id="rId19"/>
      <p:bold r:id="rId20"/>
    </p:embeddedFont>
    <p:embeddedFont>
      <p:font typeface="Butcherman"/>
      <p:regular r:id="rId21"/>
    </p:embeddedFont>
    <p:embeddedFont>
      <p:font typeface="Source Code Pro"/>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AmaticSC-bold.fntdata"/><Relationship Id="rId22" Type="http://schemas.openxmlformats.org/officeDocument/2006/relationships/font" Target="fonts/SourceCodePro-regular.fntdata"/><Relationship Id="rId21" Type="http://schemas.openxmlformats.org/officeDocument/2006/relationships/font" Target="fonts/Butcherman-regular.fntdata"/><Relationship Id="rId23" Type="http://schemas.openxmlformats.org/officeDocument/2006/relationships/font" Target="fonts/SourceCode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AmaticSC-regular.fntdata"/><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40" Type="http://schemas.openxmlformats.org/officeDocument/2006/relationships/hyperlink" Target="https://en.wikipedia.org/wiki/Norway" TargetMode="External"/><Relationship Id="rId42" Type="http://schemas.openxmlformats.org/officeDocument/2006/relationships/hyperlink" Target="https://en.wikipedia.org/wiki/Paraguay" TargetMode="External"/><Relationship Id="rId41" Type="http://schemas.openxmlformats.org/officeDocument/2006/relationships/hyperlink" Target="https://en.wikipedia.org/wiki/Panama" TargetMode="External"/><Relationship Id="rId44" Type="http://schemas.openxmlformats.org/officeDocument/2006/relationships/hyperlink" Target="https://en.wikipedia.org/wiki/Philippines" TargetMode="External"/><Relationship Id="rId43" Type="http://schemas.openxmlformats.org/officeDocument/2006/relationships/hyperlink" Target="https://en.wikipedia.org/wiki/Peru" TargetMode="External"/><Relationship Id="rId46" Type="http://schemas.openxmlformats.org/officeDocument/2006/relationships/hyperlink" Target="https://en.wikipedia.org/wiki/Saudi_Arabia" TargetMode="External"/><Relationship Id="rId45" Type="http://schemas.openxmlformats.org/officeDocument/2006/relationships/hyperlink" Target="https://en.wikipedia.org/wiki/Poland"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n.wikipedia.org/wiki/France" TargetMode="External"/><Relationship Id="rId4" Type="http://schemas.openxmlformats.org/officeDocument/2006/relationships/hyperlink" Target="https://en.wikipedia.org/wiki/Republic_of_China_(1912-49)" TargetMode="External"/><Relationship Id="rId9" Type="http://schemas.openxmlformats.org/officeDocument/2006/relationships/hyperlink" Target="https://en.wikipedia.org/wiki/Australia" TargetMode="External"/><Relationship Id="rId48" Type="http://schemas.openxmlformats.org/officeDocument/2006/relationships/hyperlink" Target="https://en.wikipedia.org/wiki/Syria" TargetMode="External"/><Relationship Id="rId47" Type="http://schemas.openxmlformats.org/officeDocument/2006/relationships/hyperlink" Target="https://en.wikipedia.org/wiki/South_Africa" TargetMode="External"/><Relationship Id="rId49" Type="http://schemas.openxmlformats.org/officeDocument/2006/relationships/hyperlink" Target="https://en.wikipedia.org/wiki/Turkey" TargetMode="External"/><Relationship Id="rId5" Type="http://schemas.openxmlformats.org/officeDocument/2006/relationships/hyperlink" Target="https://en.wikipedia.org/wiki/Union_of_Soviet_Socialist_Republics" TargetMode="External"/><Relationship Id="rId6" Type="http://schemas.openxmlformats.org/officeDocument/2006/relationships/hyperlink" Target="https://en.wikipedia.org/wiki/United_Kingdom_of_Great_Britain_and_Northern_Ireland" TargetMode="External"/><Relationship Id="rId7" Type="http://schemas.openxmlformats.org/officeDocument/2006/relationships/hyperlink" Target="https://en.wikipedia.org/wiki/United_States_of_America" TargetMode="External"/><Relationship Id="rId8" Type="http://schemas.openxmlformats.org/officeDocument/2006/relationships/hyperlink" Target="https://en.wikipedia.org/wiki/Argentina" TargetMode="External"/><Relationship Id="rId31" Type="http://schemas.openxmlformats.org/officeDocument/2006/relationships/hyperlink" Target="https://en.wikipedia.org/wiki/Iraq" TargetMode="External"/><Relationship Id="rId30" Type="http://schemas.openxmlformats.org/officeDocument/2006/relationships/hyperlink" Target="https://en.wikipedia.org/wiki/India" TargetMode="External"/><Relationship Id="rId33" Type="http://schemas.openxmlformats.org/officeDocument/2006/relationships/hyperlink" Target="https://en.wikipedia.org/wiki/Lebanon" TargetMode="External"/><Relationship Id="rId32" Type="http://schemas.openxmlformats.org/officeDocument/2006/relationships/hyperlink" Target="https://en.wikipedia.org/wiki/Iran" TargetMode="External"/><Relationship Id="rId35" Type="http://schemas.openxmlformats.org/officeDocument/2006/relationships/hyperlink" Target="https://en.wikipedia.org/wiki/Luxembourg" TargetMode="External"/><Relationship Id="rId34" Type="http://schemas.openxmlformats.org/officeDocument/2006/relationships/hyperlink" Target="https://en.wikipedia.org/wiki/Liberia" TargetMode="External"/><Relationship Id="rId37" Type="http://schemas.openxmlformats.org/officeDocument/2006/relationships/hyperlink" Target="https://en.wikipedia.org/wiki/Netherlands" TargetMode="External"/><Relationship Id="rId36" Type="http://schemas.openxmlformats.org/officeDocument/2006/relationships/hyperlink" Target="https://en.wikipedia.org/wiki/Mexico" TargetMode="External"/><Relationship Id="rId39" Type="http://schemas.openxmlformats.org/officeDocument/2006/relationships/hyperlink" Target="https://en.wikipedia.org/wiki/Nicaragua" TargetMode="External"/><Relationship Id="rId38" Type="http://schemas.openxmlformats.org/officeDocument/2006/relationships/hyperlink" Target="https://en.wikipedia.org/wiki/New_Zealand" TargetMode="External"/><Relationship Id="rId20" Type="http://schemas.openxmlformats.org/officeDocument/2006/relationships/hyperlink" Target="https://en.wikipedia.org/wiki/Denmark" TargetMode="External"/><Relationship Id="rId22" Type="http://schemas.openxmlformats.org/officeDocument/2006/relationships/hyperlink" Target="https://en.wikipedia.org/wiki/Ecuador" TargetMode="External"/><Relationship Id="rId21" Type="http://schemas.openxmlformats.org/officeDocument/2006/relationships/hyperlink" Target="https://en.wikipedia.org/wiki/Dominican_Republic" TargetMode="External"/><Relationship Id="rId24" Type="http://schemas.openxmlformats.org/officeDocument/2006/relationships/hyperlink" Target="https://en.wikipedia.org/wiki/El_Salvador" TargetMode="External"/><Relationship Id="rId23" Type="http://schemas.openxmlformats.org/officeDocument/2006/relationships/hyperlink" Target="https://en.wikipedia.org/wiki/Egypt" TargetMode="External"/><Relationship Id="rId26" Type="http://schemas.openxmlformats.org/officeDocument/2006/relationships/hyperlink" Target="https://en.wikipedia.org/wiki/Greece" TargetMode="External"/><Relationship Id="rId25" Type="http://schemas.openxmlformats.org/officeDocument/2006/relationships/hyperlink" Target="https://en.wikipedia.org/wiki/Ethiopia" TargetMode="External"/><Relationship Id="rId28" Type="http://schemas.openxmlformats.org/officeDocument/2006/relationships/hyperlink" Target="https://en.wikipedia.org/wiki/Haiti" TargetMode="External"/><Relationship Id="rId27" Type="http://schemas.openxmlformats.org/officeDocument/2006/relationships/hyperlink" Target="https://en.wikipedia.org/wiki/Guatemala" TargetMode="External"/><Relationship Id="rId29" Type="http://schemas.openxmlformats.org/officeDocument/2006/relationships/hyperlink" Target="https://en.wikipedia.org/wiki/Honduras" TargetMode="External"/><Relationship Id="rId51" Type="http://schemas.openxmlformats.org/officeDocument/2006/relationships/hyperlink" Target="https://en.wikipedia.org/wiki/Uruguay" TargetMode="External"/><Relationship Id="rId50" Type="http://schemas.openxmlformats.org/officeDocument/2006/relationships/hyperlink" Target="https://en.wikipedia.org/wiki/Ukraine" TargetMode="External"/><Relationship Id="rId53" Type="http://schemas.openxmlformats.org/officeDocument/2006/relationships/hyperlink" Target="https://en.wikipedia.org/wiki/Yugoslavia" TargetMode="External"/><Relationship Id="rId52" Type="http://schemas.openxmlformats.org/officeDocument/2006/relationships/hyperlink" Target="https://en.wikipedia.org/wiki/Venezuela" TargetMode="External"/><Relationship Id="rId11" Type="http://schemas.openxmlformats.org/officeDocument/2006/relationships/hyperlink" Target="https://en.wikipedia.org/wiki/Belarus" TargetMode="External"/><Relationship Id="rId10" Type="http://schemas.openxmlformats.org/officeDocument/2006/relationships/hyperlink" Target="https://en.wikipedia.org/wiki/Brazil" TargetMode="External"/><Relationship Id="rId13" Type="http://schemas.openxmlformats.org/officeDocument/2006/relationships/hyperlink" Target="https://en.wikipedia.org/wiki/Bolivia" TargetMode="External"/><Relationship Id="rId12" Type="http://schemas.openxmlformats.org/officeDocument/2006/relationships/hyperlink" Target="https://en.wikipedia.org/wiki/Belgium" TargetMode="External"/><Relationship Id="rId15" Type="http://schemas.openxmlformats.org/officeDocument/2006/relationships/hyperlink" Target="https://en.wikipedia.org/wiki/Chile" TargetMode="External"/><Relationship Id="rId14" Type="http://schemas.openxmlformats.org/officeDocument/2006/relationships/hyperlink" Target="https://en.wikipedia.org/wiki/Canada" TargetMode="External"/><Relationship Id="rId17" Type="http://schemas.openxmlformats.org/officeDocument/2006/relationships/hyperlink" Target="https://en.wikipedia.org/wiki/Colombia" TargetMode="External"/><Relationship Id="rId16" Type="http://schemas.openxmlformats.org/officeDocument/2006/relationships/hyperlink" Target="https://en.wikipedia.org/wiki/Cuba" TargetMode="External"/><Relationship Id="rId19" Type="http://schemas.openxmlformats.org/officeDocument/2006/relationships/hyperlink" Target="https://en.wikipedia.org/wiki/Czechoslovakia" TargetMode="External"/><Relationship Id="rId18" Type="http://schemas.openxmlformats.org/officeDocument/2006/relationships/hyperlink" Target="https://en.wikipedia.org/wiki/Costa_Ri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599" cy="2690399"/>
          </a:xfrm>
          <a:prstGeom prst="rect">
            <a:avLst/>
          </a:prstGeom>
        </p:spPr>
        <p:txBody>
          <a:bodyPr anchorCtr="0" anchor="ctr" bIns="91425" lIns="91425" rIns="91425" tIns="91425">
            <a:noAutofit/>
          </a:bodyPr>
          <a:lstStyle/>
          <a:p>
            <a:pPr lvl="0" rtl="0">
              <a:spcBef>
                <a:spcPts val="0"/>
              </a:spcBef>
              <a:buNone/>
            </a:pPr>
            <a:r>
              <a:rPr lang="en"/>
              <a:t>United-Nations </a:t>
            </a:r>
          </a:p>
          <a:p>
            <a:pPr lvl="0">
              <a:spcBef>
                <a:spcPts val="0"/>
              </a:spcBef>
              <a:buNone/>
            </a:pPr>
            <a:r>
              <a:rPr lang="en" sz="1800">
                <a:solidFill>
                  <a:srgbClr val="FF0000"/>
                </a:solidFill>
                <a:highlight>
                  <a:srgbClr val="FFFF00"/>
                </a:highlight>
              </a:rPr>
              <a:t>A document formed to promote international peace and security.</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lvl="0" rtl="0" algn="l">
              <a:spcBef>
                <a:spcPts val="0"/>
              </a:spcBef>
              <a:buNone/>
            </a:pPr>
            <a:r>
              <a:rPr lang="en" sz="1400"/>
              <a:t>United Nation main organs  </a:t>
            </a:r>
          </a:p>
          <a:p>
            <a:pPr lvl="0" rtl="0" algn="l">
              <a:spcBef>
                <a:spcPts val="0"/>
              </a:spcBef>
              <a:buNone/>
            </a:pPr>
            <a:r>
              <a:rPr lang="en" sz="1400"/>
              <a:t>security Council</a:t>
            </a:r>
          </a:p>
          <a:p>
            <a:pPr lvl="0" rtl="0" algn="l">
              <a:spcBef>
                <a:spcPts val="0"/>
              </a:spcBef>
              <a:buNone/>
            </a:pPr>
            <a:r>
              <a:rPr lang="en" sz="1400"/>
              <a:t>Peacekeeping </a:t>
            </a:r>
          </a:p>
          <a:p>
            <a:pPr lvl="0" rtl="0" algn="l">
              <a:spcBef>
                <a:spcPts val="0"/>
              </a:spcBef>
              <a:buNone/>
            </a:pPr>
            <a:r>
              <a:rPr lang="en" sz="1400"/>
              <a:t>Peacemaking </a:t>
            </a:r>
          </a:p>
          <a:p>
            <a:pPr lvl="0" rtl="0" algn="l">
              <a:spcBef>
                <a:spcPts val="0"/>
              </a:spcBef>
              <a:buNone/>
            </a:pPr>
            <a:r>
              <a:rPr lang="en" sz="1400"/>
              <a:t>Peacekeeping forces </a:t>
            </a:r>
          </a:p>
          <a:p>
            <a:pPr lvl="0" rtl="0" algn="l">
              <a:spcBef>
                <a:spcPts val="0"/>
              </a:spcBef>
              <a:buNone/>
            </a:pPr>
            <a:r>
              <a:rPr lang="en" sz="1400"/>
              <a:t>Trade Sanctions </a:t>
            </a:r>
          </a:p>
          <a:p>
            <a:pPr lvl="0" rtl="0" algn="l">
              <a:spcBef>
                <a:spcPts val="0"/>
              </a:spcBef>
              <a:buNone/>
            </a:pPr>
            <a:r>
              <a:rPr lang="en"/>
              <a:t> </a:t>
            </a:r>
          </a:p>
        </p:txBody>
      </p:sp>
      <p:sp>
        <p:nvSpPr>
          <p:cNvPr id="58" name="Shape 58"/>
          <p:cNvSpPr txBox="1"/>
          <p:nvPr/>
        </p:nvSpPr>
        <p:spPr>
          <a:xfrm>
            <a:off x="441075" y="272400"/>
            <a:ext cx="1673399" cy="771899"/>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highlight>
                  <a:srgbClr val="FFFF00"/>
                </a:highlight>
              </a:rPr>
              <a:t>Red</a:t>
            </a:r>
            <a:r>
              <a:rPr lang="en">
                <a:solidFill>
                  <a:srgbClr val="FF0000"/>
                </a:solidFill>
              </a:rPr>
              <a:t> </a:t>
            </a:r>
            <a:r>
              <a:rPr lang="en"/>
              <a:t>= Definition </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sp>
        <p:nvSpPr>
          <p:cNvPr id="64" name="Shape 6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t/>
            </a:r>
            <a:endParaRPr/>
          </a:p>
        </p:txBody>
      </p:sp>
      <p:pic>
        <p:nvPicPr>
          <p:cNvPr id="65" name="Shape 65"/>
          <p:cNvPicPr preferRelativeResize="0"/>
          <p:nvPr/>
        </p:nvPicPr>
        <p:blipFill>
          <a:blip r:embed="rId3">
            <a:alphaModFix/>
          </a:blip>
          <a:stretch>
            <a:fillRect/>
          </a:stretch>
        </p:blipFill>
        <p:spPr>
          <a:xfrm>
            <a:off x="2000250" y="0"/>
            <a:ext cx="5143496" cy="5143496"/>
          </a:xfrm>
          <a:prstGeom prst="rect">
            <a:avLst/>
          </a:prstGeom>
          <a:noFill/>
          <a:ln>
            <a:noFill/>
          </a:ln>
        </p:spPr>
      </p:pic>
      <p:sp>
        <p:nvSpPr>
          <p:cNvPr id="66" name="Shape 66"/>
          <p:cNvSpPr txBox="1"/>
          <p:nvPr/>
        </p:nvSpPr>
        <p:spPr>
          <a:xfrm>
            <a:off x="3556950" y="4568875"/>
            <a:ext cx="2030099" cy="512400"/>
          </a:xfrm>
          <a:prstGeom prst="rect">
            <a:avLst/>
          </a:prstGeom>
          <a:noFill/>
          <a:ln>
            <a:noFill/>
          </a:ln>
        </p:spPr>
        <p:txBody>
          <a:bodyPr anchorCtr="0" anchor="t" bIns="91425" lIns="91425" rIns="91425" tIns="91425">
            <a:noAutofit/>
          </a:bodyPr>
          <a:lstStyle/>
          <a:p>
            <a:pPr lvl="0">
              <a:spcBef>
                <a:spcPts val="0"/>
              </a:spcBef>
              <a:buNone/>
            </a:pPr>
            <a:r>
              <a:rPr lang="en"/>
              <a:t>United Nation Symbol</a:t>
            </a:r>
          </a:p>
        </p:txBody>
      </p:sp>
      <p:sp>
        <p:nvSpPr>
          <p:cNvPr id="67" name="Shape 67"/>
          <p:cNvSpPr txBox="1"/>
          <p:nvPr/>
        </p:nvSpPr>
        <p:spPr>
          <a:xfrm>
            <a:off x="0" y="21435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 sz="1000">
                <a:highlight>
                  <a:srgbClr val="FFFFFF"/>
                </a:highlight>
              </a:rPr>
              <a:t> No matter how small or poor a nation is, it still has a voice and a say in the development of the world.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Why is this Important?</a:t>
            </a:r>
          </a:p>
        </p:txBody>
      </p:sp>
      <p:sp>
        <p:nvSpPr>
          <p:cNvPr id="142" name="Shape 142"/>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sz="1400">
                <a:solidFill>
                  <a:srgbClr val="000000"/>
                </a:solidFill>
                <a:latin typeface="Arial"/>
                <a:ea typeface="Arial"/>
                <a:cs typeface="Arial"/>
                <a:sym typeface="Arial"/>
              </a:rPr>
              <a:t>It creates guidelines to keep the world at peace, as much as they can the UN cannot make full laws but it is a big part of this world.</a:t>
            </a:r>
            <a:r>
              <a:rPr lang="en" sz="1400">
                <a:solidFill>
                  <a:srgbClr val="000000"/>
                </a:solidFill>
                <a:highlight>
                  <a:srgbClr val="FFFFFF"/>
                </a:highlight>
                <a:latin typeface="Arial"/>
                <a:ea typeface="Arial"/>
                <a:cs typeface="Arial"/>
                <a:sym typeface="Arial"/>
              </a:rPr>
              <a:t> </a:t>
            </a:r>
            <a:r>
              <a:rPr lang="en" sz="1000">
                <a:solidFill>
                  <a:srgbClr val="000000"/>
                </a:solidFill>
                <a:highlight>
                  <a:srgbClr val="FFFFFF"/>
                </a:highlight>
                <a:latin typeface="Arial"/>
                <a:ea typeface="Arial"/>
                <a:cs typeface="Arial"/>
                <a:sym typeface="Arial"/>
              </a:rPr>
              <a:t> </a:t>
            </a:r>
          </a:p>
          <a:p>
            <a:pPr lvl="0" rtl="0">
              <a:spcBef>
                <a:spcPts val="0"/>
              </a:spcBef>
              <a:buNone/>
            </a:pPr>
            <a:r>
              <a:rPr lang="en" sz="1400">
                <a:solidFill>
                  <a:srgbClr val="000000"/>
                </a:solidFill>
                <a:highlight>
                  <a:srgbClr val="FFFFFF"/>
                </a:highlight>
                <a:latin typeface="Arial"/>
                <a:ea typeface="Arial"/>
                <a:cs typeface="Arial"/>
                <a:sym typeface="Arial"/>
              </a:rPr>
              <a:t>No matter how small or poor a nation is, it still has a voice and a say in the development of the world. This is the main reason why the UN is important.</a:t>
            </a:r>
          </a:p>
          <a:p>
            <a:pPr lvl="0" rtl="0">
              <a:spcBef>
                <a:spcPts val="0"/>
              </a:spcBef>
              <a:buNone/>
            </a:pPr>
            <a:r>
              <a:rPr lang="en"/>
              <a:t> </a:t>
            </a:r>
          </a:p>
        </p:txBody>
      </p:sp>
      <p:pic>
        <p:nvPicPr>
          <p:cNvPr id="143" name="Shape 143"/>
          <p:cNvPicPr preferRelativeResize="0"/>
          <p:nvPr/>
        </p:nvPicPr>
        <p:blipFill>
          <a:blip r:embed="rId3">
            <a:alphaModFix/>
          </a:blip>
          <a:stretch>
            <a:fillRect/>
          </a:stretch>
        </p:blipFill>
        <p:spPr>
          <a:xfrm>
            <a:off x="0" y="2523100"/>
            <a:ext cx="9143999" cy="2620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Where was this?</a:t>
            </a:r>
          </a:p>
        </p:txBody>
      </p:sp>
      <p:sp>
        <p:nvSpPr>
          <p:cNvPr id="149" name="Shape 149"/>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317500" lvl="0" marL="457200" rtl="0">
              <a:spcBef>
                <a:spcPts val="0"/>
              </a:spcBef>
              <a:buClr>
                <a:srgbClr val="000000"/>
              </a:buClr>
              <a:buSzPct val="100000"/>
            </a:pPr>
            <a:r>
              <a:rPr lang="en" sz="1400">
                <a:solidFill>
                  <a:srgbClr val="000000"/>
                </a:solidFill>
              </a:rPr>
              <a:t>It was signed in San Francisco but it has 50 different countries involved in the signing in 1945, a little while later poland joined to make 51. (At the start of 2016 there are 193)</a:t>
            </a:r>
          </a:p>
          <a:p>
            <a:pPr indent="-228600" lvl="0" marL="457200" rtl="0">
              <a:spcBef>
                <a:spcPts val="0"/>
              </a:spcBef>
            </a:pPr>
            <a:r>
              <a:rPr lang="en" sz="1400">
                <a:solidFill>
                  <a:srgbClr val="000000"/>
                </a:solidFill>
              </a:rPr>
              <a:t>Here are the first 51,</a:t>
            </a:r>
            <a:r>
              <a:rPr lang="en" sz="1400">
                <a:solidFill>
                  <a:srgbClr val="000000"/>
                </a:solidFill>
                <a:latin typeface="Arial"/>
                <a:ea typeface="Arial"/>
                <a:cs typeface="Arial"/>
                <a:sym typeface="Arial"/>
              </a:rPr>
              <a:t> </a:t>
            </a:r>
            <a:r>
              <a:rPr lang="en" sz="1400">
                <a:solidFill>
                  <a:srgbClr val="000000"/>
                </a:solidFill>
                <a:hlinkClick r:id="rId3"/>
              </a:rPr>
              <a:t>France</a:t>
            </a:r>
            <a:r>
              <a:rPr lang="en" sz="1400">
                <a:solidFill>
                  <a:srgbClr val="000000"/>
                </a:solidFill>
              </a:rPr>
              <a:t>, the </a:t>
            </a:r>
            <a:r>
              <a:rPr lang="en" sz="1400">
                <a:solidFill>
                  <a:srgbClr val="000000"/>
                </a:solidFill>
                <a:hlinkClick r:id="rId4"/>
              </a:rPr>
              <a:t>Republic of China</a:t>
            </a:r>
            <a:r>
              <a:rPr lang="en" sz="1400">
                <a:solidFill>
                  <a:srgbClr val="000000"/>
                </a:solidFill>
              </a:rPr>
              <a:t>, the </a:t>
            </a:r>
            <a:r>
              <a:rPr lang="en" sz="1400">
                <a:solidFill>
                  <a:srgbClr val="000000"/>
                </a:solidFill>
                <a:hlinkClick r:id="rId5"/>
              </a:rPr>
              <a:t>Union of Soviet Socialist Republics</a:t>
            </a:r>
            <a:r>
              <a:rPr lang="en" sz="1400">
                <a:solidFill>
                  <a:srgbClr val="000000"/>
                </a:solidFill>
              </a:rPr>
              <a:t>, the </a:t>
            </a:r>
            <a:r>
              <a:rPr lang="en" sz="1400">
                <a:solidFill>
                  <a:srgbClr val="000000"/>
                </a:solidFill>
                <a:hlinkClick r:id="rId6"/>
              </a:rPr>
              <a:t>United Kingdom of Great Britain and Northern Ireland</a:t>
            </a:r>
            <a:r>
              <a:rPr lang="en" sz="1400">
                <a:solidFill>
                  <a:srgbClr val="000000"/>
                </a:solidFill>
              </a:rPr>
              <a:t>, the </a:t>
            </a:r>
            <a:r>
              <a:rPr lang="en" sz="1400">
                <a:solidFill>
                  <a:srgbClr val="000000"/>
                </a:solidFill>
                <a:hlinkClick r:id="rId7"/>
              </a:rPr>
              <a:t>United States of America</a:t>
            </a:r>
            <a:r>
              <a:rPr lang="en" sz="1400">
                <a:solidFill>
                  <a:srgbClr val="000000"/>
                </a:solidFill>
              </a:rPr>
              <a:t>, </a:t>
            </a:r>
            <a:r>
              <a:rPr lang="en" sz="1400">
                <a:solidFill>
                  <a:srgbClr val="000000"/>
                </a:solidFill>
                <a:hlinkClick r:id="rId8"/>
              </a:rPr>
              <a:t>Argentina</a:t>
            </a:r>
            <a:r>
              <a:rPr lang="en" sz="1400">
                <a:solidFill>
                  <a:srgbClr val="000000"/>
                </a:solidFill>
              </a:rPr>
              <a:t>, </a:t>
            </a:r>
            <a:r>
              <a:rPr lang="en" sz="1400">
                <a:solidFill>
                  <a:srgbClr val="000000"/>
                </a:solidFill>
                <a:hlinkClick r:id="rId9"/>
              </a:rPr>
              <a:t>Australia</a:t>
            </a:r>
            <a:r>
              <a:rPr lang="en" sz="1400">
                <a:solidFill>
                  <a:srgbClr val="000000"/>
                </a:solidFill>
              </a:rPr>
              <a:t>, </a:t>
            </a:r>
            <a:r>
              <a:rPr lang="en" sz="1400">
                <a:solidFill>
                  <a:srgbClr val="000000"/>
                </a:solidFill>
                <a:hlinkClick r:id="rId10"/>
              </a:rPr>
              <a:t>Brazil</a:t>
            </a:r>
            <a:r>
              <a:rPr lang="en" sz="1400">
                <a:solidFill>
                  <a:srgbClr val="000000"/>
                </a:solidFill>
              </a:rPr>
              <a:t>, </a:t>
            </a:r>
            <a:r>
              <a:rPr lang="en" sz="1400">
                <a:solidFill>
                  <a:srgbClr val="000000"/>
                </a:solidFill>
                <a:hlinkClick r:id="rId11"/>
              </a:rPr>
              <a:t>Belarus</a:t>
            </a:r>
            <a:r>
              <a:rPr lang="en" sz="1400">
                <a:solidFill>
                  <a:srgbClr val="000000"/>
                </a:solidFill>
              </a:rPr>
              <a:t>, </a:t>
            </a:r>
            <a:r>
              <a:rPr lang="en" sz="1400">
                <a:solidFill>
                  <a:srgbClr val="000000"/>
                </a:solidFill>
                <a:hlinkClick r:id="rId12"/>
              </a:rPr>
              <a:t>Belgium</a:t>
            </a:r>
            <a:r>
              <a:rPr lang="en" sz="1400">
                <a:solidFill>
                  <a:srgbClr val="000000"/>
                </a:solidFill>
              </a:rPr>
              <a:t>, </a:t>
            </a:r>
            <a:r>
              <a:rPr lang="en" sz="1400">
                <a:solidFill>
                  <a:srgbClr val="000000"/>
                </a:solidFill>
                <a:hlinkClick r:id="rId13"/>
              </a:rPr>
              <a:t>Bolivia</a:t>
            </a:r>
            <a:r>
              <a:rPr lang="en" sz="1400">
                <a:solidFill>
                  <a:srgbClr val="000000"/>
                </a:solidFill>
              </a:rPr>
              <a:t>, </a:t>
            </a:r>
            <a:r>
              <a:rPr lang="en" sz="1400">
                <a:solidFill>
                  <a:srgbClr val="000000"/>
                </a:solidFill>
                <a:hlinkClick r:id="rId14"/>
              </a:rPr>
              <a:t>Canada</a:t>
            </a:r>
            <a:r>
              <a:rPr lang="en" sz="1400">
                <a:solidFill>
                  <a:srgbClr val="000000"/>
                </a:solidFill>
              </a:rPr>
              <a:t>, </a:t>
            </a:r>
            <a:r>
              <a:rPr lang="en" sz="1400">
                <a:solidFill>
                  <a:srgbClr val="000000"/>
                </a:solidFill>
                <a:hlinkClick r:id="rId15"/>
              </a:rPr>
              <a:t>Chile</a:t>
            </a:r>
            <a:r>
              <a:rPr lang="en" sz="1400">
                <a:solidFill>
                  <a:srgbClr val="000000"/>
                </a:solidFill>
              </a:rPr>
              <a:t>, </a:t>
            </a:r>
            <a:r>
              <a:rPr lang="en" sz="1400">
                <a:solidFill>
                  <a:srgbClr val="000000"/>
                </a:solidFill>
                <a:hlinkClick r:id="rId16"/>
              </a:rPr>
              <a:t>Cuba</a:t>
            </a:r>
            <a:r>
              <a:rPr lang="en" sz="1400">
                <a:solidFill>
                  <a:srgbClr val="000000"/>
                </a:solidFill>
              </a:rPr>
              <a:t>, </a:t>
            </a:r>
            <a:r>
              <a:rPr lang="en" sz="1400">
                <a:solidFill>
                  <a:srgbClr val="000000"/>
                </a:solidFill>
                <a:hlinkClick r:id="rId17"/>
              </a:rPr>
              <a:t>Colombia</a:t>
            </a:r>
            <a:r>
              <a:rPr lang="en" sz="1400">
                <a:solidFill>
                  <a:srgbClr val="000000"/>
                </a:solidFill>
              </a:rPr>
              <a:t>, </a:t>
            </a:r>
            <a:r>
              <a:rPr lang="en" sz="1400">
                <a:solidFill>
                  <a:srgbClr val="000000"/>
                </a:solidFill>
                <a:hlinkClick r:id="rId18"/>
              </a:rPr>
              <a:t>Costa Rica</a:t>
            </a:r>
            <a:r>
              <a:rPr lang="en" sz="1400">
                <a:solidFill>
                  <a:srgbClr val="000000"/>
                </a:solidFill>
              </a:rPr>
              <a:t>, </a:t>
            </a:r>
            <a:r>
              <a:rPr lang="en" sz="1400">
                <a:solidFill>
                  <a:srgbClr val="000000"/>
                </a:solidFill>
                <a:hlinkClick r:id="rId19"/>
              </a:rPr>
              <a:t>Czechoslovakia</a:t>
            </a:r>
            <a:r>
              <a:rPr lang="en" sz="1400">
                <a:solidFill>
                  <a:srgbClr val="000000"/>
                </a:solidFill>
              </a:rPr>
              <a:t>, </a:t>
            </a:r>
            <a:r>
              <a:rPr lang="en" sz="1400">
                <a:solidFill>
                  <a:srgbClr val="000000"/>
                </a:solidFill>
                <a:hlinkClick r:id="rId20"/>
              </a:rPr>
              <a:t>Denmark</a:t>
            </a:r>
            <a:r>
              <a:rPr lang="en" sz="1400">
                <a:solidFill>
                  <a:srgbClr val="000000"/>
                </a:solidFill>
              </a:rPr>
              <a:t>, the </a:t>
            </a:r>
            <a:r>
              <a:rPr lang="en" sz="1400">
                <a:solidFill>
                  <a:srgbClr val="000000"/>
                </a:solidFill>
                <a:hlinkClick r:id="rId21"/>
              </a:rPr>
              <a:t>Dominican Republic</a:t>
            </a:r>
            <a:r>
              <a:rPr lang="en" sz="1400">
                <a:solidFill>
                  <a:srgbClr val="000000"/>
                </a:solidFill>
              </a:rPr>
              <a:t>, </a:t>
            </a:r>
            <a:r>
              <a:rPr lang="en" sz="1400">
                <a:solidFill>
                  <a:srgbClr val="000000"/>
                </a:solidFill>
                <a:hlinkClick r:id="rId22"/>
              </a:rPr>
              <a:t>Ecuador</a:t>
            </a:r>
            <a:r>
              <a:rPr lang="en" sz="1400">
                <a:solidFill>
                  <a:srgbClr val="000000"/>
                </a:solidFill>
              </a:rPr>
              <a:t>, </a:t>
            </a:r>
            <a:r>
              <a:rPr lang="en" sz="1400">
                <a:solidFill>
                  <a:srgbClr val="000000"/>
                </a:solidFill>
                <a:hlinkClick r:id="rId23"/>
              </a:rPr>
              <a:t>Egypt</a:t>
            </a:r>
            <a:r>
              <a:rPr lang="en" sz="1400">
                <a:solidFill>
                  <a:srgbClr val="000000"/>
                </a:solidFill>
              </a:rPr>
              <a:t>, </a:t>
            </a:r>
            <a:r>
              <a:rPr lang="en" sz="1400">
                <a:solidFill>
                  <a:srgbClr val="000000"/>
                </a:solidFill>
                <a:hlinkClick r:id="rId24"/>
              </a:rPr>
              <a:t>El Salvador</a:t>
            </a:r>
            <a:r>
              <a:rPr lang="en" sz="1400">
                <a:solidFill>
                  <a:srgbClr val="000000"/>
                </a:solidFill>
              </a:rPr>
              <a:t>, </a:t>
            </a:r>
            <a:r>
              <a:rPr lang="en" sz="1400">
                <a:solidFill>
                  <a:srgbClr val="000000"/>
                </a:solidFill>
                <a:hlinkClick r:id="rId25"/>
              </a:rPr>
              <a:t>Ethiopia</a:t>
            </a:r>
            <a:r>
              <a:rPr lang="en" sz="1400">
                <a:solidFill>
                  <a:srgbClr val="000000"/>
                </a:solidFill>
              </a:rPr>
              <a:t>,</a:t>
            </a:r>
            <a:r>
              <a:rPr lang="en" sz="1400">
                <a:solidFill>
                  <a:srgbClr val="000000"/>
                </a:solidFill>
                <a:hlinkClick r:id="rId26"/>
              </a:rPr>
              <a:t>Greece</a:t>
            </a:r>
            <a:r>
              <a:rPr lang="en" sz="1400">
                <a:solidFill>
                  <a:srgbClr val="000000"/>
                </a:solidFill>
              </a:rPr>
              <a:t>, </a:t>
            </a:r>
            <a:r>
              <a:rPr lang="en" sz="1400">
                <a:solidFill>
                  <a:srgbClr val="000000"/>
                </a:solidFill>
                <a:hlinkClick r:id="rId27"/>
              </a:rPr>
              <a:t>Guatemala</a:t>
            </a:r>
            <a:r>
              <a:rPr lang="en" sz="1400">
                <a:solidFill>
                  <a:srgbClr val="000000"/>
                </a:solidFill>
              </a:rPr>
              <a:t>, </a:t>
            </a:r>
            <a:r>
              <a:rPr lang="en" sz="1400">
                <a:solidFill>
                  <a:srgbClr val="000000"/>
                </a:solidFill>
                <a:hlinkClick r:id="rId28"/>
              </a:rPr>
              <a:t>Haiti</a:t>
            </a:r>
            <a:r>
              <a:rPr lang="en" sz="1400">
                <a:solidFill>
                  <a:srgbClr val="000000"/>
                </a:solidFill>
              </a:rPr>
              <a:t>, </a:t>
            </a:r>
            <a:r>
              <a:rPr lang="en" sz="1400">
                <a:solidFill>
                  <a:srgbClr val="000000"/>
                </a:solidFill>
                <a:hlinkClick r:id="rId29"/>
              </a:rPr>
              <a:t>Honduras</a:t>
            </a:r>
            <a:r>
              <a:rPr lang="en" sz="1400">
                <a:solidFill>
                  <a:srgbClr val="000000"/>
                </a:solidFill>
              </a:rPr>
              <a:t>, </a:t>
            </a:r>
            <a:r>
              <a:rPr lang="en" sz="1400">
                <a:solidFill>
                  <a:srgbClr val="000000"/>
                </a:solidFill>
                <a:hlinkClick r:id="rId30"/>
              </a:rPr>
              <a:t>India</a:t>
            </a:r>
            <a:r>
              <a:rPr lang="en" sz="1400">
                <a:solidFill>
                  <a:srgbClr val="000000"/>
                </a:solidFill>
              </a:rPr>
              <a:t>, </a:t>
            </a:r>
            <a:r>
              <a:rPr lang="en" sz="1400">
                <a:solidFill>
                  <a:srgbClr val="000000"/>
                </a:solidFill>
                <a:hlinkClick r:id="rId31"/>
              </a:rPr>
              <a:t>Iraq</a:t>
            </a:r>
            <a:r>
              <a:rPr lang="en" sz="1400">
                <a:solidFill>
                  <a:srgbClr val="000000"/>
                </a:solidFill>
              </a:rPr>
              <a:t>, </a:t>
            </a:r>
            <a:r>
              <a:rPr lang="en" sz="1400">
                <a:solidFill>
                  <a:srgbClr val="000000"/>
                </a:solidFill>
                <a:hlinkClick r:id="rId32"/>
              </a:rPr>
              <a:t>Iran</a:t>
            </a:r>
            <a:r>
              <a:rPr lang="en" sz="1400">
                <a:solidFill>
                  <a:srgbClr val="000000"/>
                </a:solidFill>
              </a:rPr>
              <a:t>, </a:t>
            </a:r>
            <a:r>
              <a:rPr lang="en" sz="1400">
                <a:solidFill>
                  <a:srgbClr val="000000"/>
                </a:solidFill>
                <a:hlinkClick r:id="rId33"/>
              </a:rPr>
              <a:t>Lebanon</a:t>
            </a:r>
            <a:r>
              <a:rPr lang="en" sz="1400">
                <a:solidFill>
                  <a:srgbClr val="000000"/>
                </a:solidFill>
              </a:rPr>
              <a:t>, </a:t>
            </a:r>
            <a:r>
              <a:rPr lang="en" sz="1400">
                <a:solidFill>
                  <a:srgbClr val="000000"/>
                </a:solidFill>
                <a:hlinkClick r:id="rId34"/>
              </a:rPr>
              <a:t>Liberia</a:t>
            </a:r>
            <a:r>
              <a:rPr lang="en" sz="1400">
                <a:solidFill>
                  <a:srgbClr val="000000"/>
                </a:solidFill>
              </a:rPr>
              <a:t>, </a:t>
            </a:r>
            <a:r>
              <a:rPr lang="en" sz="1400">
                <a:solidFill>
                  <a:srgbClr val="000000"/>
                </a:solidFill>
                <a:hlinkClick r:id="rId35"/>
              </a:rPr>
              <a:t>Luxembourg</a:t>
            </a:r>
            <a:r>
              <a:rPr lang="en" sz="1400">
                <a:solidFill>
                  <a:srgbClr val="000000"/>
                </a:solidFill>
              </a:rPr>
              <a:t>, </a:t>
            </a:r>
            <a:r>
              <a:rPr lang="en" sz="1400">
                <a:solidFill>
                  <a:srgbClr val="000000"/>
                </a:solidFill>
                <a:hlinkClick r:id="rId36"/>
              </a:rPr>
              <a:t>Mexico</a:t>
            </a:r>
            <a:r>
              <a:rPr lang="en" sz="1400">
                <a:solidFill>
                  <a:srgbClr val="000000"/>
                </a:solidFill>
              </a:rPr>
              <a:t>, </a:t>
            </a:r>
            <a:r>
              <a:rPr lang="en" sz="1400">
                <a:solidFill>
                  <a:srgbClr val="000000"/>
                </a:solidFill>
                <a:hlinkClick r:id="rId37"/>
              </a:rPr>
              <a:t>Netherlands</a:t>
            </a:r>
            <a:r>
              <a:rPr lang="en" sz="1400">
                <a:solidFill>
                  <a:srgbClr val="000000"/>
                </a:solidFill>
              </a:rPr>
              <a:t>, </a:t>
            </a:r>
            <a:r>
              <a:rPr lang="en" sz="1400">
                <a:solidFill>
                  <a:srgbClr val="000000"/>
                </a:solidFill>
                <a:hlinkClick r:id="rId38"/>
              </a:rPr>
              <a:t>New Zealand</a:t>
            </a:r>
            <a:r>
              <a:rPr lang="en" sz="1400">
                <a:solidFill>
                  <a:srgbClr val="000000"/>
                </a:solidFill>
              </a:rPr>
              <a:t>, </a:t>
            </a:r>
            <a:r>
              <a:rPr lang="en" sz="1400">
                <a:solidFill>
                  <a:srgbClr val="000000"/>
                </a:solidFill>
                <a:hlinkClick r:id="rId39"/>
              </a:rPr>
              <a:t>Nicaragua</a:t>
            </a:r>
            <a:r>
              <a:rPr lang="en" sz="1400">
                <a:solidFill>
                  <a:srgbClr val="000000"/>
                </a:solidFill>
              </a:rPr>
              <a:t>, </a:t>
            </a:r>
            <a:r>
              <a:rPr lang="en" sz="1400">
                <a:solidFill>
                  <a:srgbClr val="000000"/>
                </a:solidFill>
                <a:hlinkClick r:id="rId40"/>
              </a:rPr>
              <a:t>Norway</a:t>
            </a:r>
            <a:r>
              <a:rPr lang="en" sz="1400">
                <a:solidFill>
                  <a:srgbClr val="000000"/>
                </a:solidFill>
              </a:rPr>
              <a:t>, </a:t>
            </a:r>
            <a:r>
              <a:rPr lang="en" sz="1400">
                <a:solidFill>
                  <a:srgbClr val="000000"/>
                </a:solidFill>
                <a:hlinkClick r:id="rId41"/>
              </a:rPr>
              <a:t>Panama</a:t>
            </a:r>
            <a:r>
              <a:rPr lang="en" sz="1400">
                <a:solidFill>
                  <a:srgbClr val="000000"/>
                </a:solidFill>
              </a:rPr>
              <a:t>, </a:t>
            </a:r>
            <a:r>
              <a:rPr lang="en" sz="1400">
                <a:solidFill>
                  <a:srgbClr val="000000"/>
                </a:solidFill>
                <a:hlinkClick r:id="rId42"/>
              </a:rPr>
              <a:t>Paraguay</a:t>
            </a:r>
            <a:r>
              <a:rPr lang="en" sz="1400">
                <a:solidFill>
                  <a:srgbClr val="000000"/>
                </a:solidFill>
              </a:rPr>
              <a:t>, </a:t>
            </a:r>
            <a:r>
              <a:rPr lang="en" sz="1400">
                <a:solidFill>
                  <a:srgbClr val="000000"/>
                </a:solidFill>
                <a:hlinkClick r:id="rId43"/>
              </a:rPr>
              <a:t>Peru</a:t>
            </a:r>
            <a:r>
              <a:rPr lang="en" sz="1400">
                <a:solidFill>
                  <a:srgbClr val="000000"/>
                </a:solidFill>
              </a:rPr>
              <a:t>, </a:t>
            </a:r>
            <a:r>
              <a:rPr lang="en" sz="1400">
                <a:solidFill>
                  <a:srgbClr val="000000"/>
                </a:solidFill>
                <a:hlinkClick r:id="rId44"/>
              </a:rPr>
              <a:t>Philippines</a:t>
            </a:r>
            <a:r>
              <a:rPr lang="en" sz="1400">
                <a:solidFill>
                  <a:srgbClr val="000000"/>
                </a:solidFill>
              </a:rPr>
              <a:t>, </a:t>
            </a:r>
            <a:r>
              <a:rPr lang="en" sz="1400">
                <a:solidFill>
                  <a:srgbClr val="000000"/>
                </a:solidFill>
                <a:hlinkClick r:id="rId45"/>
              </a:rPr>
              <a:t>Poland</a:t>
            </a:r>
            <a:r>
              <a:rPr lang="en" sz="1400">
                <a:solidFill>
                  <a:srgbClr val="000000"/>
                </a:solidFill>
              </a:rPr>
              <a:t>, </a:t>
            </a:r>
            <a:r>
              <a:rPr lang="en" sz="1400">
                <a:solidFill>
                  <a:srgbClr val="000000"/>
                </a:solidFill>
                <a:hlinkClick r:id="rId46"/>
              </a:rPr>
              <a:t>Saudi Arabia</a:t>
            </a:r>
            <a:r>
              <a:rPr lang="en" sz="1400">
                <a:solidFill>
                  <a:srgbClr val="000000"/>
                </a:solidFill>
              </a:rPr>
              <a:t>, </a:t>
            </a:r>
            <a:r>
              <a:rPr lang="en" sz="1400">
                <a:solidFill>
                  <a:srgbClr val="000000"/>
                </a:solidFill>
                <a:hlinkClick r:id="rId47"/>
              </a:rPr>
              <a:t>South Africa</a:t>
            </a:r>
            <a:r>
              <a:rPr lang="en" sz="1400">
                <a:solidFill>
                  <a:srgbClr val="000000"/>
                </a:solidFill>
              </a:rPr>
              <a:t>, </a:t>
            </a:r>
            <a:r>
              <a:rPr lang="en" sz="1400">
                <a:solidFill>
                  <a:srgbClr val="000000"/>
                </a:solidFill>
                <a:hlinkClick r:id="rId48"/>
              </a:rPr>
              <a:t>Syria</a:t>
            </a:r>
            <a:r>
              <a:rPr lang="en" sz="1400">
                <a:solidFill>
                  <a:srgbClr val="000000"/>
                </a:solidFill>
              </a:rPr>
              <a:t>, </a:t>
            </a:r>
            <a:r>
              <a:rPr lang="en" sz="1400">
                <a:solidFill>
                  <a:srgbClr val="000000"/>
                </a:solidFill>
                <a:hlinkClick r:id="rId49"/>
              </a:rPr>
              <a:t>Turkey</a:t>
            </a:r>
            <a:r>
              <a:rPr lang="en" sz="1400">
                <a:solidFill>
                  <a:srgbClr val="000000"/>
                </a:solidFill>
              </a:rPr>
              <a:t>, </a:t>
            </a:r>
            <a:r>
              <a:rPr lang="en" sz="1400">
                <a:solidFill>
                  <a:srgbClr val="000000"/>
                </a:solidFill>
                <a:hlinkClick r:id="rId50"/>
              </a:rPr>
              <a:t>Ukraine</a:t>
            </a:r>
            <a:r>
              <a:rPr lang="en" sz="1400">
                <a:solidFill>
                  <a:srgbClr val="000000"/>
                </a:solidFill>
              </a:rPr>
              <a:t>, </a:t>
            </a:r>
            <a:r>
              <a:rPr lang="en" sz="1400">
                <a:solidFill>
                  <a:srgbClr val="000000"/>
                </a:solidFill>
                <a:hlinkClick r:id="rId51"/>
              </a:rPr>
              <a:t>Uruguay</a:t>
            </a:r>
            <a:r>
              <a:rPr lang="en" sz="1400">
                <a:solidFill>
                  <a:srgbClr val="000000"/>
                </a:solidFill>
              </a:rPr>
              <a:t>, </a:t>
            </a:r>
            <a:r>
              <a:rPr lang="en" sz="1400">
                <a:solidFill>
                  <a:srgbClr val="000000"/>
                </a:solidFill>
                <a:hlinkClick r:id="rId52"/>
              </a:rPr>
              <a:t>Venezuela</a:t>
            </a:r>
            <a:r>
              <a:rPr lang="en" sz="1400">
                <a:solidFill>
                  <a:srgbClr val="000000"/>
                </a:solidFill>
              </a:rPr>
              <a:t> and </a:t>
            </a:r>
            <a:r>
              <a:rPr lang="en" sz="1400">
                <a:solidFill>
                  <a:srgbClr val="000000"/>
                </a:solidFill>
                <a:hlinkClick r:id="rId53"/>
              </a:rPr>
              <a:t>Yugoslavia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Why should you care?</a:t>
            </a:r>
          </a:p>
        </p:txBody>
      </p:sp>
      <p:sp>
        <p:nvSpPr>
          <p:cNvPr id="155" name="Shape 155"/>
          <p:cNvSpPr txBox="1"/>
          <p:nvPr>
            <p:ph idx="1" type="body"/>
          </p:nvPr>
        </p:nvSpPr>
        <p:spPr>
          <a:xfrm>
            <a:off x="311700" y="1228675"/>
            <a:ext cx="2900699" cy="3340199"/>
          </a:xfrm>
          <a:prstGeom prst="rect">
            <a:avLst/>
          </a:prstGeom>
        </p:spPr>
        <p:txBody>
          <a:bodyPr anchorCtr="0" anchor="t" bIns="91425" lIns="91425" rIns="91425" tIns="91425">
            <a:noAutofit/>
          </a:bodyPr>
          <a:lstStyle/>
          <a:p>
            <a:pPr lvl="0">
              <a:spcBef>
                <a:spcPts val="0"/>
              </a:spcBef>
              <a:buNone/>
            </a:pPr>
            <a:r>
              <a:rPr lang="en"/>
              <a:t>The UN creates peace and keeps it, it also provides a whole bunch of other relief as shown on the chart.</a:t>
            </a:r>
          </a:p>
        </p:txBody>
      </p:sp>
      <p:pic>
        <p:nvPicPr>
          <p:cNvPr id="156" name="Shape 156"/>
          <p:cNvPicPr preferRelativeResize="0"/>
          <p:nvPr/>
        </p:nvPicPr>
        <p:blipFill>
          <a:blip r:embed="rId3">
            <a:alphaModFix/>
          </a:blip>
          <a:stretch>
            <a:fillRect/>
          </a:stretch>
        </p:blipFill>
        <p:spPr>
          <a:xfrm>
            <a:off x="3212550" y="1227137"/>
            <a:ext cx="5619750" cy="33432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292850"/>
            <a:ext cx="2269800" cy="800999"/>
          </a:xfrm>
          <a:prstGeom prst="rect">
            <a:avLst/>
          </a:prstGeom>
        </p:spPr>
        <p:txBody>
          <a:bodyPr anchorCtr="0" anchor="t" bIns="91425" lIns="91425" rIns="91425" tIns="91425">
            <a:noAutofit/>
          </a:bodyPr>
          <a:lstStyle/>
          <a:p>
            <a:pPr lvl="0">
              <a:spcBef>
                <a:spcPts val="0"/>
              </a:spcBef>
              <a:buNone/>
            </a:pPr>
            <a:r>
              <a:rPr lang="en"/>
              <a:t>Test Questions </a:t>
            </a:r>
          </a:p>
        </p:txBody>
      </p:sp>
      <p:sp>
        <p:nvSpPr>
          <p:cNvPr id="162" name="Shape 162"/>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rtl="0">
              <a:spcBef>
                <a:spcPts val="0"/>
              </a:spcBef>
              <a:buFont typeface="Times New Roman"/>
              <a:buAutoNum type="arabicPeriod"/>
            </a:pPr>
            <a:r>
              <a:rPr lang="en">
                <a:latin typeface="Times New Roman"/>
                <a:ea typeface="Times New Roman"/>
                <a:cs typeface="Times New Roman"/>
                <a:sym typeface="Times New Roman"/>
              </a:rPr>
              <a:t>What were the 6 main organs of the UN? </a:t>
            </a:r>
          </a:p>
          <a:p>
            <a:pPr indent="-228600" lvl="0" marL="457200" rtl="0">
              <a:spcBef>
                <a:spcPts val="0"/>
              </a:spcBef>
              <a:buFont typeface="Times New Roman"/>
              <a:buAutoNum type="arabicPeriod"/>
            </a:pPr>
            <a:r>
              <a:rPr lang="en"/>
              <a:t>How many signed the United Nations Charter when it was made? </a:t>
            </a:r>
            <a:r>
              <a:rPr lang="en">
                <a:solidFill>
                  <a:srgbClr val="FF0000"/>
                </a:solidFill>
              </a:rPr>
              <a:t>A.</a:t>
            </a:r>
            <a:r>
              <a:rPr lang="en"/>
              <a:t> 51 </a:t>
            </a:r>
            <a:r>
              <a:rPr lang="en">
                <a:solidFill>
                  <a:srgbClr val="FF0000"/>
                </a:solidFill>
              </a:rPr>
              <a:t>B.</a:t>
            </a:r>
            <a:r>
              <a:rPr lang="en"/>
              <a:t> 50 </a:t>
            </a:r>
            <a:r>
              <a:rPr lang="en">
                <a:solidFill>
                  <a:srgbClr val="FF0000"/>
                </a:solidFill>
              </a:rPr>
              <a:t>C.</a:t>
            </a:r>
            <a:r>
              <a:rPr lang="en"/>
              <a:t> 62 </a:t>
            </a:r>
            <a:r>
              <a:rPr lang="en">
                <a:solidFill>
                  <a:srgbClr val="FF0000"/>
                </a:solidFill>
              </a:rPr>
              <a:t>D.</a:t>
            </a:r>
            <a:r>
              <a:rPr lang="en"/>
              <a:t> 43 (Trick Question Sorta)</a:t>
            </a:r>
          </a:p>
          <a:p>
            <a:pPr indent="-228600" lvl="0" marL="457200" rtl="0">
              <a:spcBef>
                <a:spcPts val="0"/>
              </a:spcBef>
              <a:buFont typeface="Times New Roman"/>
              <a:buAutoNum type="arabicPeriod"/>
            </a:pPr>
            <a:r>
              <a:rPr lang="en"/>
              <a:t>Where was the UN charter signed?</a:t>
            </a:r>
          </a:p>
        </p:txBody>
      </p:sp>
      <p:sp>
        <p:nvSpPr>
          <p:cNvPr id="163" name="Shape 163"/>
          <p:cNvSpPr txBox="1"/>
          <p:nvPr/>
        </p:nvSpPr>
        <p:spPr>
          <a:xfrm>
            <a:off x="2795525" y="228000"/>
            <a:ext cx="2542500" cy="594300"/>
          </a:xfrm>
          <a:prstGeom prst="rect">
            <a:avLst/>
          </a:prstGeom>
          <a:noFill/>
          <a:ln>
            <a:noFill/>
          </a:ln>
        </p:spPr>
        <p:txBody>
          <a:bodyPr anchorCtr="0" anchor="t" bIns="91425" lIns="91425" rIns="91425" tIns="91425">
            <a:noAutofit/>
          </a:bodyPr>
          <a:lstStyle/>
          <a:p>
            <a:pPr lvl="0">
              <a:spcBef>
                <a:spcPts val="0"/>
              </a:spcBef>
              <a:buNone/>
            </a:pPr>
            <a:r>
              <a:rPr lang="en" sz="4800">
                <a:solidFill>
                  <a:srgbClr val="FF0000"/>
                </a:solidFill>
                <a:latin typeface="Source Code Pro"/>
                <a:ea typeface="Source Code Pro"/>
                <a:cs typeface="Source Code Pro"/>
                <a:sym typeface="Source Code Pro"/>
              </a:rPr>
              <a:t>(</a:t>
            </a:r>
            <a:r>
              <a:rPr lang="en" sz="4800">
                <a:solidFill>
                  <a:srgbClr val="FF0000"/>
                </a:solidFill>
                <a:latin typeface="Butcherman"/>
                <a:ea typeface="Butcherman"/>
                <a:cs typeface="Butcherman"/>
                <a:sym typeface="Butcherman"/>
              </a:rPr>
              <a:t>HARD</a:t>
            </a:r>
            <a:r>
              <a:rPr lang="en" sz="4800">
                <a:solidFill>
                  <a:srgbClr val="FF0000"/>
                </a:solidFill>
                <a:latin typeface="Source Code Pro"/>
                <a:ea typeface="Source Code Pro"/>
                <a:cs typeface="Source Code Pro"/>
                <a:sym typeface="Source Code Pro"/>
              </a:rPr>
              <a:t>)</a:t>
            </a:r>
          </a:p>
        </p:txBody>
      </p:sp>
      <p:pic>
        <p:nvPicPr>
          <p:cNvPr id="164" name="Shape 164"/>
          <p:cNvPicPr preferRelativeResize="0"/>
          <p:nvPr/>
        </p:nvPicPr>
        <p:blipFill>
          <a:blip r:embed="rId3">
            <a:alphaModFix/>
          </a:blip>
          <a:stretch>
            <a:fillRect/>
          </a:stretch>
        </p:blipFill>
        <p:spPr>
          <a:xfrm>
            <a:off x="4166400" y="2587975"/>
            <a:ext cx="4977599" cy="25555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0" y="0"/>
            <a:ext cx="9144024" cy="5143499"/>
          </a:xfrm>
          <a:prstGeom prst="rect">
            <a:avLst/>
          </a:prstGeom>
          <a:noFill/>
          <a:ln>
            <a:noFill/>
          </a:ln>
        </p:spPr>
      </p:pic>
      <p:sp>
        <p:nvSpPr>
          <p:cNvPr id="73" name="Shape 73"/>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Definition of Words. </a:t>
            </a:r>
            <a:r>
              <a:rPr lang="en" sz="2400"/>
              <a:t>P.1</a:t>
            </a:r>
            <a:r>
              <a:rPr lang="en"/>
              <a:t> </a:t>
            </a:r>
          </a:p>
        </p:txBody>
      </p:sp>
      <p:sp>
        <p:nvSpPr>
          <p:cNvPr id="74" name="Shape 74"/>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b="1" lang="en">
                <a:solidFill>
                  <a:srgbClr val="000000"/>
                </a:solidFill>
              </a:rPr>
              <a:t>United Nation Main Organs:</a:t>
            </a:r>
            <a:r>
              <a:rPr lang="en" sz="1400">
                <a:solidFill>
                  <a:srgbClr val="FF0000"/>
                </a:solidFill>
                <a:highlight>
                  <a:srgbClr val="FFFF00"/>
                </a:highlight>
                <a:latin typeface="Times New Roman"/>
                <a:ea typeface="Times New Roman"/>
                <a:cs typeface="Times New Roman"/>
                <a:sym typeface="Times New Roman"/>
              </a:rPr>
              <a:t>The main parts which help it run smoothly and to do what it does.</a:t>
            </a:r>
          </a:p>
          <a:p>
            <a:pPr lvl="0" rtl="0">
              <a:spcBef>
                <a:spcPts val="0"/>
              </a:spcBef>
              <a:buNone/>
            </a:pPr>
            <a:r>
              <a:rPr b="1" lang="en">
                <a:solidFill>
                  <a:srgbClr val="000000"/>
                </a:solidFill>
              </a:rPr>
              <a:t>Security Council:</a:t>
            </a:r>
            <a:r>
              <a:rPr lang="en" sz="1400">
                <a:solidFill>
                  <a:srgbClr val="FF0000"/>
                </a:solidFill>
                <a:highlight>
                  <a:srgbClr val="FFFF00"/>
                </a:highlight>
                <a:latin typeface="Times New Roman"/>
                <a:ea typeface="Times New Roman"/>
                <a:cs typeface="Times New Roman"/>
                <a:sym typeface="Times New Roman"/>
              </a:rPr>
              <a:t>A division of the united nations charged with maintaining international peace.</a:t>
            </a:r>
            <a:r>
              <a:rPr lang="en" sz="1400"/>
              <a:t> </a:t>
            </a:r>
          </a:p>
          <a:p>
            <a:pPr lvl="0" rtl="0">
              <a:spcBef>
                <a:spcPts val="0"/>
              </a:spcBef>
              <a:buNone/>
            </a:pPr>
            <a:r>
              <a:rPr b="1" lang="en">
                <a:solidFill>
                  <a:srgbClr val="000000"/>
                </a:solidFill>
              </a:rPr>
              <a:t>Peacekeeping:</a:t>
            </a:r>
            <a:r>
              <a:rPr lang="en" sz="1400">
                <a:solidFill>
                  <a:srgbClr val="FF0000"/>
                </a:solidFill>
                <a:highlight>
                  <a:srgbClr val="FFFF00"/>
                </a:highlight>
                <a:latin typeface="Times New Roman"/>
                <a:ea typeface="Times New Roman"/>
                <a:cs typeface="Times New Roman"/>
                <a:sym typeface="Times New Roman"/>
              </a:rPr>
              <a:t>A maintenance of international peace (sometimes military is involved).</a:t>
            </a:r>
            <a:r>
              <a:rPr lang="en" sz="1400">
                <a:solidFill>
                  <a:srgbClr val="FF0000"/>
                </a:solidFill>
              </a:rPr>
              <a:t> </a:t>
            </a:r>
          </a:p>
          <a:p>
            <a:pPr lvl="0" rtl="0">
              <a:spcBef>
                <a:spcPts val="0"/>
              </a:spcBef>
              <a:buNone/>
            </a:pPr>
            <a:r>
              <a:rPr b="1" lang="en">
                <a:solidFill>
                  <a:srgbClr val="000000"/>
                </a:solidFill>
              </a:rPr>
              <a:t>Peacemaking:</a:t>
            </a:r>
            <a:r>
              <a:rPr lang="en" sz="1400">
                <a:solidFill>
                  <a:srgbClr val="FF0000"/>
                </a:solidFill>
                <a:highlight>
                  <a:srgbClr val="FFFF00"/>
                </a:highlight>
                <a:latin typeface="Times New Roman"/>
                <a:ea typeface="Times New Roman"/>
                <a:cs typeface="Times New Roman"/>
                <a:sym typeface="Times New Roman"/>
              </a:rPr>
              <a:t>A person or group who tries to make peace with opposing groups.</a:t>
            </a:r>
          </a:p>
          <a:p>
            <a:pPr lvl="0" rtl="0">
              <a:spcBef>
                <a:spcPts val="0"/>
              </a:spcBef>
              <a:buNone/>
            </a:pPr>
            <a:r>
              <a:rPr b="1" lang="en">
                <a:solidFill>
                  <a:srgbClr val="000000"/>
                </a:solidFill>
              </a:rPr>
              <a:t>Peacekeeping Forces:</a:t>
            </a:r>
            <a:r>
              <a:rPr lang="en" sz="1400">
                <a:solidFill>
                  <a:srgbClr val="FF0000"/>
                </a:solidFill>
                <a:highlight>
                  <a:srgbClr val="FFFF00"/>
                </a:highlight>
                <a:latin typeface="Times New Roman"/>
                <a:ea typeface="Times New Roman"/>
                <a:cs typeface="Times New Roman"/>
                <a:sym typeface="Times New Roman"/>
              </a:rPr>
              <a:t>The blue helmets are the UN’s peacekeeping force.</a:t>
            </a:r>
            <a:r>
              <a:rPr lang="en">
                <a:solidFill>
                  <a:srgbClr val="FF0000"/>
                </a:solidFill>
              </a:rPr>
              <a:t> </a:t>
            </a:r>
          </a:p>
          <a:p>
            <a:pPr lvl="0">
              <a:spcBef>
                <a:spcPts val="0"/>
              </a:spcBef>
              <a:buNone/>
            </a:pPr>
            <a:r>
              <a:rPr b="1" lang="en">
                <a:solidFill>
                  <a:srgbClr val="000000"/>
                </a:solidFill>
              </a:rPr>
              <a:t>Trade Sanctions/:</a:t>
            </a:r>
            <a:r>
              <a:rPr lang="en" sz="1400">
                <a:solidFill>
                  <a:srgbClr val="FF0000"/>
                </a:solidFill>
                <a:highlight>
                  <a:srgbClr val="FFFF00"/>
                </a:highlight>
                <a:latin typeface="Times New Roman"/>
                <a:ea typeface="Times New Roman"/>
                <a:cs typeface="Times New Roman"/>
                <a:sym typeface="Times New Roman"/>
              </a:rPr>
              <a:t>The administrative control of a territory to a country.</a:t>
            </a:r>
            <a:r>
              <a:rPr lang="en" sz="1400">
                <a:solidFill>
                  <a:srgbClr val="FF0000"/>
                </a:solidFill>
                <a:highlight>
                  <a:srgbClr val="0000FF"/>
                </a:highlight>
                <a:latin typeface="Times New Roman"/>
                <a:ea typeface="Times New Roman"/>
                <a:cs typeface="Times New Roman"/>
                <a:sym typeface="Times New Roman"/>
              </a:rPr>
              <a:t> </a:t>
            </a:r>
          </a:p>
        </p:txBody>
      </p:sp>
      <p:sp>
        <p:nvSpPr>
          <p:cNvPr id="75" name="Shape 75"/>
          <p:cNvSpPr txBox="1"/>
          <p:nvPr/>
        </p:nvSpPr>
        <p:spPr>
          <a:xfrm>
            <a:off x="311700" y="4238125"/>
            <a:ext cx="3735900" cy="435900"/>
          </a:xfrm>
          <a:prstGeom prst="rect">
            <a:avLst/>
          </a:prstGeom>
          <a:noFill/>
          <a:ln>
            <a:noFill/>
          </a:ln>
        </p:spPr>
        <p:txBody>
          <a:bodyPr anchorCtr="0" anchor="t" bIns="91425" lIns="91425" rIns="91425" tIns="91425">
            <a:noAutofit/>
          </a:bodyPr>
          <a:lstStyle/>
          <a:p>
            <a:pPr lvl="0">
              <a:spcBef>
                <a:spcPts val="0"/>
              </a:spcBef>
              <a:buNone/>
            </a:pPr>
            <a:r>
              <a:rPr b="1" lang="en" sz="1800">
                <a:latin typeface="Source Code Pro"/>
                <a:ea typeface="Source Code Pro"/>
                <a:cs typeface="Source Code Pro"/>
                <a:sym typeface="Source Code Pro"/>
              </a:rPr>
              <a:t>Known also as Trusteeship</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0" y="0"/>
            <a:ext cx="9144000" cy="5154725"/>
          </a:xfrm>
          <a:prstGeom prst="rect">
            <a:avLst/>
          </a:prstGeom>
          <a:noFill/>
          <a:ln>
            <a:noFill/>
          </a:ln>
        </p:spPr>
      </p:pic>
      <p:sp>
        <p:nvSpPr>
          <p:cNvPr id="81" name="Shape 81"/>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Definition of Words. </a:t>
            </a:r>
            <a:r>
              <a:rPr lang="en" sz="2400"/>
              <a:t>P.2</a:t>
            </a:r>
          </a:p>
        </p:txBody>
      </p:sp>
      <p:sp>
        <p:nvSpPr>
          <p:cNvPr id="82" name="Shape 82"/>
          <p:cNvSpPr txBox="1"/>
          <p:nvPr>
            <p:ph idx="1" type="body"/>
          </p:nvPr>
        </p:nvSpPr>
        <p:spPr>
          <a:xfrm>
            <a:off x="311700" y="1814525"/>
            <a:ext cx="8520599" cy="3340199"/>
          </a:xfrm>
          <a:prstGeom prst="rect">
            <a:avLst/>
          </a:prstGeom>
        </p:spPr>
        <p:txBody>
          <a:bodyPr anchorCtr="0" anchor="t" bIns="91425" lIns="91425" rIns="91425" tIns="91425">
            <a:noAutofit/>
          </a:bodyPr>
          <a:lstStyle/>
          <a:p>
            <a:pPr lvl="0" rtl="0">
              <a:spcBef>
                <a:spcPts val="0"/>
              </a:spcBef>
              <a:buNone/>
            </a:pPr>
            <a:r>
              <a:rPr b="1" lang="en">
                <a:solidFill>
                  <a:srgbClr val="000000"/>
                </a:solidFill>
              </a:rPr>
              <a:t>General Assembly:</a:t>
            </a:r>
          </a:p>
          <a:p>
            <a:pPr lvl="0" rtl="0">
              <a:spcBef>
                <a:spcPts val="0"/>
              </a:spcBef>
              <a:buNone/>
            </a:pPr>
            <a:r>
              <a:rPr b="1" lang="en" sz="1400">
                <a:solidFill>
                  <a:srgbClr val="FF0000"/>
                </a:solidFill>
                <a:highlight>
                  <a:srgbClr val="FFFF00"/>
                </a:highlight>
                <a:latin typeface="Times New Roman"/>
                <a:ea typeface="Times New Roman"/>
                <a:cs typeface="Times New Roman"/>
                <a:sym typeface="Times New Roman"/>
              </a:rPr>
              <a:t>The main deliberative body of the United Nation, composed of delegations from member nations.</a:t>
            </a:r>
            <a:r>
              <a:rPr lang="en" sz="1400">
                <a:solidFill>
                  <a:srgbClr val="FF0000"/>
                </a:solidFill>
                <a:latin typeface="Times New Roman"/>
                <a:ea typeface="Times New Roman"/>
                <a:cs typeface="Times New Roman"/>
                <a:sym typeface="Times New Roman"/>
              </a:rPr>
              <a:t> </a:t>
            </a:r>
          </a:p>
          <a:p>
            <a:pPr lvl="0" rtl="0">
              <a:spcBef>
                <a:spcPts val="0"/>
              </a:spcBef>
              <a:buNone/>
            </a:pPr>
            <a:r>
              <a:rPr b="1" lang="en">
                <a:solidFill>
                  <a:srgbClr val="000000"/>
                </a:solidFill>
              </a:rPr>
              <a:t>Economic Council/ Social Council:</a:t>
            </a:r>
            <a:r>
              <a:rPr lang="en" sz="1400">
                <a:solidFill>
                  <a:srgbClr val="FF0000"/>
                </a:solidFill>
                <a:highlight>
                  <a:srgbClr val="FFFF00"/>
                </a:highlight>
                <a:latin typeface="Times New Roman"/>
                <a:ea typeface="Times New Roman"/>
                <a:cs typeface="Times New Roman"/>
                <a:sym typeface="Times New Roman"/>
              </a:rPr>
              <a:t>O</a:t>
            </a:r>
            <a:r>
              <a:rPr b="1" lang="en" sz="1400">
                <a:solidFill>
                  <a:srgbClr val="FF0000"/>
                </a:solidFill>
                <a:highlight>
                  <a:srgbClr val="FFFF00"/>
                </a:highlight>
                <a:latin typeface="Times New Roman"/>
                <a:ea typeface="Times New Roman"/>
                <a:cs typeface="Times New Roman"/>
                <a:sym typeface="Times New Roman"/>
              </a:rPr>
              <a:t>ne of the principal organs of the United Nations, responsible for coordinating the economic, social and related work of 14 UN specialized agencies.</a:t>
            </a:r>
            <a:r>
              <a:rPr b="1" lang="en" sz="1400">
                <a:solidFill>
                  <a:srgbClr val="FF0000"/>
                </a:solidFill>
                <a:latin typeface="Times New Roman"/>
                <a:ea typeface="Times New Roman"/>
                <a:cs typeface="Times New Roman"/>
                <a:sym typeface="Times New Roman"/>
              </a:rPr>
              <a:t> </a:t>
            </a:r>
            <a:r>
              <a:rPr lang="en"/>
              <a:t> </a:t>
            </a:r>
          </a:p>
          <a:p>
            <a:pPr lvl="0" rtl="0">
              <a:spcBef>
                <a:spcPts val="0"/>
              </a:spcBef>
              <a:buNone/>
            </a:pPr>
            <a:r>
              <a:rPr b="1" lang="en">
                <a:solidFill>
                  <a:srgbClr val="000000"/>
                </a:solidFill>
              </a:rPr>
              <a:t>Secretariat:</a:t>
            </a:r>
            <a:r>
              <a:rPr b="1" lang="en" sz="1400">
                <a:solidFill>
                  <a:srgbClr val="FF0000"/>
                </a:solidFill>
                <a:highlight>
                  <a:srgbClr val="FFFF00"/>
                </a:highlight>
                <a:latin typeface="Times New Roman"/>
                <a:ea typeface="Times New Roman"/>
                <a:cs typeface="Times New Roman"/>
                <a:sym typeface="Times New Roman"/>
              </a:rPr>
              <a:t>A permanent government administration office or department .</a:t>
            </a:r>
          </a:p>
          <a:p>
            <a:pPr lvl="0" rt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United Nations Main Organs</a:t>
            </a:r>
          </a:p>
        </p:txBody>
      </p:sp>
      <p:sp>
        <p:nvSpPr>
          <p:cNvPr id="88" name="Shape 88"/>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a:t>There are 6 main organs that keep the United Nations running.</a:t>
            </a:r>
          </a:p>
          <a:p>
            <a:pPr indent="-228600" lvl="0" marL="457200" rtl="0">
              <a:spcBef>
                <a:spcPts val="0"/>
              </a:spcBef>
              <a:buAutoNum type="arabicPeriod"/>
            </a:pPr>
            <a:r>
              <a:rPr lang="en"/>
              <a:t>General Assembly </a:t>
            </a:r>
          </a:p>
          <a:p>
            <a:pPr indent="-228600" lvl="0" marL="457200" rtl="0">
              <a:spcBef>
                <a:spcPts val="0"/>
              </a:spcBef>
              <a:buAutoNum type="arabicPeriod"/>
            </a:pPr>
            <a:r>
              <a:rPr lang="en"/>
              <a:t>Security Council</a:t>
            </a:r>
          </a:p>
          <a:p>
            <a:pPr indent="-228600" lvl="0" marL="457200" rtl="0">
              <a:spcBef>
                <a:spcPts val="0"/>
              </a:spcBef>
              <a:buAutoNum type="arabicPeriod"/>
            </a:pPr>
            <a:r>
              <a:rPr lang="en"/>
              <a:t>Trusteeship Council </a:t>
            </a:r>
          </a:p>
          <a:p>
            <a:pPr indent="-228600" lvl="0" marL="457200" rtl="0">
              <a:spcBef>
                <a:spcPts val="0"/>
              </a:spcBef>
              <a:buAutoNum type="arabicPeriod"/>
            </a:pPr>
            <a:r>
              <a:rPr lang="en"/>
              <a:t>Economic Council </a:t>
            </a:r>
          </a:p>
          <a:p>
            <a:pPr indent="-228600" lvl="0" marL="457200" rtl="0">
              <a:spcBef>
                <a:spcPts val="0"/>
              </a:spcBef>
              <a:buAutoNum type="arabicPeriod"/>
            </a:pPr>
            <a:r>
              <a:rPr lang="en"/>
              <a:t>Social Council </a:t>
            </a:r>
          </a:p>
          <a:p>
            <a:pPr indent="-228600" lvl="0" marL="457200">
              <a:spcBef>
                <a:spcPts val="0"/>
              </a:spcBef>
              <a:buAutoNum type="arabicPeriod"/>
            </a:pPr>
            <a:r>
              <a:rPr lang="en"/>
              <a:t>Secretariat  </a:t>
            </a:r>
          </a:p>
        </p:txBody>
      </p:sp>
      <p:pic>
        <p:nvPicPr>
          <p:cNvPr id="89" name="Shape 89"/>
          <p:cNvPicPr preferRelativeResize="0"/>
          <p:nvPr/>
        </p:nvPicPr>
        <p:blipFill>
          <a:blip r:embed="rId3">
            <a:alphaModFix/>
          </a:blip>
          <a:stretch>
            <a:fillRect/>
          </a:stretch>
        </p:blipFill>
        <p:spPr>
          <a:xfrm>
            <a:off x="5803807" y="1803306"/>
            <a:ext cx="3340199" cy="33401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p:nvPr/>
        </p:nvSpPr>
        <p:spPr>
          <a:xfrm>
            <a:off x="5886075" y="655225"/>
            <a:ext cx="1976700" cy="800999"/>
          </a:xfrm>
          <a:prstGeom prst="parallelogram">
            <a:avLst>
              <a:gd fmla="val 25000" name="adj"/>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1600"/>
              </a:spcAft>
              <a:buNone/>
            </a:pPr>
            <a:r>
              <a:rPr lang="en">
                <a:solidFill>
                  <a:schemeClr val="dk2"/>
                </a:solidFill>
                <a:latin typeface="Source Code Pro"/>
                <a:ea typeface="Source Code Pro"/>
                <a:cs typeface="Source Code Pro"/>
                <a:sym typeface="Source Code Pro"/>
              </a:rPr>
              <a:t>Security Council</a:t>
            </a:r>
          </a:p>
        </p:txBody>
      </p:sp>
      <p:sp>
        <p:nvSpPr>
          <p:cNvPr id="95" name="Shape 95"/>
          <p:cNvSpPr/>
          <p:nvPr/>
        </p:nvSpPr>
        <p:spPr>
          <a:xfrm>
            <a:off x="578775" y="4116975"/>
            <a:ext cx="1976700" cy="800999"/>
          </a:xfrm>
          <a:prstGeom prst="parallelogram">
            <a:avLst>
              <a:gd fmla="val 25000" name="adj"/>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1600"/>
              </a:spcAft>
              <a:buNone/>
            </a:pPr>
            <a:r>
              <a:rPr lang="en">
                <a:solidFill>
                  <a:schemeClr val="dk2"/>
                </a:solidFill>
                <a:latin typeface="Source Code Pro"/>
                <a:ea typeface="Source Code Pro"/>
                <a:cs typeface="Source Code Pro"/>
                <a:sym typeface="Source Code Pro"/>
              </a:rPr>
              <a:t>Secretariat</a:t>
            </a:r>
          </a:p>
        </p:txBody>
      </p:sp>
      <p:sp>
        <p:nvSpPr>
          <p:cNvPr id="96" name="Shape 96"/>
          <p:cNvSpPr txBox="1"/>
          <p:nvPr/>
        </p:nvSpPr>
        <p:spPr>
          <a:xfrm>
            <a:off x="3267000" y="2249600"/>
            <a:ext cx="2610000" cy="742500"/>
          </a:xfrm>
          <a:prstGeom prst="rect">
            <a:avLst/>
          </a:prstGeom>
          <a:noFill/>
          <a:ln cap="flat" cmpd="sng" w="11430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2400"/>
              <a:t>  United Nations</a:t>
            </a:r>
          </a:p>
        </p:txBody>
      </p:sp>
      <p:sp>
        <p:nvSpPr>
          <p:cNvPr id="97" name="Shape 97"/>
          <p:cNvSpPr/>
          <p:nvPr/>
        </p:nvSpPr>
        <p:spPr>
          <a:xfrm>
            <a:off x="2642725" y="360550"/>
            <a:ext cx="2118600" cy="720599"/>
          </a:xfrm>
          <a:prstGeom prst="parallelogram">
            <a:avLst>
              <a:gd fmla="val 25000" name="adj"/>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1600"/>
              </a:spcAft>
              <a:buNone/>
            </a:pPr>
            <a:r>
              <a:rPr lang="en">
                <a:solidFill>
                  <a:schemeClr val="dk2"/>
                </a:solidFill>
                <a:latin typeface="Source Code Pro"/>
                <a:ea typeface="Source Code Pro"/>
                <a:cs typeface="Source Code Pro"/>
                <a:sym typeface="Source Code Pro"/>
              </a:rPr>
              <a:t>Economic Council</a:t>
            </a:r>
          </a:p>
        </p:txBody>
      </p:sp>
      <p:sp>
        <p:nvSpPr>
          <p:cNvPr id="98" name="Shape 98"/>
          <p:cNvSpPr/>
          <p:nvPr/>
        </p:nvSpPr>
        <p:spPr>
          <a:xfrm>
            <a:off x="829950" y="1776125"/>
            <a:ext cx="1725600" cy="800999"/>
          </a:xfrm>
          <a:prstGeom prst="parallelogram">
            <a:avLst>
              <a:gd fmla="val 25000" name="adj"/>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1600"/>
              </a:spcAft>
              <a:buNone/>
            </a:pPr>
            <a:r>
              <a:rPr lang="en">
                <a:solidFill>
                  <a:schemeClr val="dk2"/>
                </a:solidFill>
                <a:latin typeface="Source Code Pro"/>
                <a:ea typeface="Source Code Pro"/>
                <a:cs typeface="Source Code Pro"/>
                <a:sym typeface="Source Code Pro"/>
              </a:rPr>
              <a:t>General Assembly</a:t>
            </a:r>
          </a:p>
        </p:txBody>
      </p:sp>
      <p:sp>
        <p:nvSpPr>
          <p:cNvPr id="99" name="Shape 99"/>
          <p:cNvSpPr/>
          <p:nvPr/>
        </p:nvSpPr>
        <p:spPr>
          <a:xfrm>
            <a:off x="4433675" y="3396250"/>
            <a:ext cx="1976700" cy="720599"/>
          </a:xfrm>
          <a:prstGeom prst="parallelogram">
            <a:avLst>
              <a:gd fmla="val 25000" name="adj"/>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1600"/>
              </a:spcAft>
              <a:buNone/>
            </a:pPr>
            <a:r>
              <a:rPr lang="en">
                <a:solidFill>
                  <a:schemeClr val="dk2"/>
                </a:solidFill>
                <a:latin typeface="Source Code Pro"/>
                <a:ea typeface="Source Code Pro"/>
                <a:cs typeface="Source Code Pro"/>
                <a:sym typeface="Source Code Pro"/>
              </a:rPr>
              <a:t>Trusteeship Council</a:t>
            </a:r>
          </a:p>
        </p:txBody>
      </p:sp>
      <p:sp>
        <p:nvSpPr>
          <p:cNvPr id="100" name="Shape 100"/>
          <p:cNvSpPr/>
          <p:nvPr/>
        </p:nvSpPr>
        <p:spPr>
          <a:xfrm>
            <a:off x="6912600" y="2522600"/>
            <a:ext cx="2042100" cy="742500"/>
          </a:xfrm>
          <a:prstGeom prst="parallelogram">
            <a:avLst>
              <a:gd fmla="val 25000" name="adj"/>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1600"/>
              </a:spcAft>
              <a:buNone/>
            </a:pPr>
            <a:r>
              <a:rPr lang="en">
                <a:solidFill>
                  <a:schemeClr val="dk2"/>
                </a:solidFill>
                <a:latin typeface="Source Code Pro"/>
                <a:ea typeface="Source Code Pro"/>
                <a:cs typeface="Source Code Pro"/>
                <a:sym typeface="Source Code Pro"/>
              </a:rPr>
              <a:t>Social Council</a:t>
            </a:r>
          </a:p>
        </p:txBody>
      </p:sp>
      <p:cxnSp>
        <p:nvCxnSpPr>
          <p:cNvPr id="101" name="Shape 101"/>
          <p:cNvCxnSpPr>
            <a:stCxn id="96" idx="3"/>
            <a:endCxn id="100" idx="5"/>
          </p:cNvCxnSpPr>
          <p:nvPr/>
        </p:nvCxnSpPr>
        <p:spPr>
          <a:xfrm>
            <a:off x="5877000" y="2620850"/>
            <a:ext cx="1128300" cy="273000"/>
          </a:xfrm>
          <a:prstGeom prst="bentConnector3">
            <a:avLst>
              <a:gd fmla="val 45892" name="adj1"/>
            </a:avLst>
          </a:prstGeom>
          <a:noFill/>
          <a:ln cap="flat" cmpd="sng" w="9525">
            <a:solidFill>
              <a:srgbClr val="0000FF"/>
            </a:solidFill>
            <a:prstDash val="solid"/>
            <a:round/>
            <a:headEnd len="lg" w="lg" type="none"/>
            <a:tailEnd len="lg" w="lg" type="none"/>
          </a:ln>
        </p:spPr>
      </p:cxnSp>
      <p:cxnSp>
        <p:nvCxnSpPr>
          <p:cNvPr id="102" name="Shape 102"/>
          <p:cNvCxnSpPr>
            <a:stCxn id="96" idx="1"/>
            <a:endCxn id="98" idx="2"/>
          </p:cNvCxnSpPr>
          <p:nvPr/>
        </p:nvCxnSpPr>
        <p:spPr>
          <a:xfrm rot="10800000">
            <a:off x="2455500" y="2176550"/>
            <a:ext cx="811500" cy="444300"/>
          </a:xfrm>
          <a:prstGeom prst="bentConnector3">
            <a:avLst>
              <a:gd fmla="val 43835" name="adj1"/>
            </a:avLst>
          </a:prstGeom>
          <a:noFill/>
          <a:ln cap="flat" cmpd="sng" w="9525">
            <a:solidFill>
              <a:srgbClr val="0000FF"/>
            </a:solidFill>
            <a:prstDash val="solid"/>
            <a:round/>
            <a:headEnd len="lg" w="lg" type="none"/>
            <a:tailEnd len="lg" w="lg" type="none"/>
          </a:ln>
        </p:spPr>
      </p:cxnSp>
      <p:cxnSp>
        <p:nvCxnSpPr>
          <p:cNvPr id="103" name="Shape 103"/>
          <p:cNvCxnSpPr>
            <a:endCxn id="96" idx="0"/>
          </p:cNvCxnSpPr>
          <p:nvPr/>
        </p:nvCxnSpPr>
        <p:spPr>
          <a:xfrm flipH="1" rot="-5400000">
            <a:off x="3558150" y="1235750"/>
            <a:ext cx="1168500" cy="859200"/>
          </a:xfrm>
          <a:prstGeom prst="bentConnector3">
            <a:avLst>
              <a:gd fmla="val 50000" name="adj1"/>
            </a:avLst>
          </a:prstGeom>
          <a:noFill/>
          <a:ln cap="flat" cmpd="sng" w="9525">
            <a:solidFill>
              <a:srgbClr val="0000FF"/>
            </a:solidFill>
            <a:prstDash val="solid"/>
            <a:round/>
            <a:headEnd len="lg" w="lg" type="none"/>
            <a:tailEnd len="lg" w="lg" type="none"/>
          </a:ln>
        </p:spPr>
      </p:cxnSp>
      <p:cxnSp>
        <p:nvCxnSpPr>
          <p:cNvPr id="104" name="Shape 104"/>
          <p:cNvCxnSpPr/>
          <p:nvPr/>
        </p:nvCxnSpPr>
        <p:spPr>
          <a:xfrm flipH="1">
            <a:off x="4589375" y="1068225"/>
            <a:ext cx="1414199" cy="1194000"/>
          </a:xfrm>
          <a:prstGeom prst="bentConnector3">
            <a:avLst>
              <a:gd fmla="val 50000" name="adj1"/>
            </a:avLst>
          </a:prstGeom>
          <a:noFill/>
          <a:ln cap="flat" cmpd="sng" w="9525">
            <a:solidFill>
              <a:srgbClr val="0000FF"/>
            </a:solidFill>
            <a:prstDash val="solid"/>
            <a:round/>
            <a:headEnd len="lg" w="lg" type="none"/>
            <a:tailEnd len="lg" w="lg" type="none"/>
          </a:ln>
        </p:spPr>
      </p:cxnSp>
      <p:cxnSp>
        <p:nvCxnSpPr>
          <p:cNvPr id="105" name="Shape 105"/>
          <p:cNvCxnSpPr>
            <a:stCxn id="96" idx="2"/>
            <a:endCxn id="99" idx="1"/>
          </p:cNvCxnSpPr>
          <p:nvPr/>
        </p:nvCxnSpPr>
        <p:spPr>
          <a:xfrm flipH="1" rot="-5400000">
            <a:off x="4840050" y="2724050"/>
            <a:ext cx="404099" cy="940200"/>
          </a:xfrm>
          <a:prstGeom prst="bentConnector3">
            <a:avLst>
              <a:gd fmla="val 50006" name="adj1"/>
            </a:avLst>
          </a:prstGeom>
          <a:noFill/>
          <a:ln cap="flat" cmpd="sng" w="9525">
            <a:solidFill>
              <a:srgbClr val="0000FF"/>
            </a:solidFill>
            <a:prstDash val="solid"/>
            <a:round/>
            <a:headEnd len="lg" w="lg" type="none"/>
            <a:tailEnd len="lg" w="lg" type="none"/>
          </a:ln>
        </p:spPr>
      </p:cxnSp>
      <p:cxnSp>
        <p:nvCxnSpPr>
          <p:cNvPr id="106" name="Shape 106"/>
          <p:cNvCxnSpPr>
            <a:stCxn id="95" idx="1"/>
            <a:endCxn id="96" idx="2"/>
          </p:cNvCxnSpPr>
          <p:nvPr/>
        </p:nvCxnSpPr>
        <p:spPr>
          <a:xfrm rot="-5400000">
            <a:off x="2557050" y="2102175"/>
            <a:ext cx="1125000" cy="2904600"/>
          </a:xfrm>
          <a:prstGeom prst="bentConnector3">
            <a:avLst>
              <a:gd fmla="val 73773" name="adj1"/>
            </a:avLst>
          </a:prstGeom>
          <a:noFill/>
          <a:ln cap="flat" cmpd="sng" w="9525">
            <a:solidFill>
              <a:srgbClr val="0000FF"/>
            </a:solidFill>
            <a:prstDash val="solid"/>
            <a:round/>
            <a:headEnd len="lg" w="lg" type="none"/>
            <a:tailEnd len="lg" w="lg" type="none"/>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United Nations Throughout history! </a:t>
            </a:r>
          </a:p>
        </p:txBody>
      </p:sp>
      <p:sp>
        <p:nvSpPr>
          <p:cNvPr id="112" name="Shape 112"/>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a:t>Vietnam war:</a:t>
            </a:r>
            <a:r>
              <a:rPr lang="en" sz="1400">
                <a:latin typeface="Times New Roman"/>
                <a:ea typeface="Times New Roman"/>
                <a:cs typeface="Times New Roman"/>
                <a:sym typeface="Times New Roman"/>
              </a:rPr>
              <a:t>There was not a lot that the United Nation could do for three of their members were involved in the war and the three wanted to see the outcome. The three members are the United States, the Soviet Union, and China.</a:t>
            </a:r>
            <a:r>
              <a:rPr lang="en" sz="1400"/>
              <a:t> </a:t>
            </a:r>
            <a:r>
              <a:rPr lang="en"/>
              <a:t>  </a:t>
            </a:r>
          </a:p>
          <a:p>
            <a:pPr lvl="0" rtl="0">
              <a:spcBef>
                <a:spcPts val="0"/>
              </a:spcBef>
              <a:buNone/>
            </a:pPr>
            <a:r>
              <a:rPr lang="en"/>
              <a:t>Korean war:</a:t>
            </a:r>
            <a:r>
              <a:rPr lang="en" sz="1400">
                <a:latin typeface="Times New Roman"/>
                <a:ea typeface="Times New Roman"/>
                <a:cs typeface="Times New Roman"/>
                <a:sym typeface="Times New Roman"/>
              </a:rPr>
              <a:t>The Korean war was the United Nations most important, since if they didn't resolve it they would have lost credibility. Koria is now split in two North and South and this is how the United Nation settled the war.</a:t>
            </a:r>
            <a:r>
              <a:rPr lang="en" sz="1400"/>
              <a:t> </a:t>
            </a:r>
            <a:r>
              <a:rPr lang="en"/>
              <a:t> </a:t>
            </a:r>
          </a:p>
          <a:p>
            <a:pPr lvl="0">
              <a:spcBef>
                <a:spcPts val="0"/>
              </a:spcBef>
              <a:buNone/>
            </a:pPr>
            <a:r>
              <a:rPr lang="en"/>
              <a:t>Modern:</a:t>
            </a:r>
            <a:r>
              <a:rPr lang="en" sz="1400">
                <a:latin typeface="Times New Roman"/>
                <a:ea typeface="Times New Roman"/>
                <a:cs typeface="Times New Roman"/>
                <a:sym typeface="Times New Roman"/>
              </a:rPr>
              <a:t> It solves international problems such as wars. UN and world VS Isis.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0" y="0"/>
            <a:ext cx="9144000" cy="5143499"/>
          </a:xfrm>
          <a:prstGeom prst="rect">
            <a:avLst/>
          </a:prstGeom>
          <a:noFill/>
          <a:ln>
            <a:noFill/>
          </a:ln>
        </p:spPr>
      </p:pic>
      <p:sp>
        <p:nvSpPr>
          <p:cNvPr id="118" name="Shape 118"/>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solidFill>
                  <a:srgbClr val="FFFFFF"/>
                </a:solidFill>
              </a:rPr>
              <a:t>Cause and Effect</a:t>
            </a:r>
          </a:p>
        </p:txBody>
      </p:sp>
      <p:sp>
        <p:nvSpPr>
          <p:cNvPr id="119" name="Shape 119"/>
          <p:cNvSpPr txBox="1"/>
          <p:nvPr>
            <p:ph idx="1" type="body"/>
          </p:nvPr>
        </p:nvSpPr>
        <p:spPr>
          <a:xfrm>
            <a:off x="311700" y="1803300"/>
            <a:ext cx="8520599" cy="3340199"/>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latin typeface="Times New Roman"/>
                <a:ea typeface="Times New Roman"/>
                <a:cs typeface="Times New Roman"/>
                <a:sym typeface="Times New Roman"/>
              </a:rPr>
              <a:t>On January 1st 1942 the idea of the united nation comes into existence, but it was not till October 24 1945 when it actually comes into existence.</a:t>
            </a:r>
          </a:p>
          <a:p>
            <a:pPr indent="-228600" lvl="0" marL="457200" rtl="0">
              <a:spcBef>
                <a:spcPts val="0"/>
              </a:spcBef>
              <a:buClr>
                <a:srgbClr val="FFFFFF"/>
              </a:buClr>
            </a:pPr>
            <a:r>
              <a:rPr lang="en">
                <a:solidFill>
                  <a:srgbClr val="FFFFFF"/>
                </a:solidFill>
                <a:latin typeface="Times New Roman"/>
                <a:ea typeface="Times New Roman"/>
                <a:cs typeface="Times New Roman"/>
                <a:sym typeface="Times New Roman"/>
              </a:rPr>
              <a:t>50 countries came together to sign the United Nation charter, later on becoming 51 members due to Poland signing at a later date.</a:t>
            </a:r>
          </a:p>
          <a:p>
            <a:pPr indent="-228600" lvl="0" marL="457200">
              <a:spcBef>
                <a:spcPts val="0"/>
              </a:spcBef>
            </a:pPr>
            <a:r>
              <a:rPr lang="en">
                <a:latin typeface="Times New Roman"/>
                <a:ea typeface="Times New Roman"/>
                <a:cs typeface="Times New Roman"/>
                <a:sym typeface="Times New Roman"/>
              </a:rPr>
              <a:t> </a:t>
            </a:r>
            <a:r>
              <a:rPr lang="en"/>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What does United Nations do?</a:t>
            </a:r>
          </a:p>
        </p:txBody>
      </p:sp>
      <p:sp>
        <p:nvSpPr>
          <p:cNvPr id="125" name="Shape 125"/>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The United Nation is an international organization that is dedicated to maintaining and creating peace and security around the world it is also developing friendly relations among nations and keeping human rights.</a:t>
            </a:r>
            <a:r>
              <a:rPr lang="en"/>
              <a:t>  </a:t>
            </a:r>
          </a:p>
        </p:txBody>
      </p:sp>
      <p:pic>
        <p:nvPicPr>
          <p:cNvPr id="126" name="Shape 126"/>
          <p:cNvPicPr preferRelativeResize="0"/>
          <p:nvPr/>
        </p:nvPicPr>
        <p:blipFill>
          <a:blip r:embed="rId3">
            <a:alphaModFix/>
          </a:blip>
          <a:stretch>
            <a:fillRect/>
          </a:stretch>
        </p:blipFill>
        <p:spPr>
          <a:xfrm>
            <a:off x="3895550" y="2166374"/>
            <a:ext cx="5248452" cy="2977126"/>
          </a:xfrm>
          <a:prstGeom prst="rect">
            <a:avLst/>
          </a:prstGeom>
          <a:noFill/>
          <a:ln>
            <a:noFill/>
          </a:ln>
        </p:spPr>
      </p:pic>
      <p:pic>
        <p:nvPicPr>
          <p:cNvPr id="127" name="Shape 127"/>
          <p:cNvPicPr preferRelativeResize="0"/>
          <p:nvPr/>
        </p:nvPicPr>
        <p:blipFill>
          <a:blip r:embed="rId4">
            <a:alphaModFix/>
          </a:blip>
          <a:stretch>
            <a:fillRect/>
          </a:stretch>
        </p:blipFill>
        <p:spPr>
          <a:xfrm>
            <a:off x="0" y="2328525"/>
            <a:ext cx="3895549" cy="28149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Important Dates.</a:t>
            </a:r>
          </a:p>
        </p:txBody>
      </p:sp>
      <p:sp>
        <p:nvSpPr>
          <p:cNvPr id="133" name="Shape 13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a:t>Signing of the Charter.(26 June 1945)</a:t>
            </a:r>
          </a:p>
          <a:p>
            <a:pPr lvl="0" rtl="0">
              <a:spcBef>
                <a:spcPts val="0"/>
              </a:spcBef>
              <a:buNone/>
            </a:pPr>
            <a:r>
              <a:rPr lang="en"/>
              <a:t>The real start of the UN.(October 24 1945) </a:t>
            </a:r>
          </a:p>
          <a:p>
            <a:pPr lvl="0">
              <a:spcBef>
                <a:spcPts val="0"/>
              </a:spcBef>
              <a:buNone/>
            </a:pPr>
            <a:r>
              <a:rPr lang="en"/>
              <a:t>  </a:t>
            </a:r>
          </a:p>
        </p:txBody>
      </p:sp>
      <p:sp>
        <p:nvSpPr>
          <p:cNvPr id="134" name="Shape 134"/>
          <p:cNvSpPr txBox="1"/>
          <p:nvPr/>
        </p:nvSpPr>
        <p:spPr>
          <a:xfrm>
            <a:off x="324300" y="2977125"/>
            <a:ext cx="8432099" cy="1991099"/>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35" name="Shape 135"/>
          <p:cNvSpPr/>
          <p:nvPr/>
        </p:nvSpPr>
        <p:spPr>
          <a:xfrm>
            <a:off x="524728" y="2289137"/>
            <a:ext cx="7717604" cy="1219271"/>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chemeClr val="lt2"/>
                </a:solidFill>
                <a:latin typeface="Arial"/>
              </a:rPr>
              <a:t>1945-2016</a:t>
            </a:r>
          </a:p>
        </p:txBody>
      </p:sp>
      <p:sp>
        <p:nvSpPr>
          <p:cNvPr id="136" name="Shape 136"/>
          <p:cNvSpPr/>
          <p:nvPr/>
        </p:nvSpPr>
        <p:spPr>
          <a:xfrm>
            <a:off x="476262" y="3633610"/>
            <a:ext cx="8191473" cy="1209777"/>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chemeClr val="lt2"/>
                </a:solidFill>
                <a:latin typeface="Arial"/>
              </a:rPr>
              <a:t>and still going.</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