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263" r:id="rId6"/>
    <p:sldId id="264" r:id="rId7"/>
    <p:sldId id="257" r:id="rId8"/>
    <p:sldId id="258" r:id="rId9"/>
    <p:sldId id="265" r:id="rId10"/>
    <p:sldId id="266" r:id="rId11"/>
    <p:sldId id="277" r:id="rId12"/>
    <p:sldId id="267" r:id="rId13"/>
    <p:sldId id="268" r:id="rId14"/>
    <p:sldId id="269" r:id="rId15"/>
    <p:sldId id="270" r:id="rId16"/>
    <p:sldId id="271" r:id="rId17"/>
    <p:sldId id="272" r:id="rId18"/>
    <p:sldId id="273" r:id="rId19"/>
    <p:sldId id="274" r:id="rId20"/>
    <p:sldId id="276" r:id="rId21"/>
    <p:sldId id="275" r:id="rId22"/>
    <p:sldId id="278" r:id="rId23"/>
    <p:sldId id="279" r:id="rId24"/>
    <p:sldId id="280" r:id="rId25"/>
    <p:sldId id="281" r:id="rId26"/>
    <p:sldId id="282" r:id="rId27"/>
    <p:sldId id="283" r:id="rId28"/>
    <p:sldId id="285" r:id="rId29"/>
    <p:sldId id="284"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5" r:id="rId45"/>
    <p:sldId id="301" r:id="rId46"/>
    <p:sldId id="302" r:id="rId47"/>
    <p:sldId id="303" r:id="rId48"/>
    <p:sldId id="304" r:id="rId49"/>
    <p:sldId id="306" r:id="rId50"/>
    <p:sldId id="307" r:id="rId51"/>
    <p:sldId id="3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3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AD66016-F5FA-45FC-A993-BF3343D7959E}" type="datetimeFigureOut">
              <a:rPr lang="en-US" smtClean="0"/>
              <a:pPr/>
              <a:t>4/24/2015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91F1B4E-DBEF-423B-9577-F7E8E5D4D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D66016-F5FA-45FC-A993-BF3343D7959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1B4E-DBEF-423B-9577-F7E8E5D4D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D66016-F5FA-45FC-A993-BF3343D7959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1B4E-DBEF-423B-9577-F7E8E5D4D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AD66016-F5FA-45FC-A993-BF3343D7959E}" type="datetimeFigureOut">
              <a:rPr lang="en-US" smtClean="0"/>
              <a:pPr/>
              <a:t>4/24/2015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91F1B4E-DBEF-423B-9577-F7E8E5D4D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AD66016-F5FA-45FC-A993-BF3343D7959E}" type="datetimeFigureOut">
              <a:rPr lang="en-US" smtClean="0"/>
              <a:pPr/>
              <a:t>4/24/2015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91F1B4E-DBEF-423B-9577-F7E8E5D4DF3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AD66016-F5FA-45FC-A993-BF3343D7959E}" type="datetimeFigureOut">
              <a:rPr lang="en-US" smtClean="0"/>
              <a:pPr/>
              <a:t>4/24/2015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91F1B4E-DBEF-423B-9577-F7E8E5D4D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AD66016-F5FA-45FC-A993-BF3343D7959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91F1B4E-DBEF-423B-9577-F7E8E5D4DF3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AD66016-F5FA-45FC-A993-BF3343D7959E}" type="datetimeFigureOut">
              <a:rPr lang="en-US" smtClean="0"/>
              <a:pPr/>
              <a:t>4/24/2015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F1B4E-DBEF-423B-9577-F7E8E5D4D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D66016-F5FA-45FC-A993-BF3343D7959E}" type="datetimeFigureOut">
              <a:rPr lang="en-US" smtClean="0"/>
              <a:pPr/>
              <a:t>4/24/2015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F1B4E-DBEF-423B-9577-F7E8E5D4D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AD66016-F5FA-45FC-A993-BF3343D7959E}" type="datetimeFigureOut">
              <a:rPr lang="en-US" smtClean="0"/>
              <a:pPr/>
              <a:t>4/24/2015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F1B4E-DBEF-423B-9577-F7E8E5D4D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AD66016-F5FA-45FC-A993-BF3343D7959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91F1B4E-DBEF-423B-9577-F7E8E5D4DF3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AD66016-F5FA-45FC-A993-BF3343D7959E}" type="datetimeFigureOut">
              <a:rPr lang="en-US" smtClean="0"/>
              <a:pPr/>
              <a:t>4/24/2015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1F1B4E-DBEF-423B-9577-F7E8E5D4DF3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historylearningsite.co.uk/second_crusade.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Second_Crusad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Crusades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You Believe about Crusades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ClrTx/>
              <a:buFont typeface="+mj-lt"/>
              <a:buAutoNum type="arabicPeriod"/>
            </a:pPr>
            <a:r>
              <a:rPr lang="en-US" dirty="0" smtClean="0"/>
              <a:t>Christians killed thousands of innocent people in God’s name. Therefore the crusades are evil.</a:t>
            </a:r>
          </a:p>
          <a:p>
            <a:pPr marL="514350" indent="-514350">
              <a:buClrTx/>
              <a:buFont typeface="+mj-lt"/>
              <a:buAutoNum type="arabicPeriod"/>
            </a:pPr>
            <a:r>
              <a:rPr lang="en-US" dirty="0" smtClean="0"/>
              <a:t>The crusades are an example of how the Catholic pope manipulated people to get a political agenda done.  Therefore the crusades are bad.</a:t>
            </a:r>
          </a:p>
          <a:p>
            <a:pPr marL="514350" indent="-514350">
              <a:buClrTx/>
              <a:buFont typeface="+mj-lt"/>
              <a:buAutoNum type="arabicPeriod"/>
            </a:pPr>
            <a:r>
              <a:rPr lang="en-US" dirty="0" smtClean="0"/>
              <a:t>The Crusades are an example of Christians resorting to violence to defend their territory.  Christianity does not condone violence therefore the crusades were a necessary evil.</a:t>
            </a:r>
          </a:p>
          <a:p>
            <a:pPr marL="514350" indent="-514350">
              <a:buClrTx/>
              <a:buFont typeface="+mj-lt"/>
              <a:buAutoNum type="arabicPeriod"/>
            </a:pPr>
            <a:r>
              <a:rPr lang="en-US" dirty="0" smtClean="0"/>
              <a:t>The Crusades are an example of Christians trying to liberate and protect other Christians and the Christian heritage of the Holy Land.  Therefore the crusades were perfectly acceptable.  </a:t>
            </a:r>
          </a:p>
          <a:p>
            <a:pPr marL="514350" indent="-514350">
              <a:buClrTx/>
              <a:buFont typeface="+mj-lt"/>
              <a:buAutoNum type="arabicPeriod"/>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Problems faced when going on a Crusade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Problems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Go to page 128 Fig. ___ in your Pathways textbook how many kilometers is it from Tours to Jerusalem?</a:t>
            </a:r>
          </a:p>
          <a:p>
            <a:pPr marL="514350" indent="-514350">
              <a:buFont typeface="+mj-lt"/>
              <a:buAutoNum type="arabicPeriod"/>
            </a:pPr>
            <a:endParaRPr lang="en-US" dirty="0" smtClean="0"/>
          </a:p>
          <a:p>
            <a:pPr marL="514350" indent="-514350">
              <a:buFont typeface="+mj-lt"/>
              <a:buAutoNum type="arabicPeriod"/>
            </a:pPr>
            <a:r>
              <a:rPr lang="en-US" dirty="0" smtClean="0"/>
              <a:t>If someone can walk 4km an hour and ten hours a day.   How many days would it take to cover the distance?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Problems</a:t>
            </a:r>
            <a:endParaRPr lang="en-US" dirty="0"/>
          </a:p>
        </p:txBody>
      </p:sp>
      <p:sp>
        <p:nvSpPr>
          <p:cNvPr id="3" name="Content Placeholder 2"/>
          <p:cNvSpPr>
            <a:spLocks noGrp="1"/>
          </p:cNvSpPr>
          <p:nvPr>
            <p:ph idx="1"/>
          </p:nvPr>
        </p:nvSpPr>
        <p:spPr/>
        <p:txBody>
          <a:bodyPr/>
          <a:lstStyle/>
          <a:p>
            <a:pPr marL="514350" indent="-514350">
              <a:buClr>
                <a:schemeClr val="tx1"/>
              </a:buClr>
              <a:buSzPct val="100000"/>
              <a:buFont typeface="+mj-lt"/>
              <a:buAutoNum type="arabicPeriod" startAt="3"/>
            </a:pPr>
            <a:r>
              <a:rPr lang="en-US" dirty="0" smtClean="0"/>
              <a:t>Using this map find out how many of the kilometers traveled are in mountain regions?</a:t>
            </a:r>
            <a:endParaRPr lang="en-US" dirty="0"/>
          </a:p>
        </p:txBody>
      </p:sp>
      <p:pic>
        <p:nvPicPr>
          <p:cNvPr id="1026" name="Picture 2" descr="C:\Users\Jennifer\Downloads\topographical.gif"/>
          <p:cNvPicPr>
            <a:picLocks noChangeAspect="1" noChangeArrowheads="1"/>
          </p:cNvPicPr>
          <p:nvPr/>
        </p:nvPicPr>
        <p:blipFill>
          <a:blip r:embed="rId2" cstate="print"/>
          <a:srcRect l="18095" b="27579"/>
          <a:stretch>
            <a:fillRect/>
          </a:stretch>
        </p:blipFill>
        <p:spPr bwMode="auto">
          <a:xfrm>
            <a:off x="1143000" y="3124200"/>
            <a:ext cx="6553200" cy="3276600"/>
          </a:xfrm>
          <a:prstGeom prst="rect">
            <a:avLst/>
          </a:prstGeom>
          <a:noFill/>
        </p:spPr>
      </p:pic>
      <p:cxnSp>
        <p:nvCxnSpPr>
          <p:cNvPr id="6" name="Straight Arrow Connector 5"/>
          <p:cNvCxnSpPr/>
          <p:nvPr/>
        </p:nvCxnSpPr>
        <p:spPr>
          <a:xfrm>
            <a:off x="3810000" y="5410200"/>
            <a:ext cx="533400" cy="0"/>
          </a:xfrm>
          <a:prstGeom prst="straightConnector1">
            <a:avLst/>
          </a:prstGeom>
          <a:ln w="38100">
            <a:solidFill>
              <a:schemeClr val="tx1">
                <a:lumMod val="95000"/>
                <a:lumOff val="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7600" y="5410200"/>
            <a:ext cx="1295400" cy="369332"/>
          </a:xfrm>
          <a:prstGeom prst="rect">
            <a:avLst/>
          </a:prstGeom>
          <a:noFill/>
        </p:spPr>
        <p:txBody>
          <a:bodyPr wrap="square" rtlCol="0">
            <a:spAutoFit/>
          </a:bodyPr>
          <a:lstStyle/>
          <a:p>
            <a:r>
              <a:rPr lang="en-US" dirty="0" smtClean="0"/>
              <a:t>200 km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Problems (continued)</a:t>
            </a:r>
            <a:endParaRPr lang="en-US" dirty="0"/>
          </a:p>
        </p:txBody>
      </p:sp>
      <p:sp>
        <p:nvSpPr>
          <p:cNvPr id="3" name="Content Placeholder 2"/>
          <p:cNvSpPr>
            <a:spLocks noGrp="1"/>
          </p:cNvSpPr>
          <p:nvPr>
            <p:ph idx="1"/>
          </p:nvPr>
        </p:nvSpPr>
        <p:spPr/>
        <p:txBody>
          <a:bodyPr/>
          <a:lstStyle/>
          <a:p>
            <a:pPr marL="514350" indent="-514350">
              <a:buClr>
                <a:schemeClr val="tx1"/>
              </a:buClr>
              <a:buSzPct val="100000"/>
              <a:buFont typeface="+mj-lt"/>
              <a:buAutoNum type="arabicPeriod" startAt="4"/>
            </a:pPr>
            <a:r>
              <a:rPr lang="en-US" dirty="0" smtClean="0"/>
              <a:t>Using the map below count out how many rivers were crossed when traveling between the two dots.</a:t>
            </a:r>
            <a:endParaRPr lang="en-US" dirty="0"/>
          </a:p>
        </p:txBody>
      </p:sp>
      <p:pic>
        <p:nvPicPr>
          <p:cNvPr id="4" name="Picture 3" descr="C:\Users\Jennifer\Downloads\cPESETA_Floods_Hydro_RiverDischargeChange100yReturnLevel.jpg"/>
          <p:cNvPicPr>
            <a:picLocks noChangeAspect="1" noChangeArrowheads="1"/>
          </p:cNvPicPr>
          <p:nvPr/>
        </p:nvPicPr>
        <p:blipFill>
          <a:blip r:embed="rId2" cstate="print"/>
          <a:srcRect t="59935" b="7753"/>
          <a:stretch>
            <a:fillRect/>
          </a:stretch>
        </p:blipFill>
        <p:spPr bwMode="auto">
          <a:xfrm>
            <a:off x="0" y="3200400"/>
            <a:ext cx="9144000" cy="3535679"/>
          </a:xfrm>
          <a:prstGeom prst="rect">
            <a:avLst/>
          </a:prstGeom>
          <a:noFill/>
        </p:spPr>
      </p:pic>
      <p:sp>
        <p:nvSpPr>
          <p:cNvPr id="5" name="Oval 4"/>
          <p:cNvSpPr/>
          <p:nvPr/>
        </p:nvSpPr>
        <p:spPr>
          <a:xfrm>
            <a:off x="28956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58200"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Problems Continued</a:t>
            </a:r>
            <a:endParaRPr lang="en-US" dirty="0"/>
          </a:p>
        </p:txBody>
      </p:sp>
      <p:sp>
        <p:nvSpPr>
          <p:cNvPr id="3" name="Content Placeholder 2"/>
          <p:cNvSpPr>
            <a:spLocks noGrp="1"/>
          </p:cNvSpPr>
          <p:nvPr>
            <p:ph idx="1"/>
          </p:nvPr>
        </p:nvSpPr>
        <p:spPr>
          <a:xfrm>
            <a:off x="304800" y="1554162"/>
            <a:ext cx="4800600" cy="4525963"/>
          </a:xfrm>
        </p:spPr>
        <p:txBody>
          <a:bodyPr/>
          <a:lstStyle/>
          <a:p>
            <a:pPr marL="514350" indent="-514350">
              <a:buClr>
                <a:schemeClr val="tx1"/>
              </a:buClr>
              <a:buSzPct val="100000"/>
              <a:buFont typeface="+mj-lt"/>
              <a:buAutoNum type="arabicPeriod" startAt="5"/>
            </a:pPr>
            <a:r>
              <a:rPr lang="en-US" dirty="0" smtClean="0"/>
              <a:t>Using the map chart a course to Jerusalem from the “X”. What problems would this map present to people going on a crusade?</a:t>
            </a:r>
            <a:endParaRPr lang="en-US" dirty="0"/>
          </a:p>
        </p:txBody>
      </p:sp>
      <p:pic>
        <p:nvPicPr>
          <p:cNvPr id="4" name="Picture 3" descr="Hereford_Mappa_Mundi_1300.jpg"/>
          <p:cNvPicPr>
            <a:picLocks noChangeAspect="1"/>
          </p:cNvPicPr>
          <p:nvPr/>
        </p:nvPicPr>
        <p:blipFill>
          <a:blip r:embed="rId2" cstate="print"/>
          <a:stretch>
            <a:fillRect/>
          </a:stretch>
        </p:blipFill>
        <p:spPr>
          <a:xfrm>
            <a:off x="5030549" y="1828800"/>
            <a:ext cx="4113451" cy="4648200"/>
          </a:xfrm>
          <a:prstGeom prst="rect">
            <a:avLst/>
          </a:prstGeom>
        </p:spPr>
      </p:pic>
      <p:sp>
        <p:nvSpPr>
          <p:cNvPr id="6" name="Multiply 5"/>
          <p:cNvSpPr/>
          <p:nvPr/>
        </p:nvSpPr>
        <p:spPr>
          <a:xfrm>
            <a:off x="6248400" y="5715000"/>
            <a:ext cx="6096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Problems</a:t>
            </a:r>
            <a:endParaRPr lang="en-US" dirty="0"/>
          </a:p>
        </p:txBody>
      </p:sp>
      <p:sp>
        <p:nvSpPr>
          <p:cNvPr id="3" name="Content Placeholder 2"/>
          <p:cNvSpPr>
            <a:spLocks noGrp="1"/>
          </p:cNvSpPr>
          <p:nvPr>
            <p:ph idx="1"/>
          </p:nvPr>
        </p:nvSpPr>
        <p:spPr/>
        <p:txBody>
          <a:bodyPr/>
          <a:lstStyle/>
          <a:p>
            <a:pPr marL="514350" indent="-514350">
              <a:buSzPct val="100000"/>
              <a:buFont typeface="+mj-lt"/>
              <a:buAutoNum type="arabicPeriod" startAt="6"/>
            </a:pPr>
            <a:r>
              <a:rPr lang="en-US" dirty="0" smtClean="0"/>
              <a:t>The Average Baron on a crusade with 10 knights would have to pay 3000 Franks per year to be on the Crusades.   Barons did not make this amount of money.   Why would so many people impoverish themselves, and risk their lives to go on a crusade?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and Scale Problems</a:t>
            </a:r>
            <a:endParaRPr lang="en-US" dirty="0"/>
          </a:p>
        </p:txBody>
      </p:sp>
      <p:sp>
        <p:nvSpPr>
          <p:cNvPr id="3" name="Content Placeholder 2"/>
          <p:cNvSpPr>
            <a:spLocks noGrp="1"/>
          </p:cNvSpPr>
          <p:nvPr>
            <p:ph idx="1"/>
          </p:nvPr>
        </p:nvSpPr>
        <p:spPr>
          <a:xfrm>
            <a:off x="0" y="1554162"/>
            <a:ext cx="9144000" cy="5303838"/>
          </a:xfrm>
        </p:spPr>
        <p:txBody>
          <a:bodyPr>
            <a:normAutofit fontScale="85000" lnSpcReduction="10000"/>
          </a:bodyPr>
          <a:lstStyle/>
          <a:p>
            <a:pPr marL="514350" indent="-514350">
              <a:buClr>
                <a:schemeClr val="tx1"/>
              </a:buClr>
              <a:buSzPct val="100000"/>
              <a:buFont typeface="+mj-lt"/>
              <a:buAutoNum type="arabicPeriod" startAt="7"/>
            </a:pPr>
            <a:r>
              <a:rPr lang="en-US" dirty="0" smtClean="0"/>
              <a:t>Force size approx. 14,000 persons, 2-3,000 horses</a:t>
            </a:r>
          </a:p>
          <a:p>
            <a:pPr marL="514350" indent="-514350">
              <a:buClr>
                <a:schemeClr val="tx1"/>
              </a:buClr>
              <a:buSzPct val="100000"/>
              <a:buNone/>
            </a:pPr>
            <a:r>
              <a:rPr lang="en-US" dirty="0" smtClean="0"/>
              <a:t>Food and drink requirements, per day:</a:t>
            </a:r>
          </a:p>
          <a:p>
            <a:pPr marL="514350" indent="-514350">
              <a:buClr>
                <a:schemeClr val="tx1"/>
              </a:buClr>
              <a:buSzPct val="100000"/>
              <a:buNone/>
            </a:pPr>
            <a:endParaRPr lang="en-US" dirty="0" smtClean="0"/>
          </a:p>
          <a:p>
            <a:pPr marL="514350" indent="-514350">
              <a:buClr>
                <a:schemeClr val="tx1"/>
              </a:buClr>
              <a:buSzPct val="100000"/>
              <a:buNone/>
            </a:pPr>
            <a:r>
              <a:rPr lang="en-US" dirty="0" smtClean="0"/>
              <a:t>For men: 	  28 tons </a:t>
            </a:r>
            <a:r>
              <a:rPr lang="en-US" dirty="0" err="1" smtClean="0"/>
              <a:t>unmilled</a:t>
            </a:r>
            <a:r>
              <a:rPr lang="en-US" dirty="0" smtClean="0"/>
              <a:t> wheat grain for bread</a:t>
            </a:r>
          </a:p>
          <a:p>
            <a:pPr marL="514350" indent="-514350">
              <a:buClr>
                <a:schemeClr val="tx1"/>
              </a:buClr>
              <a:buSzPct val="100000"/>
              <a:buNone/>
            </a:pPr>
            <a:r>
              <a:rPr lang="en-US" dirty="0" smtClean="0"/>
              <a:t>        	  14,000 gallons of clean fresh water</a:t>
            </a:r>
          </a:p>
          <a:p>
            <a:pPr marL="514350" indent="-514350">
              <a:buClr>
                <a:schemeClr val="tx1"/>
              </a:buClr>
              <a:buSzPct val="100000"/>
              <a:buNone/>
            </a:pPr>
            <a:r>
              <a:rPr lang="en-US" dirty="0" smtClean="0"/>
              <a:t>For horses:  12-18 tons of grain </a:t>
            </a:r>
          </a:p>
          <a:p>
            <a:pPr marL="514350" indent="-514350">
              <a:buClr>
                <a:schemeClr val="tx1"/>
              </a:buClr>
              <a:buSzPct val="100000"/>
              <a:buNone/>
            </a:pPr>
            <a:r>
              <a:rPr lang="en-US" dirty="0" smtClean="0"/>
              <a:t>			  13-20 tons of hay </a:t>
            </a:r>
          </a:p>
          <a:p>
            <a:pPr marL="514350" indent="-514350">
              <a:buClr>
                <a:schemeClr val="tx1"/>
              </a:buClr>
              <a:buSzPct val="100000"/>
              <a:buNone/>
            </a:pPr>
            <a:r>
              <a:rPr lang="en-US" dirty="0" smtClean="0"/>
              <a:t>			  4-5 tons straw</a:t>
            </a:r>
          </a:p>
          <a:p>
            <a:pPr marL="514350" indent="-514350">
              <a:buClr>
                <a:schemeClr val="tx1"/>
              </a:buClr>
              <a:buSzPct val="100000"/>
              <a:buNone/>
            </a:pPr>
            <a:r>
              <a:rPr lang="en-US" dirty="0" smtClean="0"/>
              <a:t>           20-30,000 gallons of fresh water</a:t>
            </a:r>
          </a:p>
          <a:p>
            <a:pPr marL="514350" indent="-514350">
              <a:buClr>
                <a:schemeClr val="tx1"/>
              </a:buClr>
              <a:buSzPct val="100000"/>
              <a:buNone/>
            </a:pPr>
            <a:r>
              <a:rPr lang="en-US" dirty="0" smtClean="0"/>
              <a:t>Why do these numbers present a huge problem?  How much milled wheat would be required for this force over the course of a year?</a:t>
            </a:r>
          </a:p>
          <a:p>
            <a:pPr marL="514350" indent="-514350">
              <a:buClr>
                <a:schemeClr val="tx1"/>
              </a:buClr>
              <a:buSzPct val="100000"/>
              <a:buNone/>
            </a:pPr>
            <a:endParaRPr lang="en-US" dirty="0" smtClean="0"/>
          </a:p>
          <a:p>
            <a:pPr marL="514350" indent="-514350">
              <a:buClr>
                <a:schemeClr val="tx1"/>
              </a:buClr>
              <a:buSzPct val="100000"/>
              <a:buFont typeface="+mj-lt"/>
              <a:buAutoNum type="arabicPeriod" startAt="7"/>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Language Problems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Clr>
                <a:schemeClr val="tx1"/>
              </a:buClr>
              <a:buSzPct val="100000"/>
              <a:buFont typeface="+mj-lt"/>
              <a:buAutoNum type="arabicPeriod" startAt="8"/>
            </a:pPr>
            <a:r>
              <a:rPr lang="en-US" dirty="0" smtClean="0"/>
              <a:t>The First Crusade had three different kings and lords (many of them didn’t like each other) and over 10 different languages spoken how would this affect the organization of the crusades?</a:t>
            </a:r>
          </a:p>
          <a:p>
            <a:pPr marL="514350" indent="-514350">
              <a:buClr>
                <a:schemeClr val="tx1"/>
              </a:buClr>
              <a:buSzPct val="100000"/>
              <a:buFont typeface="+mj-lt"/>
              <a:buAutoNum type="arabicPeriod" startAt="8"/>
            </a:pPr>
            <a:r>
              <a:rPr lang="en-US" dirty="0" smtClean="0"/>
              <a:t>Most Knights had not been trained in tactics or had undergone any sort of formal training for war.  How would this fact combined with question 8 affect battle plans.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of the First Crusade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050" name="Picture 2" descr="C:\Users\Jennifer\Downloads\godfreybouillon.gif"/>
          <p:cNvPicPr>
            <a:picLocks noChangeAspect="1" noChangeArrowheads="1"/>
          </p:cNvPicPr>
          <p:nvPr/>
        </p:nvPicPr>
        <p:blipFill>
          <a:blip r:embed="rId2" cstate="print"/>
          <a:srcRect/>
          <a:stretch>
            <a:fillRect/>
          </a:stretch>
        </p:blipFill>
        <p:spPr bwMode="auto">
          <a:xfrm>
            <a:off x="533400" y="2286000"/>
            <a:ext cx="3922623" cy="3797300"/>
          </a:xfrm>
          <a:prstGeom prst="rect">
            <a:avLst/>
          </a:prstGeom>
          <a:noFill/>
        </p:spPr>
      </p:pic>
      <p:pic>
        <p:nvPicPr>
          <p:cNvPr id="2051" name="Picture 3" descr="C:\Users\Jennifer\Downloads\crusade-2.jpg"/>
          <p:cNvPicPr>
            <a:picLocks noChangeAspect="1" noChangeArrowheads="1"/>
          </p:cNvPicPr>
          <p:nvPr/>
        </p:nvPicPr>
        <p:blipFill>
          <a:blip r:embed="rId3" cstate="print"/>
          <a:srcRect/>
          <a:stretch>
            <a:fillRect/>
          </a:stretch>
        </p:blipFill>
        <p:spPr bwMode="auto">
          <a:xfrm>
            <a:off x="4953000" y="2057400"/>
            <a:ext cx="3268935" cy="41433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East West Schism  1054</a:t>
            </a:r>
            <a:endParaRPr lang="en-US" dirty="0"/>
          </a:p>
        </p:txBody>
      </p:sp>
      <p:sp>
        <p:nvSpPr>
          <p:cNvPr id="3" name="Content Placeholder 2"/>
          <p:cNvSpPr>
            <a:spLocks noGrp="1"/>
          </p:cNvSpPr>
          <p:nvPr>
            <p:ph idx="1"/>
          </p:nvPr>
        </p:nvSpPr>
        <p:spPr/>
        <p:txBody>
          <a:bodyPr/>
          <a:lstStyle/>
          <a:p>
            <a:r>
              <a:rPr lang="en-US" dirty="0" smtClean="0"/>
              <a:t>The Roman Catholic Church and Orthodox church decide they have too many differences.  The main difference “the </a:t>
            </a:r>
            <a:r>
              <a:rPr lang="en-US" u="sng" dirty="0" err="1" smtClean="0"/>
              <a:t>Filioque</a:t>
            </a:r>
            <a:r>
              <a:rPr lang="en-US" dirty="0" smtClean="0"/>
              <a:t>” </a:t>
            </a:r>
            <a:r>
              <a:rPr lang="en-US" u="sng" dirty="0" smtClean="0"/>
              <a:t>  </a:t>
            </a:r>
          </a:p>
          <a:p>
            <a:r>
              <a:rPr lang="en-US" dirty="0" smtClean="0"/>
              <a:t>Eastern orthodoxy believes the Holy Spirit came from God the father.   </a:t>
            </a:r>
          </a:p>
          <a:p>
            <a:r>
              <a:rPr lang="en-US" dirty="0" smtClean="0"/>
              <a:t>Roman Catholics believe the Holy Spirit came from God the father and Jesus.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1095-1300 AD</a:t>
            </a:r>
            <a:endParaRPr lang="en-US" dirty="0"/>
          </a:p>
        </p:txBody>
      </p:sp>
      <p:sp>
        <p:nvSpPr>
          <p:cNvPr id="3" name="Title 2"/>
          <p:cNvSpPr>
            <a:spLocks noGrp="1"/>
          </p:cNvSpPr>
          <p:nvPr>
            <p:ph type="title"/>
          </p:nvPr>
        </p:nvSpPr>
        <p:spPr/>
        <p:txBody>
          <a:bodyPr/>
          <a:lstStyle/>
          <a:p>
            <a:r>
              <a:rPr lang="en-US" dirty="0" smtClean="0"/>
              <a:t>Brief outline of the crusades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 crusade (peasants crusade)</a:t>
            </a:r>
            <a:endParaRPr lang="en-US" dirty="0"/>
          </a:p>
        </p:txBody>
      </p:sp>
      <p:sp>
        <p:nvSpPr>
          <p:cNvPr id="3" name="Content Placeholder 2"/>
          <p:cNvSpPr>
            <a:spLocks noGrp="1"/>
          </p:cNvSpPr>
          <p:nvPr>
            <p:ph idx="1"/>
          </p:nvPr>
        </p:nvSpPr>
        <p:spPr>
          <a:xfrm>
            <a:off x="304800" y="1554162"/>
            <a:ext cx="4876800" cy="4525963"/>
          </a:xfrm>
        </p:spPr>
        <p:txBody>
          <a:bodyPr>
            <a:normAutofit fontScale="92500" lnSpcReduction="20000"/>
          </a:bodyPr>
          <a:lstStyle/>
          <a:p>
            <a:r>
              <a:rPr lang="en-US" dirty="0" smtClean="0"/>
              <a:t>It’s not officially a crusade</a:t>
            </a:r>
          </a:p>
          <a:p>
            <a:r>
              <a:rPr lang="en-US" dirty="0" smtClean="0"/>
              <a:t>Mostly peasants with sticks and pitchforks.</a:t>
            </a:r>
          </a:p>
          <a:p>
            <a:r>
              <a:rPr lang="en-US" dirty="0" smtClean="0"/>
              <a:t>They often pillaged the cities they marched through to feed themselves.</a:t>
            </a:r>
          </a:p>
          <a:p>
            <a:r>
              <a:rPr lang="en-US" dirty="0" smtClean="0"/>
              <a:t>Very excited about what God was going to do.</a:t>
            </a:r>
            <a:endParaRPr lang="en-US" dirty="0"/>
          </a:p>
        </p:txBody>
      </p:sp>
      <p:pic>
        <p:nvPicPr>
          <p:cNvPr id="3074" name="Picture 2" descr="C:\Users\Jennifer\Downloads\386240_full_512x719.jpg"/>
          <p:cNvPicPr>
            <a:picLocks noChangeAspect="1" noChangeArrowheads="1"/>
          </p:cNvPicPr>
          <p:nvPr/>
        </p:nvPicPr>
        <p:blipFill>
          <a:blip r:embed="rId2" cstate="print"/>
          <a:srcRect/>
          <a:stretch>
            <a:fillRect/>
          </a:stretch>
        </p:blipFill>
        <p:spPr bwMode="auto">
          <a:xfrm>
            <a:off x="5486400" y="1752600"/>
            <a:ext cx="3324680" cy="466883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Crusade  1066</a:t>
            </a:r>
            <a:endParaRPr lang="en-US" dirty="0"/>
          </a:p>
        </p:txBody>
      </p:sp>
      <p:sp>
        <p:nvSpPr>
          <p:cNvPr id="3" name="Content Placeholder 2"/>
          <p:cNvSpPr>
            <a:spLocks noGrp="1"/>
          </p:cNvSpPr>
          <p:nvPr>
            <p:ph idx="1"/>
          </p:nvPr>
        </p:nvSpPr>
        <p:spPr/>
        <p:txBody>
          <a:bodyPr/>
          <a:lstStyle/>
          <a:p>
            <a:r>
              <a:rPr lang="en-US" dirty="0" smtClean="0"/>
              <a:t>Arguably the ONLY Successful crusade.</a:t>
            </a:r>
          </a:p>
          <a:p>
            <a:r>
              <a:rPr lang="en-US" dirty="0" smtClean="0"/>
              <a:t>3 kings siege Jerusalem and take it back for Christianity.</a:t>
            </a:r>
          </a:p>
          <a:p>
            <a:r>
              <a:rPr lang="en-US" dirty="0" smtClean="0"/>
              <a:t>Kingdom of Jerusalem established.</a:t>
            </a:r>
          </a:p>
          <a:p>
            <a:r>
              <a:rPr lang="en-US" dirty="0" smtClean="0"/>
              <a:t>(Assassins Creed 1) Time of pilgrimage.</a:t>
            </a:r>
          </a:p>
          <a:p>
            <a:pPr>
              <a:buNone/>
            </a:pP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Crusade 1147</a:t>
            </a:r>
            <a:endParaRPr lang="en-US" dirty="0"/>
          </a:p>
        </p:txBody>
      </p:sp>
      <p:sp>
        <p:nvSpPr>
          <p:cNvPr id="3" name="Content Placeholder 2"/>
          <p:cNvSpPr>
            <a:spLocks noGrp="1"/>
          </p:cNvSpPr>
          <p:nvPr>
            <p:ph idx="1"/>
          </p:nvPr>
        </p:nvSpPr>
        <p:spPr/>
        <p:txBody>
          <a:bodyPr/>
          <a:lstStyle/>
          <a:p>
            <a:r>
              <a:rPr lang="en-US" dirty="0" smtClean="0"/>
              <a:t>Two popes later.</a:t>
            </a:r>
          </a:p>
          <a:p>
            <a:r>
              <a:rPr lang="en-US" dirty="0" smtClean="0"/>
              <a:t>Jerusalem was actually quite peaceful.  </a:t>
            </a:r>
          </a:p>
          <a:p>
            <a:r>
              <a:rPr lang="en-US" dirty="0" smtClean="0"/>
              <a:t>Decides to liberate Asia minor to create more of a land bridge to Jerusalem.</a:t>
            </a:r>
          </a:p>
          <a:p>
            <a:r>
              <a:rPr lang="en-US" dirty="0" smtClean="0"/>
              <a:t>Total Failure.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Crusade 1187</a:t>
            </a:r>
            <a:endParaRPr lang="en-US" dirty="0"/>
          </a:p>
        </p:txBody>
      </p:sp>
      <p:sp>
        <p:nvSpPr>
          <p:cNvPr id="3" name="Content Placeholder 2"/>
          <p:cNvSpPr>
            <a:spLocks noGrp="1"/>
          </p:cNvSpPr>
          <p:nvPr>
            <p:ph idx="1"/>
          </p:nvPr>
        </p:nvSpPr>
        <p:spPr/>
        <p:txBody>
          <a:bodyPr/>
          <a:lstStyle/>
          <a:p>
            <a:r>
              <a:rPr lang="en-US" dirty="0" smtClean="0"/>
              <a:t>Saladin recaptures Jerusalem so a bunch of kings go to take it back.   Including the emperor and king Richard.   </a:t>
            </a:r>
          </a:p>
          <a:p>
            <a:r>
              <a:rPr lang="en-US" dirty="0" smtClean="0"/>
              <a:t>They won their battles but didn’t take back Jerusalem.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Crusade 1202</a:t>
            </a:r>
            <a:endParaRPr lang="en-US" dirty="0"/>
          </a:p>
        </p:txBody>
      </p:sp>
      <p:sp>
        <p:nvSpPr>
          <p:cNvPr id="3" name="Content Placeholder 2"/>
          <p:cNvSpPr>
            <a:spLocks noGrp="1"/>
          </p:cNvSpPr>
          <p:nvPr>
            <p:ph idx="1"/>
          </p:nvPr>
        </p:nvSpPr>
        <p:spPr/>
        <p:txBody>
          <a:bodyPr/>
          <a:lstStyle/>
          <a:p>
            <a:r>
              <a:rPr lang="en-US" dirty="0" smtClean="0"/>
              <a:t>In order to raise money the crusader actually attack Constantinople.  (the city the first crusade tried to protect)</a:t>
            </a:r>
            <a:endParaRPr lang="en-US" dirty="0"/>
          </a:p>
        </p:txBody>
      </p:sp>
      <p:pic>
        <p:nvPicPr>
          <p:cNvPr id="4098" name="Picture 2" descr="C:\Users\Jennifer\Downloads\4th-crusade.jpg"/>
          <p:cNvPicPr>
            <a:picLocks noChangeAspect="1" noChangeArrowheads="1"/>
          </p:cNvPicPr>
          <p:nvPr/>
        </p:nvPicPr>
        <p:blipFill>
          <a:blip r:embed="rId2" cstate="print"/>
          <a:srcRect/>
          <a:stretch>
            <a:fillRect/>
          </a:stretch>
        </p:blipFill>
        <p:spPr bwMode="auto">
          <a:xfrm>
            <a:off x="2438400" y="3352800"/>
            <a:ext cx="4572000" cy="27051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Crusade  1212</a:t>
            </a:r>
            <a:endParaRPr lang="en-US" dirty="0"/>
          </a:p>
        </p:txBody>
      </p:sp>
      <p:sp>
        <p:nvSpPr>
          <p:cNvPr id="3" name="Content Placeholder 2"/>
          <p:cNvSpPr>
            <a:spLocks noGrp="1"/>
          </p:cNvSpPr>
          <p:nvPr>
            <p:ph idx="1"/>
          </p:nvPr>
        </p:nvSpPr>
        <p:spPr/>
        <p:txBody>
          <a:bodyPr/>
          <a:lstStyle/>
          <a:p>
            <a:r>
              <a:rPr lang="en-US" dirty="0" smtClean="0"/>
              <a:t>Sending kids to the Holy Land to fight.  Most were sold into slavery before arriving.</a:t>
            </a:r>
            <a:endParaRPr lang="en-US" dirty="0"/>
          </a:p>
        </p:txBody>
      </p:sp>
      <p:pic>
        <p:nvPicPr>
          <p:cNvPr id="5122" name="Picture 2" descr="C:\Users\Jennifer\Downloads\c_croisade_des_enfants1.jpg"/>
          <p:cNvPicPr>
            <a:picLocks noChangeAspect="1" noChangeArrowheads="1"/>
          </p:cNvPicPr>
          <p:nvPr/>
        </p:nvPicPr>
        <p:blipFill>
          <a:blip r:embed="rId2" cstate="print"/>
          <a:srcRect/>
          <a:stretch>
            <a:fillRect/>
          </a:stretch>
        </p:blipFill>
        <p:spPr bwMode="auto">
          <a:xfrm>
            <a:off x="3352800" y="2798763"/>
            <a:ext cx="4075539" cy="4059237"/>
          </a:xfrm>
          <a:prstGeom prst="rect">
            <a:avLst/>
          </a:prstGeom>
          <a:noFill/>
        </p:spPr>
      </p:pic>
      <p:pic>
        <p:nvPicPr>
          <p:cNvPr id="5" name="Picture 2" descr="C:\Users\Jennifer\Downloads\childrens-crusade-group.jpg"/>
          <p:cNvPicPr>
            <a:picLocks noChangeAspect="1" noChangeArrowheads="1"/>
          </p:cNvPicPr>
          <p:nvPr/>
        </p:nvPicPr>
        <p:blipFill>
          <a:blip r:embed="rId3" cstate="print"/>
          <a:srcRect/>
          <a:stretch>
            <a:fillRect/>
          </a:stretch>
        </p:blipFill>
        <p:spPr bwMode="auto">
          <a:xfrm>
            <a:off x="381000" y="3505200"/>
            <a:ext cx="2477154" cy="210026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Crusades 5-9  1215-1300</a:t>
            </a:r>
            <a:endParaRPr lang="en-US" dirty="0"/>
          </a:p>
        </p:txBody>
      </p:sp>
      <p:sp>
        <p:nvSpPr>
          <p:cNvPr id="3" name="Content Placeholder 2"/>
          <p:cNvSpPr>
            <a:spLocks noGrp="1"/>
          </p:cNvSpPr>
          <p:nvPr>
            <p:ph idx="1"/>
          </p:nvPr>
        </p:nvSpPr>
        <p:spPr/>
        <p:txBody>
          <a:bodyPr/>
          <a:lstStyle/>
          <a:p>
            <a:r>
              <a:rPr lang="en-US" dirty="0" smtClean="0"/>
              <a:t>Lots of these were in Africa or even in areas of Europe.   Some simply supplied the Christian Kingdoms in the Holy Land.</a:t>
            </a:r>
          </a:p>
          <a:p>
            <a:r>
              <a:rPr lang="en-US" dirty="0" smtClean="0"/>
              <a:t>Some were even organized without the Pope’s blessing.</a:t>
            </a:r>
          </a:p>
          <a:p>
            <a:r>
              <a:rPr lang="en-US" dirty="0" smtClean="0"/>
              <a:t>The Crusades Finally ended with the Fall of Constantinople and the loss of Christian Kingdoms in the </a:t>
            </a:r>
            <a:r>
              <a:rPr lang="en-US" smtClean="0"/>
              <a:t>Holy land.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a:p>
        </p:txBody>
      </p:sp>
      <p:sp>
        <p:nvSpPr>
          <p:cNvPr id="3" name="Title 2"/>
          <p:cNvSpPr>
            <a:spLocks noGrp="1"/>
          </p:cNvSpPr>
          <p:nvPr>
            <p:ph type="title"/>
          </p:nvPr>
        </p:nvSpPr>
        <p:spPr/>
        <p:txBody>
          <a:bodyPr/>
          <a:lstStyle/>
          <a:p>
            <a:r>
              <a:rPr lang="en-CA" dirty="0" smtClean="0"/>
              <a:t>Postcard Sample</a:t>
            </a:r>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Crusade Sample Postcard Text</a:t>
            </a:r>
            <a:endParaRPr lang="en-CA" dirty="0"/>
          </a:p>
        </p:txBody>
      </p:sp>
      <p:sp>
        <p:nvSpPr>
          <p:cNvPr id="3" name="Content Placeholder 2"/>
          <p:cNvSpPr>
            <a:spLocks noGrp="1"/>
          </p:cNvSpPr>
          <p:nvPr>
            <p:ph idx="1"/>
          </p:nvPr>
        </p:nvSpPr>
        <p:spPr/>
        <p:txBody>
          <a:bodyPr>
            <a:normAutofit fontScale="62500" lnSpcReduction="20000"/>
          </a:bodyPr>
          <a:lstStyle/>
          <a:p>
            <a:pPr>
              <a:buNone/>
            </a:pPr>
            <a:r>
              <a:rPr lang="en-CA" dirty="0" smtClean="0"/>
              <a:t>Dear Sarah, </a:t>
            </a:r>
          </a:p>
          <a:p>
            <a:pPr>
              <a:buNone/>
            </a:pPr>
            <a:r>
              <a:rPr lang="en-CA" dirty="0" smtClean="0"/>
              <a:t>	We’ve been following </a:t>
            </a:r>
            <a:r>
              <a:rPr lang="en-CA" u="sng" dirty="0" smtClean="0"/>
              <a:t>Peter the Hermit</a:t>
            </a:r>
            <a:r>
              <a:rPr lang="en-CA" dirty="0" smtClean="0"/>
              <a:t> along the </a:t>
            </a:r>
            <a:r>
              <a:rPr lang="en-CA" u="sng" dirty="0" smtClean="0"/>
              <a:t>Danube River</a:t>
            </a:r>
            <a:r>
              <a:rPr lang="en-CA" dirty="0" smtClean="0"/>
              <a:t> for about three week since I last wrote, gradually we’re entering into a hilly country.  We’ve recently left a city filled with Jewish interlopers and a breed of Europeans who are so apposed to God’s divine mission which he has sent us on, that we were forced to justly sack the city… </a:t>
            </a:r>
            <a:r>
              <a:rPr lang="en-CA" u="sng" dirty="0" smtClean="0"/>
              <a:t>Belgrade</a:t>
            </a:r>
            <a:r>
              <a:rPr lang="en-CA" dirty="0" smtClean="0"/>
              <a:t> I believe it was called.  Some of our group did not conduct themselves well, having all their </a:t>
            </a:r>
            <a:r>
              <a:rPr lang="en-CA" u="sng" dirty="0" smtClean="0"/>
              <a:t>sins pre-absolved </a:t>
            </a:r>
            <a:r>
              <a:rPr lang="en-CA" dirty="0" smtClean="0"/>
              <a:t>they proceeded to loot, rape, and enact violence, </a:t>
            </a:r>
            <a:r>
              <a:rPr lang="en-CA" u="sng" dirty="0" smtClean="0"/>
              <a:t>in particular against the Jews of the city</a:t>
            </a:r>
            <a:r>
              <a:rPr lang="en-CA" dirty="0" smtClean="0"/>
              <a:t>.  Normally God would be displeased, but thanks to the pope </a:t>
            </a:r>
            <a:r>
              <a:rPr lang="en-CA" u="sng" dirty="0" smtClean="0"/>
              <a:t>the representation of God </a:t>
            </a:r>
            <a:r>
              <a:rPr lang="en-CA" dirty="0" smtClean="0"/>
              <a:t>himself, our actions will be seen as righteous and necessary in the building of His kingdom; in the same way that Joshua was forced to take the Holy Land  we too now take the Holy Land.  Though I am told Belgrade is not close to the Holy city, I see a need to first cleanse our own before cleansing the lands in the east.   With all my love:  John</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Filioque</a:t>
            </a:r>
            <a:r>
              <a:rPr lang="en-US" dirty="0" smtClean="0"/>
              <a:t> problem</a:t>
            </a:r>
            <a:endParaRPr lang="en-US" dirty="0"/>
          </a:p>
        </p:txBody>
      </p:sp>
      <p:sp>
        <p:nvSpPr>
          <p:cNvPr id="3" name="Content Placeholder 2"/>
          <p:cNvSpPr>
            <a:spLocks noGrp="1"/>
          </p:cNvSpPr>
          <p:nvPr>
            <p:ph sz="half" idx="1"/>
          </p:nvPr>
        </p:nvSpPr>
        <p:spPr>
          <a:xfrm>
            <a:off x="304800" y="1600200"/>
            <a:ext cx="4419600" cy="4724400"/>
          </a:xfrm>
        </p:spPr>
        <p:txBody>
          <a:bodyPr/>
          <a:lstStyle/>
          <a:p>
            <a:pPr>
              <a:buNone/>
            </a:pPr>
            <a:r>
              <a:rPr lang="en-US" dirty="0" smtClean="0"/>
              <a:t>God has total authority over the Holy Spirit</a:t>
            </a:r>
            <a:endParaRPr lang="en-US" dirty="0"/>
          </a:p>
        </p:txBody>
      </p:sp>
      <p:sp>
        <p:nvSpPr>
          <p:cNvPr id="4" name="Content Placeholder 3"/>
          <p:cNvSpPr>
            <a:spLocks noGrp="1"/>
          </p:cNvSpPr>
          <p:nvPr>
            <p:ph sz="half" idx="2"/>
          </p:nvPr>
        </p:nvSpPr>
        <p:spPr>
          <a:xfrm>
            <a:off x="4800600" y="1676400"/>
            <a:ext cx="4343400" cy="4724400"/>
          </a:xfrm>
        </p:spPr>
        <p:txBody>
          <a:bodyPr/>
          <a:lstStyle/>
          <a:p>
            <a:pPr>
              <a:buNone/>
            </a:pPr>
            <a:r>
              <a:rPr lang="en-US" dirty="0" smtClean="0"/>
              <a:t>The Holy Spirit came from Jesus too!</a:t>
            </a:r>
            <a:endParaRPr lang="en-US" dirty="0"/>
          </a:p>
        </p:txBody>
      </p:sp>
      <p:pic>
        <p:nvPicPr>
          <p:cNvPr id="3074" name="Picture 2" descr="C:\Users\Jennifer\Downloads\leo-ix-1-sized.jpg"/>
          <p:cNvPicPr>
            <a:picLocks noChangeAspect="1" noChangeArrowheads="1"/>
          </p:cNvPicPr>
          <p:nvPr/>
        </p:nvPicPr>
        <p:blipFill>
          <a:blip r:embed="rId2" cstate="print"/>
          <a:srcRect/>
          <a:stretch>
            <a:fillRect/>
          </a:stretch>
        </p:blipFill>
        <p:spPr bwMode="auto">
          <a:xfrm>
            <a:off x="5334000" y="2667000"/>
            <a:ext cx="3048000" cy="3987800"/>
          </a:xfrm>
          <a:prstGeom prst="rect">
            <a:avLst/>
          </a:prstGeom>
          <a:noFill/>
        </p:spPr>
      </p:pic>
      <p:pic>
        <p:nvPicPr>
          <p:cNvPr id="3075" name="Picture 3" descr="C:\Users\Jennifer\Downloads\Saint-Eutychius-Patriarch-of-Constantinople-214x300.jpg"/>
          <p:cNvPicPr>
            <a:picLocks noChangeAspect="1" noChangeArrowheads="1"/>
          </p:cNvPicPr>
          <p:nvPr/>
        </p:nvPicPr>
        <p:blipFill>
          <a:blip r:embed="rId3" cstate="print"/>
          <a:srcRect b="11268"/>
          <a:stretch>
            <a:fillRect/>
          </a:stretch>
        </p:blipFill>
        <p:spPr bwMode="auto">
          <a:xfrm>
            <a:off x="914400" y="2743200"/>
            <a:ext cx="3124200" cy="3886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1026" name="Picture 2" descr="C:\Users\Craig\Downloads\3292955359_bd2999cae1.jpg"/>
          <p:cNvPicPr>
            <a:picLocks noChangeAspect="1" noChangeArrowheads="1"/>
          </p:cNvPicPr>
          <p:nvPr/>
        </p:nvPicPr>
        <p:blipFill>
          <a:blip r:embed="rId2" cstate="print"/>
          <a:srcRect l="4936" t="1700" r="3250" b="3830"/>
          <a:stretch>
            <a:fillRect/>
          </a:stretch>
        </p:blipFill>
        <p:spPr bwMode="auto">
          <a:xfrm>
            <a:off x="-609600" y="0"/>
            <a:ext cx="10472351" cy="6858000"/>
          </a:xfrm>
          <a:prstGeom prst="rect">
            <a:avLst/>
          </a:prstGeom>
          <a:noFill/>
        </p:spPr>
      </p:pic>
      <p:sp>
        <p:nvSpPr>
          <p:cNvPr id="5" name="TextBox 4"/>
          <p:cNvSpPr txBox="1"/>
          <p:nvPr/>
        </p:nvSpPr>
        <p:spPr>
          <a:xfrm>
            <a:off x="0" y="457200"/>
            <a:ext cx="2743200" cy="369332"/>
          </a:xfrm>
          <a:prstGeom prst="rect">
            <a:avLst/>
          </a:prstGeom>
          <a:noFill/>
        </p:spPr>
        <p:txBody>
          <a:bodyPr wrap="square" rtlCol="0">
            <a:spAutoFit/>
          </a:bodyPr>
          <a:lstStyle/>
          <a:p>
            <a:r>
              <a:rPr lang="en-CA" dirty="0" smtClean="0"/>
              <a:t>Belgrade (January 1096)</a:t>
            </a: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a:p>
        </p:txBody>
      </p:sp>
      <p:sp>
        <p:nvSpPr>
          <p:cNvPr id="3" name="Title 2"/>
          <p:cNvSpPr>
            <a:spLocks noGrp="1"/>
          </p:cNvSpPr>
          <p:nvPr>
            <p:ph type="title"/>
          </p:nvPr>
        </p:nvSpPr>
        <p:spPr/>
        <p:txBody>
          <a:bodyPr/>
          <a:lstStyle/>
          <a:p>
            <a:r>
              <a:rPr lang="en-CA" dirty="0" smtClean="0"/>
              <a:t>Grade 8 Bibliography</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 need 4 pieces of information</a:t>
            </a:r>
            <a:endParaRPr lang="en-CA" dirty="0"/>
          </a:p>
        </p:txBody>
      </p:sp>
      <p:sp>
        <p:nvSpPr>
          <p:cNvPr id="3" name="Content Placeholder 2"/>
          <p:cNvSpPr>
            <a:spLocks noGrp="1"/>
          </p:cNvSpPr>
          <p:nvPr>
            <p:ph idx="1"/>
          </p:nvPr>
        </p:nvSpPr>
        <p:spPr>
          <a:xfrm>
            <a:off x="304800" y="1554162"/>
            <a:ext cx="8686800" cy="5303838"/>
          </a:xfrm>
        </p:spPr>
        <p:txBody>
          <a:bodyPr>
            <a:normAutofit fontScale="77500" lnSpcReduction="20000"/>
          </a:bodyPr>
          <a:lstStyle/>
          <a:p>
            <a:pPr marL="514350" indent="-514350">
              <a:buClr>
                <a:schemeClr val="tx1"/>
              </a:buClr>
              <a:buFont typeface="+mj-lt"/>
              <a:buAutoNum type="arabicPeriod"/>
            </a:pPr>
            <a:r>
              <a:rPr lang="en-CA" dirty="0" smtClean="0"/>
              <a:t>You need the name of the author</a:t>
            </a:r>
          </a:p>
          <a:p>
            <a:pPr marL="514350" indent="-514350">
              <a:buClr>
                <a:schemeClr val="tx1"/>
              </a:buClr>
              <a:buFont typeface="+mj-lt"/>
              <a:buAutoNum type="arabicPeriod"/>
            </a:pPr>
            <a:r>
              <a:rPr lang="en-CA" dirty="0" smtClean="0"/>
              <a:t>You need the Title of book/webpage or article.</a:t>
            </a:r>
          </a:p>
          <a:p>
            <a:pPr marL="514350" indent="-514350">
              <a:buClr>
                <a:schemeClr val="tx1"/>
              </a:buClr>
              <a:buFont typeface="+mj-lt"/>
              <a:buAutoNum type="arabicPeriod"/>
            </a:pPr>
            <a:r>
              <a:rPr lang="en-CA" dirty="0" smtClean="0"/>
              <a:t>You need the full URL</a:t>
            </a:r>
          </a:p>
          <a:p>
            <a:pPr marL="514350" indent="-514350">
              <a:buClr>
                <a:schemeClr val="tx1"/>
              </a:buClr>
              <a:buFont typeface="+mj-lt"/>
              <a:buAutoNum type="arabicPeriod"/>
            </a:pPr>
            <a:r>
              <a:rPr lang="en-CA" dirty="0" smtClean="0"/>
              <a:t>Date or last update</a:t>
            </a:r>
          </a:p>
          <a:p>
            <a:pPr marL="514350" indent="-514350">
              <a:buClr>
                <a:schemeClr val="tx1"/>
              </a:buClr>
              <a:buFont typeface="+mj-lt"/>
              <a:buAutoNum type="arabicPeriod"/>
            </a:pPr>
            <a:endParaRPr lang="en-CA" dirty="0" smtClean="0"/>
          </a:p>
          <a:p>
            <a:pPr marL="514350" indent="-514350">
              <a:buClr>
                <a:schemeClr val="tx1"/>
              </a:buClr>
              <a:buNone/>
            </a:pPr>
            <a:r>
              <a:rPr lang="en-CA" dirty="0" smtClean="0"/>
              <a:t>List them all IN THIS ORDER!</a:t>
            </a:r>
          </a:p>
          <a:p>
            <a:pPr marL="514350" indent="-514350">
              <a:buClr>
                <a:schemeClr val="tx1"/>
              </a:buClr>
              <a:buFont typeface="+mj-lt"/>
              <a:buAutoNum type="arabicPeriod"/>
            </a:pPr>
            <a:endParaRPr lang="en-CA" dirty="0" smtClean="0"/>
          </a:p>
          <a:p>
            <a:pPr marL="514350" indent="-514350">
              <a:buClr>
                <a:schemeClr val="tx1"/>
              </a:buClr>
              <a:buAutoNum type="arabicPeriod"/>
            </a:pPr>
            <a:r>
              <a:rPr lang="en-CA" dirty="0" smtClean="0"/>
              <a:t>Name.   Needs to be given last name first.   If there is no individual author, use a corporate author.  If no name is given leave it out.</a:t>
            </a:r>
          </a:p>
          <a:p>
            <a:pPr marL="514350" indent="-514350">
              <a:buClr>
                <a:schemeClr val="tx1"/>
              </a:buClr>
              <a:buNone/>
            </a:pPr>
            <a:r>
              <a:rPr lang="en-CA" dirty="0" smtClean="0"/>
              <a:t>Example:  </a:t>
            </a:r>
            <a:r>
              <a:rPr lang="en-CA" dirty="0" smtClean="0">
                <a:hlinkClick r:id="rId2"/>
              </a:rPr>
              <a:t>http://www.historylearningsite.co.uk/second_crusade.htm</a:t>
            </a:r>
            <a:endParaRPr lang="en-CA" dirty="0" smtClean="0"/>
          </a:p>
          <a:p>
            <a:pPr marL="514350" indent="-514350">
              <a:buClr>
                <a:schemeClr val="tx1"/>
              </a:buClr>
              <a:buNone/>
            </a:pPr>
            <a:r>
              <a:rPr lang="en-CA" dirty="0" smtClean="0"/>
              <a:t>Example:  http://en.wikipedia.org/wiki/Second_Crusade</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 need four pieces of information</a:t>
            </a:r>
            <a:endParaRPr lang="en-CA" dirty="0"/>
          </a:p>
        </p:txBody>
      </p:sp>
      <p:sp>
        <p:nvSpPr>
          <p:cNvPr id="3" name="Content Placeholder 2"/>
          <p:cNvSpPr>
            <a:spLocks noGrp="1"/>
          </p:cNvSpPr>
          <p:nvPr>
            <p:ph idx="1"/>
          </p:nvPr>
        </p:nvSpPr>
        <p:spPr/>
        <p:txBody>
          <a:bodyPr>
            <a:normAutofit fontScale="92500" lnSpcReduction="20000"/>
          </a:bodyPr>
          <a:lstStyle/>
          <a:p>
            <a:pPr marL="514350" indent="-514350">
              <a:buClr>
                <a:schemeClr val="tx1"/>
              </a:buClr>
              <a:buAutoNum type="arabicPeriod" startAt="2"/>
            </a:pPr>
            <a:r>
              <a:rPr lang="en-CA" dirty="0" smtClean="0"/>
              <a:t>Title MUST be included.  Usually it is in Bold on top of the website.  When you write it in your bibliography you must put the title in “quotes”</a:t>
            </a:r>
          </a:p>
          <a:p>
            <a:pPr marL="514350" indent="-514350">
              <a:buNone/>
            </a:pPr>
            <a:r>
              <a:rPr lang="en-CA" dirty="0" smtClean="0"/>
              <a:t>Example:  </a:t>
            </a:r>
            <a:r>
              <a:rPr lang="en-CA" dirty="0" smtClean="0">
                <a:hlinkClick r:id="rId2"/>
              </a:rPr>
              <a:t>http://en.wikipedia.org/wiki/Second_Crusade</a:t>
            </a:r>
            <a:endParaRPr lang="en-CA" dirty="0" smtClean="0"/>
          </a:p>
          <a:p>
            <a:pPr marL="514350" indent="-514350">
              <a:buNone/>
            </a:pPr>
            <a:endParaRPr lang="en-CA" dirty="0" smtClean="0"/>
          </a:p>
          <a:p>
            <a:pPr marL="514350" indent="-514350">
              <a:buNone/>
            </a:pPr>
            <a:r>
              <a:rPr lang="en-CA" dirty="0" smtClean="0"/>
              <a:t>Example: </a:t>
            </a:r>
          </a:p>
          <a:p>
            <a:pPr marL="514350" indent="-514350">
              <a:buNone/>
            </a:pPr>
            <a:r>
              <a:rPr lang="en-CA" dirty="0" smtClean="0"/>
              <a:t>https://answers.yahoo.com/question/index?qid=20150207221819AAcHWJY</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 need four pieces of information</a:t>
            </a:r>
            <a:endParaRPr lang="en-CA"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startAt="3"/>
            </a:pPr>
            <a:r>
              <a:rPr lang="en-CA" dirty="0" smtClean="0"/>
              <a:t>You need a full URL.   Its simple just copy and paste.  Pictures when cited must use the URL from the webpage, not just “</a:t>
            </a:r>
            <a:r>
              <a:rPr lang="en-CA" dirty="0" err="1" smtClean="0"/>
              <a:t>google</a:t>
            </a:r>
            <a:r>
              <a:rPr lang="en-CA" dirty="0" smtClean="0"/>
              <a:t>” please remove the hyperlink.</a:t>
            </a:r>
          </a:p>
          <a:p>
            <a:pPr marL="514350" indent="-514350">
              <a:buAutoNum type="arabicPeriod" startAt="3"/>
            </a:pPr>
            <a:r>
              <a:rPr lang="en-CA" dirty="0" smtClean="0"/>
              <a:t>You need a date (or last updated)  some web pages don’t have one.  It’ll normally be on the bottom </a:t>
            </a:r>
          </a:p>
          <a:p>
            <a:pPr marL="514350" indent="-514350">
              <a:buNone/>
            </a:pPr>
            <a:r>
              <a:rPr lang="en-CA" dirty="0" smtClean="0"/>
              <a:t>Example: http://www.historylearningsite.co.uk/second_crusade.htm</a:t>
            </a:r>
          </a:p>
          <a:p>
            <a:pPr marL="514350" indent="-514350">
              <a:buNone/>
            </a:pP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end result</a:t>
            </a:r>
            <a:endParaRPr lang="en-CA" dirty="0"/>
          </a:p>
        </p:txBody>
      </p:sp>
      <p:sp>
        <p:nvSpPr>
          <p:cNvPr id="3" name="Content Placeholder 2"/>
          <p:cNvSpPr>
            <a:spLocks noGrp="1"/>
          </p:cNvSpPr>
          <p:nvPr>
            <p:ph idx="1"/>
          </p:nvPr>
        </p:nvSpPr>
        <p:spPr/>
        <p:txBody>
          <a:bodyPr/>
          <a:lstStyle/>
          <a:p>
            <a:pPr>
              <a:buNone/>
            </a:pPr>
            <a:r>
              <a:rPr lang="en-CA" dirty="0" smtClean="0"/>
              <a:t>Name Last, Name First “Title of whatever you used”,  URL .</a:t>
            </a:r>
            <a:r>
              <a:rPr lang="en-CA" dirty="0" err="1" smtClean="0"/>
              <a:t>com.org.ca.edu</a:t>
            </a:r>
            <a:r>
              <a:rPr lang="en-CA" dirty="0" smtClean="0"/>
              <a:t>.-in/full, date   </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a:p>
        </p:txBody>
      </p:sp>
      <p:sp>
        <p:nvSpPr>
          <p:cNvPr id="3" name="Title 2"/>
          <p:cNvSpPr>
            <a:spLocks noGrp="1"/>
          </p:cNvSpPr>
          <p:nvPr>
            <p:ph type="title"/>
          </p:nvPr>
        </p:nvSpPr>
        <p:spPr/>
        <p:txBody>
          <a:bodyPr/>
          <a:lstStyle/>
          <a:p>
            <a:r>
              <a:rPr lang="en-CA" dirty="0" smtClean="0"/>
              <a:t>Knights Templar</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are the </a:t>
            </a:r>
            <a:r>
              <a:rPr lang="en-CA" dirty="0" err="1" smtClean="0"/>
              <a:t>Templars</a:t>
            </a:r>
            <a:endParaRPr lang="en-CA" dirty="0"/>
          </a:p>
        </p:txBody>
      </p:sp>
      <p:sp>
        <p:nvSpPr>
          <p:cNvPr id="3" name="Content Placeholder 2"/>
          <p:cNvSpPr>
            <a:spLocks noGrp="1"/>
          </p:cNvSpPr>
          <p:nvPr>
            <p:ph idx="1"/>
          </p:nvPr>
        </p:nvSpPr>
        <p:spPr>
          <a:xfrm>
            <a:off x="228600" y="1600200"/>
            <a:ext cx="4495800" cy="4525963"/>
          </a:xfrm>
        </p:spPr>
        <p:txBody>
          <a:bodyPr/>
          <a:lstStyle/>
          <a:p>
            <a:r>
              <a:rPr lang="en-CA" dirty="0" smtClean="0"/>
              <a:t>Anders Behring </a:t>
            </a:r>
            <a:r>
              <a:rPr lang="en-CA" dirty="0" err="1" smtClean="0"/>
              <a:t>Breivik</a:t>
            </a:r>
            <a:endParaRPr lang="en-CA" dirty="0"/>
          </a:p>
        </p:txBody>
      </p:sp>
      <p:pic>
        <p:nvPicPr>
          <p:cNvPr id="1026" name="Picture 2" descr="C:\Users\Craig\Downloads\Ler-medium.jpg"/>
          <p:cNvPicPr>
            <a:picLocks noChangeAspect="1" noChangeArrowheads="1"/>
          </p:cNvPicPr>
          <p:nvPr/>
        </p:nvPicPr>
        <p:blipFill>
          <a:blip r:embed="rId2" cstate="print"/>
          <a:srcRect l="15227" r="28551"/>
          <a:stretch>
            <a:fillRect/>
          </a:stretch>
        </p:blipFill>
        <p:spPr bwMode="auto">
          <a:xfrm>
            <a:off x="381000" y="2762250"/>
            <a:ext cx="3657600" cy="4095750"/>
          </a:xfrm>
          <a:prstGeom prst="rect">
            <a:avLst/>
          </a:prstGeom>
          <a:noFill/>
        </p:spPr>
      </p:pic>
      <p:sp>
        <p:nvSpPr>
          <p:cNvPr id="5" name="Content Placeholder 2"/>
          <p:cNvSpPr txBox="1">
            <a:spLocks/>
          </p:cNvSpPr>
          <p:nvPr/>
        </p:nvSpPr>
        <p:spPr>
          <a:xfrm>
            <a:off x="4724400" y="1676400"/>
            <a:ext cx="4191000"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CA" sz="3200" dirty="0" err="1" smtClean="0">
                <a:solidFill>
                  <a:schemeClr val="tx2"/>
                </a:solidFill>
              </a:rPr>
              <a:t>Templarios</a:t>
            </a:r>
            <a:endParaRPr kumimoji="0" lang="en-CA"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1027" name="Picture 3" descr="C:\Users\Craig\Downloads\autodefensas-Mexico-cierran-Caballeros-Templarios_TINIMA20140113_1080_5.jpg"/>
          <p:cNvPicPr>
            <a:picLocks noChangeAspect="1" noChangeArrowheads="1"/>
          </p:cNvPicPr>
          <p:nvPr/>
        </p:nvPicPr>
        <p:blipFill>
          <a:blip r:embed="rId3" cstate="print"/>
          <a:srcRect/>
          <a:stretch>
            <a:fillRect/>
          </a:stretch>
        </p:blipFill>
        <p:spPr bwMode="auto">
          <a:xfrm>
            <a:off x="4393899" y="2819400"/>
            <a:ext cx="4750101" cy="2667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Templar</a:t>
            </a:r>
            <a:endParaRPr lang="en-CA" dirty="0"/>
          </a:p>
        </p:txBody>
      </p:sp>
      <p:sp>
        <p:nvSpPr>
          <p:cNvPr id="3" name="Content Placeholder 2"/>
          <p:cNvSpPr>
            <a:spLocks noGrp="1"/>
          </p:cNvSpPr>
          <p:nvPr>
            <p:ph idx="1"/>
          </p:nvPr>
        </p:nvSpPr>
        <p:spPr/>
        <p:txBody>
          <a:bodyPr>
            <a:normAutofit lnSpcReduction="10000"/>
          </a:bodyPr>
          <a:lstStyle/>
          <a:p>
            <a:r>
              <a:rPr lang="en-CA" dirty="0" smtClean="0"/>
              <a:t>Pilgrimage to Jerusalem is become the rage in Europe.    </a:t>
            </a:r>
          </a:p>
          <a:p>
            <a:pPr lvl="2"/>
            <a:r>
              <a:rPr lang="en-CA" dirty="0" smtClean="0"/>
              <a:t>Touching the grave of Jesus could take away sins.</a:t>
            </a:r>
          </a:p>
          <a:p>
            <a:pPr lvl="2"/>
            <a:r>
              <a:rPr lang="en-CA" dirty="0" smtClean="0"/>
              <a:t>The journey itself had some value for the soul.</a:t>
            </a:r>
          </a:p>
          <a:p>
            <a:pPr lvl="2"/>
            <a:r>
              <a:rPr lang="en-CA" dirty="0" smtClean="0"/>
              <a:t>Source of prestige. and status</a:t>
            </a:r>
          </a:p>
          <a:p>
            <a:pPr lvl="2"/>
            <a:r>
              <a:rPr lang="en-CA" dirty="0" smtClean="0"/>
              <a:t>Maintains presence in the Holy Land (political)</a:t>
            </a:r>
          </a:p>
          <a:p>
            <a:pPr lvl="2"/>
            <a:endParaRPr lang="en-CA" dirty="0" smtClean="0"/>
          </a:p>
          <a:p>
            <a:pPr>
              <a:buNone/>
            </a:pPr>
            <a:r>
              <a:rPr lang="en-CA" dirty="0" smtClean="0"/>
              <a:t>This would be called “</a:t>
            </a:r>
            <a:r>
              <a:rPr lang="en-CA" u="sng" dirty="0" smtClean="0"/>
              <a:t>the Grand Pilgrimage</a:t>
            </a:r>
            <a:r>
              <a:rPr lang="en-CA"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 Templar</a:t>
            </a:r>
            <a:endParaRPr lang="en-CA" dirty="0"/>
          </a:p>
        </p:txBody>
      </p:sp>
      <p:sp>
        <p:nvSpPr>
          <p:cNvPr id="3" name="Content Placeholder 2"/>
          <p:cNvSpPr>
            <a:spLocks noGrp="1"/>
          </p:cNvSpPr>
          <p:nvPr>
            <p:ph idx="1"/>
          </p:nvPr>
        </p:nvSpPr>
        <p:spPr>
          <a:xfrm>
            <a:off x="304800" y="1554162"/>
            <a:ext cx="4876800" cy="4525963"/>
          </a:xfrm>
        </p:spPr>
        <p:txBody>
          <a:bodyPr>
            <a:normAutofit fontScale="92500" lnSpcReduction="10000"/>
          </a:bodyPr>
          <a:lstStyle/>
          <a:p>
            <a:r>
              <a:rPr lang="en-CA" dirty="0" smtClean="0"/>
              <a:t>Pilgrimage was very dangerous and it was very difficult to navigate to get there.</a:t>
            </a:r>
          </a:p>
          <a:p>
            <a:r>
              <a:rPr lang="en-CA" dirty="0" smtClean="0"/>
              <a:t>The knights templar were allowed by Muslims and sanctioned by the Catholic Church to help pilgrims travel safely.</a:t>
            </a:r>
            <a:endParaRPr lang="en-CA" dirty="0"/>
          </a:p>
        </p:txBody>
      </p:sp>
      <p:pic>
        <p:nvPicPr>
          <p:cNvPr id="2050" name="Picture 2" descr="C:\Users\Craig\Downloads\templar_knight_by_jangelles-d7aacci.jpg"/>
          <p:cNvPicPr>
            <a:picLocks noChangeAspect="1" noChangeArrowheads="1"/>
          </p:cNvPicPr>
          <p:nvPr/>
        </p:nvPicPr>
        <p:blipFill>
          <a:blip r:embed="rId2" cstate="print"/>
          <a:srcRect/>
          <a:stretch>
            <a:fillRect/>
          </a:stretch>
        </p:blipFill>
        <p:spPr bwMode="auto">
          <a:xfrm>
            <a:off x="5422092" y="1676400"/>
            <a:ext cx="3382183" cy="46418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Split that Still Exists Today</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Jennifer\Downloads\Christianity.MedievalMap.png"/>
          <p:cNvPicPr>
            <a:picLocks noChangeAspect="1" noChangeArrowheads="1"/>
          </p:cNvPicPr>
          <p:nvPr/>
        </p:nvPicPr>
        <p:blipFill>
          <a:blip r:embed="rId2" cstate="print"/>
          <a:srcRect/>
          <a:stretch>
            <a:fillRect/>
          </a:stretch>
        </p:blipFill>
        <p:spPr bwMode="auto">
          <a:xfrm>
            <a:off x="1485899" y="1600200"/>
            <a:ext cx="5981701" cy="48196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 Knights Templar</a:t>
            </a:r>
            <a:endParaRPr lang="en-CA" dirty="0"/>
          </a:p>
        </p:txBody>
      </p:sp>
      <p:sp>
        <p:nvSpPr>
          <p:cNvPr id="3" name="Content Placeholder 2"/>
          <p:cNvSpPr>
            <a:spLocks noGrp="1"/>
          </p:cNvSpPr>
          <p:nvPr>
            <p:ph idx="1"/>
          </p:nvPr>
        </p:nvSpPr>
        <p:spPr>
          <a:xfrm>
            <a:off x="304800" y="1554162"/>
            <a:ext cx="5257800" cy="4525963"/>
          </a:xfrm>
        </p:spPr>
        <p:txBody>
          <a:bodyPr>
            <a:normAutofit lnSpcReduction="10000"/>
          </a:bodyPr>
          <a:lstStyle/>
          <a:p>
            <a:r>
              <a:rPr lang="en-CA" dirty="0" smtClean="0"/>
              <a:t>By 1129  the Templar have adopted the red cross as their emblem.  </a:t>
            </a:r>
          </a:p>
          <a:p>
            <a:r>
              <a:rPr lang="en-CA" dirty="0" smtClean="0"/>
              <a:t>They are being given lavish donations.</a:t>
            </a:r>
          </a:p>
          <a:p>
            <a:r>
              <a:rPr lang="en-CA" dirty="0" smtClean="0"/>
              <a:t>They are training knights for combat.</a:t>
            </a:r>
          </a:p>
          <a:p>
            <a:r>
              <a:rPr lang="en-CA" dirty="0" smtClean="0"/>
              <a:t>They are being given land.</a:t>
            </a:r>
            <a:endParaRPr lang="en-CA" dirty="0"/>
          </a:p>
        </p:txBody>
      </p:sp>
      <p:pic>
        <p:nvPicPr>
          <p:cNvPr id="3074" name="Picture 2" descr="C:\Users\Craig\Downloads\knight-templar.jpg"/>
          <p:cNvPicPr>
            <a:picLocks noChangeAspect="1" noChangeArrowheads="1"/>
          </p:cNvPicPr>
          <p:nvPr/>
        </p:nvPicPr>
        <p:blipFill>
          <a:blip r:embed="rId2" cstate="print"/>
          <a:srcRect/>
          <a:stretch>
            <a:fillRect/>
          </a:stretch>
        </p:blipFill>
        <p:spPr bwMode="auto">
          <a:xfrm>
            <a:off x="5715000" y="1676400"/>
            <a:ext cx="3429000" cy="4064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Knights with too much Power</a:t>
            </a:r>
            <a:endParaRPr lang="en-CA" dirty="0"/>
          </a:p>
        </p:txBody>
      </p:sp>
      <p:sp>
        <p:nvSpPr>
          <p:cNvPr id="3" name="Content Placeholder 2"/>
          <p:cNvSpPr>
            <a:spLocks noGrp="1"/>
          </p:cNvSpPr>
          <p:nvPr>
            <p:ph idx="1"/>
          </p:nvPr>
        </p:nvSpPr>
        <p:spPr>
          <a:xfrm>
            <a:off x="0" y="1554162"/>
            <a:ext cx="6248400" cy="5075238"/>
          </a:xfrm>
        </p:spPr>
        <p:txBody>
          <a:bodyPr>
            <a:normAutofit fontScale="92500" lnSpcReduction="10000"/>
          </a:bodyPr>
          <a:lstStyle/>
          <a:p>
            <a:r>
              <a:rPr lang="en-CA" dirty="0" smtClean="0"/>
              <a:t>They begin a foreign bank so visitors can make withdrawals abroad.</a:t>
            </a:r>
          </a:p>
          <a:p>
            <a:r>
              <a:rPr lang="en-CA" dirty="0" smtClean="0"/>
              <a:t>They excel in combat and in knowledge thanks to their secular monasteries. </a:t>
            </a:r>
          </a:p>
          <a:p>
            <a:r>
              <a:rPr lang="en-CA" dirty="0" smtClean="0"/>
              <a:t>They start trade routes and get rich.</a:t>
            </a:r>
          </a:p>
          <a:p>
            <a:r>
              <a:rPr lang="en-CA" dirty="0" smtClean="0"/>
              <a:t>They exert considerable control over monarch and church decisions </a:t>
            </a:r>
            <a:endParaRPr lang="en-CA" dirty="0"/>
          </a:p>
        </p:txBody>
      </p:sp>
      <p:pic>
        <p:nvPicPr>
          <p:cNvPr id="4098" name="Picture 2" descr="C:\Users\Craig\Downloads\33497627.jpg"/>
          <p:cNvPicPr>
            <a:picLocks noChangeAspect="1" noChangeArrowheads="1"/>
          </p:cNvPicPr>
          <p:nvPr/>
        </p:nvPicPr>
        <p:blipFill>
          <a:blip r:embed="rId2" cstate="print"/>
          <a:srcRect/>
          <a:stretch>
            <a:fillRect/>
          </a:stretch>
        </p:blipFill>
        <p:spPr bwMode="auto">
          <a:xfrm>
            <a:off x="6019800" y="1981200"/>
            <a:ext cx="2821781" cy="37623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Conspiracy Theory Begins</a:t>
            </a:r>
            <a:endParaRPr lang="en-CA" dirty="0"/>
          </a:p>
        </p:txBody>
      </p:sp>
      <p:sp>
        <p:nvSpPr>
          <p:cNvPr id="3" name="Content Placeholder 2"/>
          <p:cNvSpPr>
            <a:spLocks noGrp="1"/>
          </p:cNvSpPr>
          <p:nvPr>
            <p:ph idx="1"/>
          </p:nvPr>
        </p:nvSpPr>
        <p:spPr>
          <a:xfrm>
            <a:off x="304800" y="1554162"/>
            <a:ext cx="5867400" cy="4999038"/>
          </a:xfrm>
        </p:spPr>
        <p:txBody>
          <a:bodyPr>
            <a:normAutofit fontScale="92500" lnSpcReduction="20000"/>
          </a:bodyPr>
          <a:lstStyle/>
          <a:p>
            <a:pPr>
              <a:buNone/>
            </a:pPr>
            <a:r>
              <a:rPr lang="en-CA" dirty="0" smtClean="0"/>
              <a:t>1307 ALL templar are excommunicated and sentenced to death by the Catholic church.  Accusations include:</a:t>
            </a:r>
          </a:p>
          <a:p>
            <a:pPr lvl="2"/>
            <a:r>
              <a:rPr lang="en-CA" dirty="0" smtClean="0"/>
              <a:t>Devil worship</a:t>
            </a:r>
          </a:p>
          <a:p>
            <a:pPr lvl="2"/>
            <a:r>
              <a:rPr lang="en-CA" dirty="0" smtClean="0"/>
              <a:t>Homosexuality</a:t>
            </a:r>
          </a:p>
          <a:p>
            <a:pPr lvl="2"/>
            <a:r>
              <a:rPr lang="en-CA" dirty="0" smtClean="0"/>
              <a:t>Corruption</a:t>
            </a:r>
          </a:p>
          <a:p>
            <a:pPr lvl="2"/>
            <a:endParaRPr lang="en-CA" dirty="0" smtClean="0"/>
          </a:p>
          <a:p>
            <a:pPr>
              <a:buNone/>
            </a:pPr>
            <a:r>
              <a:rPr lang="en-CA" dirty="0" smtClean="0"/>
              <a:t>To this day there are theories on what the Templar were up to </a:t>
            </a:r>
            <a:r>
              <a:rPr lang="en-CA" dirty="0" err="1" smtClean="0"/>
              <a:t>to</a:t>
            </a:r>
            <a:r>
              <a:rPr lang="en-CA" dirty="0" smtClean="0"/>
              <a:t> get them excommunicated?</a:t>
            </a:r>
            <a:endParaRPr lang="en-CA" dirty="0"/>
          </a:p>
        </p:txBody>
      </p:sp>
      <p:pic>
        <p:nvPicPr>
          <p:cNvPr id="5122" name="Picture 2" descr="C:\Users\Craig\Downloads\DaVinciCode.jpg"/>
          <p:cNvPicPr>
            <a:picLocks noChangeAspect="1" noChangeArrowheads="1"/>
          </p:cNvPicPr>
          <p:nvPr/>
        </p:nvPicPr>
        <p:blipFill>
          <a:blip r:embed="rId2" cstate="print"/>
          <a:srcRect/>
          <a:stretch>
            <a:fillRect/>
          </a:stretch>
        </p:blipFill>
        <p:spPr bwMode="auto">
          <a:xfrm>
            <a:off x="6096000" y="1676400"/>
            <a:ext cx="3048000" cy="45624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Did the Templar Cease to be?</a:t>
            </a:r>
            <a:endParaRPr lang="en-CA" dirty="0"/>
          </a:p>
        </p:txBody>
      </p:sp>
      <p:sp>
        <p:nvSpPr>
          <p:cNvPr id="3" name="Content Placeholder 2"/>
          <p:cNvSpPr>
            <a:spLocks noGrp="1"/>
          </p:cNvSpPr>
          <p:nvPr>
            <p:ph idx="1"/>
          </p:nvPr>
        </p:nvSpPr>
        <p:spPr/>
        <p:txBody>
          <a:bodyPr>
            <a:normAutofit fontScale="92500"/>
          </a:bodyPr>
          <a:lstStyle/>
          <a:p>
            <a:pPr>
              <a:buNone/>
            </a:pPr>
            <a:r>
              <a:rPr lang="en-CA" dirty="0" smtClean="0"/>
              <a:t>The conspiracies:</a:t>
            </a:r>
          </a:p>
          <a:p>
            <a:r>
              <a:rPr lang="en-CA" dirty="0" smtClean="0"/>
              <a:t>They kept the Holy Grail from the Vatican.</a:t>
            </a:r>
          </a:p>
          <a:p>
            <a:r>
              <a:rPr lang="en-CA" dirty="0" smtClean="0"/>
              <a:t>They had secret knowledge of Jesus</a:t>
            </a:r>
          </a:p>
          <a:p>
            <a:r>
              <a:rPr lang="en-CA" dirty="0" smtClean="0"/>
              <a:t>They had discovered the new world (America)</a:t>
            </a:r>
          </a:p>
          <a:p>
            <a:r>
              <a:rPr lang="en-CA" dirty="0" smtClean="0"/>
              <a:t>They were establishing a world order which controlled everyone and everything. </a:t>
            </a:r>
          </a:p>
          <a:p>
            <a:r>
              <a:rPr lang="en-CA" dirty="0" smtClean="0"/>
              <a:t>Became free masons/ secret fraternities </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What to Believe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Make up a </a:t>
            </a:r>
            <a:r>
              <a:rPr lang="en-CA" dirty="0" err="1" smtClean="0"/>
              <a:t>Conspiracey</a:t>
            </a:r>
            <a:r>
              <a:rPr lang="en-CA" dirty="0" smtClean="0"/>
              <a:t> </a:t>
            </a:r>
            <a:endParaRPr lang="en-CA" dirty="0"/>
          </a:p>
        </p:txBody>
      </p:sp>
      <p:sp>
        <p:nvSpPr>
          <p:cNvPr id="3" name="Content Placeholder 2"/>
          <p:cNvSpPr>
            <a:spLocks noGrp="1"/>
          </p:cNvSpPr>
          <p:nvPr>
            <p:ph idx="1"/>
          </p:nvPr>
        </p:nvSpPr>
        <p:spPr>
          <a:xfrm>
            <a:off x="381000" y="1554162"/>
            <a:ext cx="8382000" cy="4525963"/>
          </a:xfrm>
        </p:spPr>
        <p:txBody>
          <a:bodyPr>
            <a:normAutofit lnSpcReduction="10000"/>
          </a:bodyPr>
          <a:lstStyle/>
          <a:p>
            <a:r>
              <a:rPr lang="en-CA" dirty="0" smtClean="0"/>
              <a:t>Why did the Templar suddenly get excommunicated?</a:t>
            </a:r>
          </a:p>
          <a:p>
            <a:r>
              <a:rPr lang="en-CA" dirty="0" smtClean="0"/>
              <a:t>What “crazy” thing had they done or discovered.</a:t>
            </a:r>
          </a:p>
          <a:p>
            <a:r>
              <a:rPr lang="en-CA" dirty="0" smtClean="0"/>
              <a:t>What evil thing was the catholic church trying to do?</a:t>
            </a:r>
          </a:p>
          <a:p>
            <a:r>
              <a:rPr lang="en-CA" dirty="0" smtClean="0"/>
              <a:t>Who are the knights Templar today?</a:t>
            </a:r>
          </a:p>
          <a:p>
            <a:r>
              <a:rPr lang="en-CA" dirty="0" smtClean="0"/>
              <a:t>How do the knights templar affect everyday humans.</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Illuminati Conspiracy Theory</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Illuminati was a secret society in 1776 which wanted to manipulate monarchies.</a:t>
            </a:r>
          </a:p>
          <a:p>
            <a:pPr marL="514350" indent="-514350">
              <a:buFont typeface="+mj-lt"/>
              <a:buAutoNum type="arabicPeriod"/>
            </a:pPr>
            <a:r>
              <a:rPr lang="en-US" dirty="0" smtClean="0"/>
              <a:t>It was consumed by the Freemason secret society a few years later. And disappeared by 1800.</a:t>
            </a:r>
          </a:p>
          <a:p>
            <a:pPr marL="514350" indent="-514350">
              <a:buFont typeface="+mj-lt"/>
              <a:buAutoNum type="arabicPeriod"/>
            </a:pPr>
            <a:r>
              <a:rPr lang="en-US" dirty="0" smtClean="0"/>
              <a:t>In 1797 and 1798 two famous writers blamed the French Revolution on the Illuminati.</a:t>
            </a:r>
          </a:p>
          <a:p>
            <a:pPr marL="514350" indent="-514350">
              <a:buFont typeface="+mj-lt"/>
              <a:buAutoNum type="arabicPeriod"/>
            </a:pPr>
            <a:r>
              <a:rPr lang="en-US" dirty="0" smtClean="0"/>
              <a:t>Some people believe it traveled to North America and some believe it continues to influence through the Freemasons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Runs the Show</a:t>
            </a:r>
            <a:endParaRPr lang="en-US" dirty="0"/>
          </a:p>
        </p:txBody>
      </p:sp>
      <p:sp>
        <p:nvSpPr>
          <p:cNvPr id="3" name="Content Placeholder 2"/>
          <p:cNvSpPr>
            <a:spLocks noGrp="1"/>
          </p:cNvSpPr>
          <p:nvPr>
            <p:ph idx="1"/>
          </p:nvPr>
        </p:nvSpPr>
        <p:spPr/>
        <p:txBody>
          <a:bodyPr>
            <a:normAutofit lnSpcReduction="10000"/>
          </a:bodyPr>
          <a:lstStyle/>
          <a:p>
            <a:r>
              <a:rPr lang="en-US" dirty="0" smtClean="0"/>
              <a:t>Illuminati run by Jews</a:t>
            </a:r>
          </a:p>
          <a:p>
            <a:r>
              <a:rPr lang="en-US" dirty="0" smtClean="0"/>
              <a:t>Illuminati run by </a:t>
            </a:r>
            <a:r>
              <a:rPr lang="en-US" dirty="0" err="1" smtClean="0"/>
              <a:t>Templars</a:t>
            </a:r>
            <a:endParaRPr lang="en-US" dirty="0" smtClean="0"/>
          </a:p>
          <a:p>
            <a:r>
              <a:rPr lang="en-US" dirty="0" smtClean="0"/>
              <a:t>Illuminati run by Catholics</a:t>
            </a:r>
          </a:p>
          <a:p>
            <a:r>
              <a:rPr lang="en-US" dirty="0" smtClean="0"/>
              <a:t>Illuminati run by secular humanists</a:t>
            </a:r>
          </a:p>
          <a:p>
            <a:r>
              <a:rPr lang="en-US" dirty="0" smtClean="0"/>
              <a:t>Illuminati run by Christian Masons</a:t>
            </a:r>
          </a:p>
          <a:p>
            <a:r>
              <a:rPr lang="en-US" dirty="0" smtClean="0"/>
              <a:t>Illuminati run by Satanists</a:t>
            </a:r>
          </a:p>
          <a:p>
            <a:r>
              <a:rPr lang="en-US" dirty="0" smtClean="0"/>
              <a:t>Illuminati run by Richest people in America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Illuminati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Watch Snuff films</a:t>
            </a:r>
          </a:p>
          <a:p>
            <a:r>
              <a:rPr lang="en-US" dirty="0" smtClean="0"/>
              <a:t>Control Hollywood films and music.</a:t>
            </a:r>
          </a:p>
          <a:p>
            <a:r>
              <a:rPr lang="en-US" dirty="0" smtClean="0"/>
              <a:t>Assassinate democrats</a:t>
            </a:r>
          </a:p>
          <a:p>
            <a:r>
              <a:rPr lang="en-US" dirty="0" smtClean="0"/>
              <a:t>Give democrats presidential elections</a:t>
            </a:r>
          </a:p>
          <a:p>
            <a:r>
              <a:rPr lang="en-US" dirty="0" smtClean="0"/>
              <a:t>Caused both </a:t>
            </a:r>
            <a:r>
              <a:rPr lang="en-US" smtClean="0"/>
              <a:t>World Wars</a:t>
            </a:r>
            <a:endParaRPr lang="en-US" dirty="0" smtClean="0"/>
          </a:p>
          <a:p>
            <a:r>
              <a:rPr lang="en-US" dirty="0" smtClean="0"/>
              <a:t>Blackout </a:t>
            </a:r>
            <a:r>
              <a:rPr lang="en-US" dirty="0" err="1" smtClean="0"/>
              <a:t>Superbowls</a:t>
            </a:r>
            <a:endParaRPr lang="en-US" dirty="0" smtClean="0"/>
          </a:p>
          <a:p>
            <a:r>
              <a:rPr lang="en-US" dirty="0" smtClean="0"/>
              <a:t>Anything bad that happens is caused by them.   (Essentially becomes its own religion, an exceptionally superstitious one)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Believe</a:t>
            </a:r>
            <a:endParaRPr lang="en-US" dirty="0"/>
          </a:p>
        </p:txBody>
      </p:sp>
      <p:sp>
        <p:nvSpPr>
          <p:cNvPr id="3" name="Content Placeholder 2"/>
          <p:cNvSpPr>
            <a:spLocks noGrp="1"/>
          </p:cNvSpPr>
          <p:nvPr>
            <p:ph idx="1"/>
          </p:nvPr>
        </p:nvSpPr>
        <p:spPr>
          <a:xfrm>
            <a:off x="228600" y="1219200"/>
            <a:ext cx="8686800" cy="5989638"/>
          </a:xfrm>
        </p:spPr>
        <p:txBody>
          <a:bodyPr>
            <a:normAutofit fontScale="92500"/>
          </a:bodyPr>
          <a:lstStyle/>
          <a:p>
            <a:r>
              <a:rPr lang="en-US" dirty="0" smtClean="0"/>
              <a:t>Facts that are verifiable</a:t>
            </a:r>
          </a:p>
          <a:p>
            <a:pPr lvl="2"/>
            <a:r>
              <a:rPr lang="en-US" dirty="0" smtClean="0"/>
              <a:t>It is documented officially</a:t>
            </a:r>
          </a:p>
          <a:p>
            <a:pPr lvl="2"/>
            <a:r>
              <a:rPr lang="en-US" dirty="0" smtClean="0"/>
              <a:t>It is recorded or videotaped from different sources.</a:t>
            </a:r>
          </a:p>
          <a:p>
            <a:pPr lvl="2"/>
            <a:r>
              <a:rPr lang="en-US" dirty="0" smtClean="0"/>
              <a:t>Physical artifacts are present.</a:t>
            </a:r>
          </a:p>
          <a:p>
            <a:r>
              <a:rPr lang="en-US" dirty="0" smtClean="0"/>
              <a:t>Verified testimony from reliable witness</a:t>
            </a:r>
          </a:p>
          <a:p>
            <a:pPr lvl="2"/>
            <a:r>
              <a:rPr lang="en-US" dirty="0" smtClean="0"/>
              <a:t>Not reliable if they are not mentally sane</a:t>
            </a:r>
          </a:p>
          <a:p>
            <a:pPr lvl="2"/>
            <a:r>
              <a:rPr lang="en-US" dirty="0" smtClean="0"/>
              <a:t>Not reliable if they pose to gain from their testimony.</a:t>
            </a:r>
          </a:p>
          <a:p>
            <a:pPr lvl="2"/>
            <a:r>
              <a:rPr lang="en-US" sz="2200" dirty="0" smtClean="0"/>
              <a:t>Not reliable if the testimony was achieved under duress </a:t>
            </a:r>
          </a:p>
          <a:p>
            <a:pPr lvl="2"/>
            <a:r>
              <a:rPr lang="en-US" sz="2200" dirty="0" smtClean="0"/>
              <a:t>Not reliable if they’ve been proven to be not reliable in the past.</a:t>
            </a:r>
          </a:p>
          <a:p>
            <a:pPr lvl="2"/>
            <a:r>
              <a:rPr lang="en-US" sz="2200" dirty="0" smtClean="0"/>
              <a:t>Not reliable if they claim to be experts in a field they know nothing about.</a:t>
            </a:r>
          </a:p>
          <a:p>
            <a:r>
              <a:rPr lang="en-US" sz="2200" dirty="0" smtClean="0"/>
              <a:t>Scientific evidence</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Reasons for a Split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b="1" dirty="0" smtClean="0"/>
              <a:t>Language</a:t>
            </a:r>
            <a:r>
              <a:rPr lang="en-US" sz="2800" dirty="0" smtClean="0"/>
              <a:t>……………. Latin and Greek</a:t>
            </a:r>
          </a:p>
          <a:p>
            <a:pPr marL="514350" indent="-514350">
              <a:buFont typeface="+mj-lt"/>
              <a:buAutoNum type="arabicPeriod"/>
            </a:pPr>
            <a:r>
              <a:rPr lang="en-US" sz="2800" b="1" dirty="0" smtClean="0"/>
              <a:t>Custom</a:t>
            </a:r>
            <a:r>
              <a:rPr lang="en-US" sz="2800" dirty="0" smtClean="0"/>
              <a:t>…………….  Roman Law Greek Philosophy</a:t>
            </a:r>
          </a:p>
          <a:p>
            <a:pPr marL="514350" indent="-514350">
              <a:buFont typeface="+mj-lt"/>
              <a:buAutoNum type="arabicPeriod"/>
            </a:pPr>
            <a:r>
              <a:rPr lang="en-US" sz="2800" b="1" dirty="0" smtClean="0"/>
              <a:t>History</a:t>
            </a:r>
            <a:r>
              <a:rPr lang="en-US" sz="2800" dirty="0" smtClean="0"/>
              <a:t>…………………	Politically separated for 400 years</a:t>
            </a:r>
          </a:p>
          <a:p>
            <a:pPr marL="514350" indent="-514350">
              <a:buFont typeface="+mj-lt"/>
              <a:buAutoNum type="arabicPeriod"/>
            </a:pPr>
            <a:r>
              <a:rPr lang="en-US" sz="2800" b="1" dirty="0" smtClean="0"/>
              <a:t>Political</a:t>
            </a:r>
            <a:r>
              <a:rPr lang="en-US" sz="2800" dirty="0" smtClean="0"/>
              <a:t>…………… Central empire dissociated monarchies </a:t>
            </a:r>
            <a:r>
              <a:rPr lang="en-US" dirty="0" smtClean="0"/>
              <a:t> </a:t>
            </a:r>
          </a:p>
          <a:p>
            <a:pPr marL="514350" indent="-514350">
              <a:buFont typeface="+mj-lt"/>
              <a:buAutoNum type="arabicPeriod"/>
            </a:pPr>
            <a:r>
              <a:rPr lang="en-US" sz="2800" b="1" dirty="0" smtClean="0"/>
              <a:t>Spiritual…………… </a:t>
            </a:r>
            <a:r>
              <a:rPr lang="en-US" sz="2800" dirty="0" smtClean="0"/>
              <a:t>Lots of petty disputes.</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Not to believe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Conjecture: creating what if scenarios or “using an inch to take a mile”</a:t>
            </a:r>
          </a:p>
          <a:p>
            <a:r>
              <a:rPr lang="en-US" dirty="0" smtClean="0"/>
              <a:t>Pariah:  Straw man building.  Endowing something with negative attributes but denying its value. </a:t>
            </a:r>
          </a:p>
          <a:p>
            <a:r>
              <a:rPr lang="en-US" dirty="0" err="1" smtClean="0"/>
              <a:t>Heresay</a:t>
            </a:r>
            <a:r>
              <a:rPr lang="en-US" dirty="0" smtClean="0"/>
              <a:t>: using popular rumor in place of fact.</a:t>
            </a:r>
          </a:p>
          <a:p>
            <a:r>
              <a:rPr lang="en-US" dirty="0" smtClean="0"/>
              <a:t>Cranks:  Believing the outlier.  10,000 historians say one thing but 1 says another.</a:t>
            </a:r>
          </a:p>
          <a:p>
            <a:r>
              <a:rPr lang="en-US" dirty="0" smtClean="0"/>
              <a:t>Sexy ideas:  Ideas that are designed to be more attractive than the truth.</a:t>
            </a:r>
          </a:p>
          <a:p>
            <a:r>
              <a:rPr lang="en-US" dirty="0" smtClean="0"/>
              <a:t>Supernatural ideas: Facts that heavily mix in supernatural elements but have no biblical basis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What Hollywood Stars are in the illuminati?</a:t>
            </a:r>
          </a:p>
          <a:p>
            <a:r>
              <a:rPr lang="en-US" dirty="0" smtClean="0"/>
              <a:t>What facts prove it?</a:t>
            </a:r>
          </a:p>
          <a:p>
            <a:r>
              <a:rPr lang="en-US" dirty="0" smtClean="0"/>
              <a:t>Do these facts survive the “what not to believe test.”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Jennifer\Downloads\denominations_as_branches.jpg"/>
          <p:cNvPicPr>
            <a:picLocks noChangeAspect="1" noChangeArrowheads="1"/>
          </p:cNvPicPr>
          <p:nvPr/>
        </p:nvPicPr>
        <p:blipFill>
          <a:blip r:embed="rId2" cstate="print"/>
          <a:srcRect/>
          <a:stretch>
            <a:fillRect/>
          </a:stretch>
        </p:blipFill>
        <p:spPr bwMode="auto">
          <a:xfrm>
            <a:off x="1295400" y="1600200"/>
            <a:ext cx="6350000" cy="4762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Geography</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026" name="Picture 2" descr="C:\Users\Jennifer\Downloads\Crusades-Map-2.jpg"/>
          <p:cNvPicPr>
            <a:picLocks noChangeAspect="1" noChangeArrowheads="1"/>
          </p:cNvPicPr>
          <p:nvPr/>
        </p:nvPicPr>
        <p:blipFill>
          <a:blip r:embed="rId2" cstate="print"/>
          <a:srcRect/>
          <a:stretch>
            <a:fillRect/>
          </a:stretch>
        </p:blipFill>
        <p:spPr bwMode="auto">
          <a:xfrm>
            <a:off x="304799" y="1600200"/>
            <a:ext cx="8513379" cy="4114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Geography</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Jennifer\Downloads\Crusades-Map-6.jpg"/>
          <p:cNvPicPr>
            <a:picLocks noChangeAspect="1" noChangeArrowheads="1"/>
          </p:cNvPicPr>
          <p:nvPr/>
        </p:nvPicPr>
        <p:blipFill>
          <a:blip r:embed="rId2" cstate="print"/>
          <a:srcRect/>
          <a:stretch>
            <a:fillRect/>
          </a:stretch>
        </p:blipFill>
        <p:spPr bwMode="auto">
          <a:xfrm>
            <a:off x="76200" y="1600200"/>
            <a:ext cx="8986345" cy="4343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838200"/>
          </a:xfrm>
        </p:spPr>
        <p:txBody>
          <a:bodyPr>
            <a:noAutofit/>
          </a:bodyPr>
          <a:lstStyle/>
          <a:p>
            <a:r>
              <a:rPr lang="en-US" sz="2800" dirty="0" smtClean="0"/>
              <a:t>Some important Dates that Proceed the Crusades</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smtClean="0"/>
              <a:t>637 AD Jerusalem is conquered by Islamic rulers. (5 years after Muhammad's death)</a:t>
            </a:r>
          </a:p>
          <a:p>
            <a:r>
              <a:rPr lang="en-US" dirty="0" smtClean="0"/>
              <a:t>734 AD Battle of Tours, Western Europe narrowly avoids a take-over by Islamic empire.</a:t>
            </a:r>
          </a:p>
          <a:p>
            <a:r>
              <a:rPr lang="en-US" dirty="0" smtClean="0"/>
              <a:t>837 AD Muslims try to invade Rome.  </a:t>
            </a:r>
          </a:p>
          <a:p>
            <a:r>
              <a:rPr lang="en-US" dirty="0" smtClean="0"/>
              <a:t>1054 AD The churches finally split.</a:t>
            </a:r>
          </a:p>
          <a:p>
            <a:r>
              <a:rPr lang="en-US" dirty="0" smtClean="0"/>
              <a:t>1076 AD The Muslims destroy all holy Christian sites in the Holy Land</a:t>
            </a:r>
          </a:p>
          <a:p>
            <a:r>
              <a:rPr lang="en-US" dirty="0" smtClean="0"/>
              <a:t>1095 AD the city of Constantinople under Muslim threat.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3988</TotalTime>
  <Words>1735</Words>
  <Application>Microsoft Office PowerPoint</Application>
  <PresentationFormat>On-screen Show (4:3)</PresentationFormat>
  <Paragraphs>207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Trek</vt:lpstr>
      <vt:lpstr>Understanding the Crusades</vt:lpstr>
      <vt:lpstr>The East West Schism  1054</vt:lpstr>
      <vt:lpstr>The Filioque problem</vt:lpstr>
      <vt:lpstr>The Split that Still Exists Today</vt:lpstr>
      <vt:lpstr>Other Reasons for a Split</vt:lpstr>
      <vt:lpstr>Why is this Important</vt:lpstr>
      <vt:lpstr>Understanding the Geography</vt:lpstr>
      <vt:lpstr>Understanding the Geography</vt:lpstr>
      <vt:lpstr>Some important Dates that Proceed the Crusades</vt:lpstr>
      <vt:lpstr>So what Do You Believe about Crusades</vt:lpstr>
      <vt:lpstr>Problems faced when going on a Crusade</vt:lpstr>
      <vt:lpstr>Logistic Problems</vt:lpstr>
      <vt:lpstr>Geographic Problems</vt:lpstr>
      <vt:lpstr>Geographic Problems (continued)</vt:lpstr>
      <vt:lpstr>Geographic Problems Continued</vt:lpstr>
      <vt:lpstr>Financial Problems</vt:lpstr>
      <vt:lpstr>Size and Scale Problems</vt:lpstr>
      <vt:lpstr>Culture and Language Problems</vt:lpstr>
      <vt:lpstr>Pictures of the First Crusade</vt:lpstr>
      <vt:lpstr>Brief outline of the crusades</vt:lpstr>
      <vt:lpstr>People’s crusade (peasants crusade)</vt:lpstr>
      <vt:lpstr>First Crusade  1066</vt:lpstr>
      <vt:lpstr>Second Crusade 1147</vt:lpstr>
      <vt:lpstr>Third Crusade 1187</vt:lpstr>
      <vt:lpstr>Fourth Crusade 1202</vt:lpstr>
      <vt:lpstr>Children’s Crusade  1212</vt:lpstr>
      <vt:lpstr>Crusades 5-9  1215-1300</vt:lpstr>
      <vt:lpstr>Postcard Sample</vt:lpstr>
      <vt:lpstr>Crusade Sample Postcard Text</vt:lpstr>
      <vt:lpstr>Slide 30</vt:lpstr>
      <vt:lpstr>Grade 8 Bibliography</vt:lpstr>
      <vt:lpstr>You need 4 pieces of information</vt:lpstr>
      <vt:lpstr>You need four pieces of information</vt:lpstr>
      <vt:lpstr>You need four pieces of information</vt:lpstr>
      <vt:lpstr>The end result</vt:lpstr>
      <vt:lpstr>Knights Templar</vt:lpstr>
      <vt:lpstr>Who are the Templars</vt:lpstr>
      <vt:lpstr>Historical Templar</vt:lpstr>
      <vt:lpstr>Historic Templar</vt:lpstr>
      <vt:lpstr>Historic Knights Templar</vt:lpstr>
      <vt:lpstr>Knights with too much Power</vt:lpstr>
      <vt:lpstr>Conspiracy Theory Begins</vt:lpstr>
      <vt:lpstr>Did the Templar Cease to be?</vt:lpstr>
      <vt:lpstr>What to Believe</vt:lpstr>
      <vt:lpstr>Make up a Conspiracey </vt:lpstr>
      <vt:lpstr>The Illuminati Conspiracy Theory</vt:lpstr>
      <vt:lpstr>Who Runs the Show</vt:lpstr>
      <vt:lpstr>Illuminati </vt:lpstr>
      <vt:lpstr>What to Believe</vt:lpstr>
      <vt:lpstr>What Not to believe</vt:lpstr>
      <vt:lpstr>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Crusades</dc:title>
  <dc:creator>Jennifer</dc:creator>
  <cp:lastModifiedBy>Jennifer</cp:lastModifiedBy>
  <cp:revision>18</cp:revision>
  <dcterms:created xsi:type="dcterms:W3CDTF">2015-04-14T00:43:01Z</dcterms:created>
  <dcterms:modified xsi:type="dcterms:W3CDTF">2015-04-24T22:04:17Z</dcterms:modified>
</cp:coreProperties>
</file>