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71" r:id="rId6"/>
    <p:sldId id="269" r:id="rId7"/>
    <p:sldId id="270" r:id="rId8"/>
    <p:sldId id="257" r:id="rId9"/>
    <p:sldId id="267" r:id="rId10"/>
    <p:sldId id="259" r:id="rId11"/>
    <p:sldId id="260" r:id="rId12"/>
    <p:sldId id="261" r:id="rId13"/>
    <p:sldId id="263" r:id="rId14"/>
    <p:sldId id="264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0A26FF8-191F-4D14-A43A-656BCAF2D208}" type="datetimeFigureOut">
              <a:rPr lang="en-CA" smtClean="0"/>
              <a:pPr/>
              <a:t>2015-09-17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39A7FF-5E10-49C1-8EBD-49791AC43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Tour of the House of Commons</a:t>
            </a:r>
            <a:br>
              <a:rPr lang="en-CA" dirty="0" smtClean="0"/>
            </a:br>
            <a:r>
              <a:rPr lang="en-CA" dirty="0" smtClean="0"/>
              <a:t>(and legislature buildings)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Speaker of the House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2391"/>
            <a:ext cx="3970784" cy="4625609"/>
          </a:xfrm>
        </p:spPr>
        <p:txBody>
          <a:bodyPr/>
          <a:lstStyle/>
          <a:p>
            <a:r>
              <a:rPr lang="en-CA" dirty="0" smtClean="0"/>
              <a:t>Referee, makes sure everyone obeys parliaments rules</a:t>
            </a:r>
          </a:p>
          <a:p>
            <a:r>
              <a:rPr lang="en-CA" dirty="0" smtClean="0"/>
              <a:t>He has a tie breaking vote</a:t>
            </a:r>
          </a:p>
          <a:p>
            <a:r>
              <a:rPr lang="en-CA" dirty="0" smtClean="0"/>
              <a:t>Looks important</a:t>
            </a:r>
            <a:endParaRPr lang="en-CA" dirty="0"/>
          </a:p>
        </p:txBody>
      </p:sp>
      <p:pic>
        <p:nvPicPr>
          <p:cNvPr id="2050" name="Picture 2" descr="C:\Users\Craig\Desktop\THr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2852936"/>
            <a:ext cx="5328592" cy="35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Sergeant at Arms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Carries a mace</a:t>
            </a:r>
          </a:p>
          <a:p>
            <a:r>
              <a:rPr lang="en-CA" dirty="0" smtClean="0"/>
              <a:t>Makes sure parliament is secure.</a:t>
            </a:r>
          </a:p>
          <a:p>
            <a:r>
              <a:rPr lang="en-CA" dirty="0" smtClean="0"/>
              <a:t>Leads a parade for every parliament</a:t>
            </a:r>
            <a:endParaRPr lang="en-CA" dirty="0"/>
          </a:p>
        </p:txBody>
      </p:sp>
      <p:pic>
        <p:nvPicPr>
          <p:cNvPr id="3074" name="Picture 2" descr="C:\Users\Craig\Desktop\searge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48050"/>
            <a:ext cx="5562601" cy="3409950"/>
          </a:xfrm>
          <a:prstGeom prst="rect">
            <a:avLst/>
          </a:prstGeom>
          <a:noFill/>
        </p:spPr>
      </p:pic>
      <p:pic>
        <p:nvPicPr>
          <p:cNvPr id="3075" name="Picture 3" descr="C:\Users\Craig\Desktop\s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304256" cy="339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Clerks </a:t>
            </a:r>
            <a:endParaRPr lang="en-CA" dirty="0"/>
          </a:p>
        </p:txBody>
      </p:sp>
      <p:pic>
        <p:nvPicPr>
          <p:cNvPr id="4" name="Picture 4" descr="Clerk_intheChamb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060848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Keeps Important documents.</a:t>
            </a:r>
          </a:p>
          <a:p>
            <a:endParaRPr lang="en-CA" sz="2800" dirty="0"/>
          </a:p>
          <a:p>
            <a:r>
              <a:rPr lang="en-CA" sz="2800" dirty="0" err="1" smtClean="0"/>
              <a:t>Hansard</a:t>
            </a:r>
            <a:r>
              <a:rPr lang="en-CA" sz="2800" dirty="0" smtClean="0"/>
              <a:t>:  Documents that keep track of what happened in parliament.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Provincial Legislature 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/>
          <a:lstStyle/>
          <a:p>
            <a:r>
              <a:rPr lang="en-CA" dirty="0" smtClean="0"/>
              <a:t>British Columbia                      Manitoba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(Federal Government)              Ontario</a:t>
            </a:r>
            <a:endParaRPr lang="en-CA" dirty="0"/>
          </a:p>
        </p:txBody>
      </p:sp>
      <p:pic>
        <p:nvPicPr>
          <p:cNvPr id="4098" name="Picture 2" descr="C:\Users\Craig\Desktop\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2376264" cy="1779904"/>
          </a:xfrm>
          <a:prstGeom prst="rect">
            <a:avLst/>
          </a:prstGeom>
          <a:noFill/>
        </p:spPr>
      </p:pic>
      <p:pic>
        <p:nvPicPr>
          <p:cNvPr id="4099" name="Picture 3" descr="C:\Users\Craig\Desktop\ma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2664296" cy="1766545"/>
          </a:xfrm>
          <a:prstGeom prst="rect">
            <a:avLst/>
          </a:prstGeom>
          <a:noFill/>
        </p:spPr>
      </p:pic>
      <p:pic>
        <p:nvPicPr>
          <p:cNvPr id="6" name="Picture 3" descr="C:\Users\Craig\Desktop\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2376264" cy="1673174"/>
          </a:xfrm>
          <a:prstGeom prst="rect">
            <a:avLst/>
          </a:prstGeom>
          <a:noFill/>
        </p:spPr>
      </p:pic>
      <p:pic>
        <p:nvPicPr>
          <p:cNvPr id="7" name="Picture 6" descr="4664415476_78987a12bf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1" y="4305335"/>
            <a:ext cx="2800895" cy="185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64096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Similarities between provincial government and federal government.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en-CA" b="1" u="sng" dirty="0" smtClean="0"/>
              <a:t>Provincial Gov.</a:t>
            </a:r>
          </a:p>
          <a:p>
            <a:r>
              <a:rPr lang="en-CA" dirty="0" smtClean="0"/>
              <a:t>Premier</a:t>
            </a:r>
          </a:p>
          <a:p>
            <a:r>
              <a:rPr lang="en-CA" dirty="0" smtClean="0"/>
              <a:t>Lieutenant Governor</a:t>
            </a:r>
          </a:p>
          <a:p>
            <a:r>
              <a:rPr lang="en-CA" dirty="0" smtClean="0"/>
              <a:t>Opposition Leader</a:t>
            </a:r>
          </a:p>
          <a:p>
            <a:r>
              <a:rPr lang="en-CA" dirty="0" smtClean="0"/>
              <a:t>Speaker of the House</a:t>
            </a:r>
          </a:p>
          <a:p>
            <a:r>
              <a:rPr lang="en-CA" dirty="0" smtClean="0"/>
              <a:t>Legislature</a:t>
            </a:r>
          </a:p>
          <a:p>
            <a:r>
              <a:rPr lang="en-CA" dirty="0" smtClean="0"/>
              <a:t>Members of Legislative assembly (MLA)</a:t>
            </a:r>
          </a:p>
          <a:p>
            <a:pPr>
              <a:buNone/>
            </a:pPr>
            <a:r>
              <a:rPr lang="en-CA" b="1" u="sng" dirty="0" smtClean="0"/>
              <a:t>Federal Gov.</a:t>
            </a:r>
          </a:p>
          <a:p>
            <a:r>
              <a:rPr lang="en-CA" dirty="0" smtClean="0"/>
              <a:t>Prime Minister</a:t>
            </a:r>
          </a:p>
          <a:p>
            <a:r>
              <a:rPr lang="en-CA" dirty="0" smtClean="0"/>
              <a:t>Governor General</a:t>
            </a:r>
          </a:p>
          <a:p>
            <a:r>
              <a:rPr lang="en-CA" dirty="0" smtClean="0"/>
              <a:t>Opposition Leader</a:t>
            </a:r>
          </a:p>
          <a:p>
            <a:r>
              <a:rPr lang="en-CA" dirty="0" smtClean="0"/>
              <a:t>Speaker of the House</a:t>
            </a:r>
          </a:p>
          <a:p>
            <a:r>
              <a:rPr lang="en-CA" dirty="0" smtClean="0"/>
              <a:t>Parliament</a:t>
            </a:r>
          </a:p>
          <a:p>
            <a:r>
              <a:rPr lang="en-CA" dirty="0" smtClean="0"/>
              <a:t>Members of Parliament (MP)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Municipal Government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Vote for municipal government</a:t>
            </a:r>
          </a:p>
          <a:p>
            <a:r>
              <a:rPr lang="en-CA" dirty="0" smtClean="0"/>
              <a:t>Don’t need to know much about this</a:t>
            </a:r>
            <a:endParaRPr lang="en-CA" dirty="0"/>
          </a:p>
        </p:txBody>
      </p:sp>
      <p:pic>
        <p:nvPicPr>
          <p:cNvPr id="6" name="Content Placeholder 3" descr="7549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48000"/>
            <a:ext cx="5905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House of Commons</a:t>
            </a:r>
            <a:br>
              <a:rPr lang="en-CA" dirty="0" smtClean="0"/>
            </a:br>
            <a:r>
              <a:rPr lang="en-CA" dirty="0" smtClean="0"/>
              <a:t>or Parliament or Lower House</a:t>
            </a:r>
            <a:endParaRPr lang="en-CA" dirty="0"/>
          </a:p>
        </p:txBody>
      </p:sp>
      <p:pic>
        <p:nvPicPr>
          <p:cNvPr id="5" name="Content Placeholder 4" descr="gchoc2011_cham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68500"/>
            <a:ext cx="7632848" cy="4730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House of Commons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220072" cy="462560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Government  MP’s sit on one side</a:t>
            </a:r>
          </a:p>
          <a:p>
            <a:r>
              <a:rPr lang="en-CA" dirty="0" smtClean="0"/>
              <a:t>Opposition to the government MP’s sits on the other.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Prime minister “leader of the Governing party” sits on one side.</a:t>
            </a:r>
          </a:p>
          <a:p>
            <a:r>
              <a:rPr lang="en-CA" dirty="0" smtClean="0"/>
              <a:t>Leader of the opposition sits on the other side.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4" name="Picture 3" descr="hoc_map.gif"/>
          <p:cNvPicPr>
            <a:picLocks noChangeAspect="1"/>
          </p:cNvPicPr>
          <p:nvPr/>
        </p:nvPicPr>
        <p:blipFill>
          <a:blip r:embed="rId2" cstate="print"/>
          <a:srcRect l="13822" t="9051" r="12591" b="24800"/>
          <a:stretch>
            <a:fillRect/>
          </a:stretch>
        </p:blipFill>
        <p:spPr>
          <a:xfrm>
            <a:off x="5436096" y="-27384"/>
            <a:ext cx="37079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6096" y="0"/>
            <a:ext cx="1224136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884368" y="0"/>
            <a:ext cx="1224136" cy="6858000"/>
          </a:xfrm>
          <a:prstGeom prst="rect">
            <a:avLst/>
          </a:prstGeom>
          <a:solidFill>
            <a:schemeClr val="tx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084168" y="2924944"/>
            <a:ext cx="792088" cy="576064"/>
          </a:xfrm>
          <a:prstGeom prst="ellipse">
            <a:avLst/>
          </a:prstGeom>
          <a:solidFill>
            <a:schemeClr val="accent6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596336" y="2924944"/>
            <a:ext cx="792088" cy="576064"/>
          </a:xfrm>
          <a:prstGeom prst="ellipse">
            <a:avLst/>
          </a:prstGeom>
          <a:solidFill>
            <a:schemeClr val="accent6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Government Does.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CA" dirty="0" smtClean="0"/>
              <a:t>Government runs the country.</a:t>
            </a:r>
          </a:p>
          <a:p>
            <a:pPr marL="633222" indent="-514350">
              <a:buFont typeface="+mj-lt"/>
              <a:buAutoNum type="arabicPeriod"/>
            </a:pPr>
            <a:r>
              <a:rPr lang="en-CA" dirty="0" smtClean="0"/>
              <a:t>MP’s create and vote on laws for the country</a:t>
            </a:r>
          </a:p>
          <a:p>
            <a:pPr marL="633222" indent="-514350">
              <a:buFont typeface="+mj-lt"/>
              <a:buAutoNum type="arabicPeriod"/>
            </a:pPr>
            <a:r>
              <a:rPr lang="en-CA" dirty="0" smtClean="0"/>
              <a:t>Opposition questions actions of government.</a:t>
            </a:r>
          </a:p>
          <a:p>
            <a:pPr marL="633222" indent="-514350">
              <a:buFont typeface="+mj-lt"/>
              <a:buAutoNum type="arabicPeriod"/>
            </a:pPr>
            <a:endParaRPr lang="en-CA" dirty="0"/>
          </a:p>
        </p:txBody>
      </p:sp>
      <p:pic>
        <p:nvPicPr>
          <p:cNvPr id="4" name="Picture 3" descr="q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01008"/>
            <a:ext cx="5616624" cy="3159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256" y="378904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MP from the opposition asking what government will do about problems in Syria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Government (general information)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house of commons is the only federal institution which is elected by the people of Canada.</a:t>
            </a:r>
          </a:p>
          <a:p>
            <a:r>
              <a:rPr lang="en-CA" dirty="0" smtClean="0"/>
              <a:t>The federal government must have an election every 5 years  (normally 4 or less)</a:t>
            </a:r>
          </a:p>
          <a:p>
            <a:r>
              <a:rPr lang="en-CA" dirty="0" smtClean="0"/>
              <a:t>If we elect a really bad government we might have to suffer for 5 years. </a:t>
            </a:r>
          </a:p>
          <a:p>
            <a:r>
              <a:rPr lang="en-CA" dirty="0" smtClean="0"/>
              <a:t>We do not elect the Prime Ministers we only elect MPs. 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MP’s (member of parliament)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Represent their “riding”  100,000 people.</a:t>
            </a:r>
          </a:p>
          <a:p>
            <a:r>
              <a:rPr lang="en-CA" dirty="0" smtClean="0"/>
              <a:t>Vote on new laws.</a:t>
            </a:r>
          </a:p>
          <a:p>
            <a:r>
              <a:rPr lang="en-CA" dirty="0" smtClean="0"/>
              <a:t>Question or defend governments actions</a:t>
            </a:r>
            <a:endParaRPr lang="en-CA" dirty="0"/>
          </a:p>
        </p:txBody>
      </p:sp>
      <p:pic>
        <p:nvPicPr>
          <p:cNvPr id="4" name="Picture 3" descr="li-dean-del-mastro-620-0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417143"/>
            <a:ext cx="59055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6138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Layout of Canada’s House of Commons (each square represents one </a:t>
            </a:r>
            <a:r>
              <a:rPr lang="en-CA" dirty="0" smtClean="0"/>
              <a:t>riding)</a:t>
            </a:r>
            <a:endParaRPr lang="en-CA" dirty="0"/>
          </a:p>
        </p:txBody>
      </p:sp>
      <p:pic>
        <p:nvPicPr>
          <p:cNvPr id="4" name="Content Placeholder 3" descr="canadian_parliament_after_2008_electio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4912" y="2373312"/>
            <a:ext cx="6734175" cy="3429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59492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Disclaimer:  This is 6 years old/  aka 2 elections 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House of Commons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1412775"/>
            <a:ext cx="9192714" cy="548499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419872" y="4509120"/>
            <a:ext cx="720080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788024" y="4509120"/>
            <a:ext cx="720080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139952" y="3645024"/>
            <a:ext cx="720080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220072" y="6093296"/>
            <a:ext cx="720080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 flipH="1">
            <a:off x="3995936" y="5373216"/>
            <a:ext cx="1016496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483768" y="4509120"/>
            <a:ext cx="720080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012160" y="4581128"/>
            <a:ext cx="720080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 Key (for self review)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9" y="2852936"/>
            <a:ext cx="79208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CA" dirty="0" smtClean="0"/>
              <a:t>Speaker</a:t>
            </a:r>
            <a:r>
              <a:rPr lang="en-CA" dirty="0"/>
              <a:t>				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3</a:t>
            </a:r>
            <a:r>
              <a:rPr lang="en-CA" dirty="0"/>
              <a:t>. Government Members			4. Opposition Members*</a:t>
            </a:r>
            <a:br>
              <a:rPr lang="en-CA" dirty="0"/>
            </a:br>
            <a:r>
              <a:rPr lang="en-CA" dirty="0"/>
              <a:t>5. Prime Minister			</a:t>
            </a:r>
            <a:r>
              <a:rPr lang="en-CA" dirty="0" smtClean="0"/>
              <a:t>6</a:t>
            </a:r>
            <a:r>
              <a:rPr lang="en-CA" dirty="0"/>
              <a:t>. Leader of the Official Opposition</a:t>
            </a:r>
            <a:br>
              <a:rPr lang="en-CA" dirty="0"/>
            </a:br>
            <a:r>
              <a:rPr lang="en-CA" dirty="0"/>
              <a:t>	</a:t>
            </a:r>
            <a:r>
              <a:rPr lang="en-CA" dirty="0" smtClean="0"/>
              <a:t>				8</a:t>
            </a:r>
            <a:r>
              <a:rPr lang="en-CA" dirty="0"/>
              <a:t>. Clerk and Table Officers</a:t>
            </a:r>
            <a:br>
              <a:rPr lang="en-CA" dirty="0"/>
            </a:br>
            <a:r>
              <a:rPr lang="en-CA" dirty="0"/>
              <a:t>9. Mace				</a:t>
            </a:r>
            <a:r>
              <a:rPr lang="en-CA" dirty="0" smtClean="0"/>
              <a:t>10</a:t>
            </a:r>
            <a:r>
              <a:rPr lang="en-CA" dirty="0"/>
              <a:t>. </a:t>
            </a:r>
            <a:r>
              <a:rPr lang="en-CA" dirty="0" err="1"/>
              <a:t>Hansard</a:t>
            </a:r>
            <a:r>
              <a:rPr lang="en-CA" dirty="0"/>
              <a:t> Reporters</a:t>
            </a:r>
            <a:br>
              <a:rPr lang="en-CA" dirty="0"/>
            </a:br>
            <a:r>
              <a:rPr lang="en-CA" dirty="0"/>
              <a:t>11. Sergeant-at-Arms			12. The </a:t>
            </a:r>
            <a:r>
              <a:rPr lang="en-CA" dirty="0" smtClean="0"/>
              <a:t>Bar</a:t>
            </a:r>
            <a:r>
              <a:rPr lang="en-CA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3990</TotalTime>
  <Words>345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Tour of the House of Commons (and legislature buildings)</vt:lpstr>
      <vt:lpstr>The House of Commons or Parliament or Lower House</vt:lpstr>
      <vt:lpstr>House of Commons</vt:lpstr>
      <vt:lpstr>What Government Does.</vt:lpstr>
      <vt:lpstr>Government (general information)</vt:lpstr>
      <vt:lpstr>MP’s (member of parliament)</vt:lpstr>
      <vt:lpstr>Layout of Canada’s House of Commons (each square represents one riding)</vt:lpstr>
      <vt:lpstr>The House of Commons</vt:lpstr>
      <vt:lpstr>Answer Key (for self review) </vt:lpstr>
      <vt:lpstr>The Speaker of the House</vt:lpstr>
      <vt:lpstr>Sergeant at Arms</vt:lpstr>
      <vt:lpstr>Clerks </vt:lpstr>
      <vt:lpstr>Provincial Legislature Building</vt:lpstr>
      <vt:lpstr>Similarities between provincial government and federal government.</vt:lpstr>
      <vt:lpstr>Municipal Government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the House of Commons</dc:title>
  <dc:creator>Craig Woelke</dc:creator>
  <cp:lastModifiedBy>Jennifer</cp:lastModifiedBy>
  <cp:revision>17</cp:revision>
  <dcterms:created xsi:type="dcterms:W3CDTF">2013-03-03T04:22:04Z</dcterms:created>
  <dcterms:modified xsi:type="dcterms:W3CDTF">2015-09-18T15:37:36Z</dcterms:modified>
</cp:coreProperties>
</file>