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slide" Target="slides/slide.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1997075" y="1095856"/>
            <a:ext cx="6400799" cy="1102500"/>
          </a:xfrm>
          <a:prstGeom prst="rect">
            <a:avLst/>
          </a:prstGeom>
        </p:spPr>
        <p:txBody>
          <a:bodyPr anchorCtr="0" anchor="b" bIns="91425" lIns="91425" rIns="91425" tIns="91425"/>
          <a:lstStyle>
            <a:lvl1pPr lvl="0">
              <a:spcBef>
                <a:spcPts val="0"/>
              </a:spcBef>
              <a:buSzPct val="100000"/>
              <a:defRPr b="1" sz="4800"/>
            </a:lvl1pPr>
            <a:lvl2pPr lvl="1">
              <a:spcBef>
                <a:spcPts val="0"/>
              </a:spcBef>
              <a:buSzPct val="100000"/>
              <a:defRPr b="1" sz="4800"/>
            </a:lvl2pPr>
            <a:lvl3pPr lvl="2">
              <a:spcBef>
                <a:spcPts val="0"/>
              </a:spcBef>
              <a:buSzPct val="100000"/>
              <a:defRPr b="1" sz="4800"/>
            </a:lvl3pPr>
            <a:lvl4pPr lvl="3">
              <a:spcBef>
                <a:spcPts val="0"/>
              </a:spcBef>
              <a:buSzPct val="100000"/>
              <a:defRPr b="1" sz="4800"/>
            </a:lvl4pPr>
            <a:lvl5pPr lvl="4">
              <a:spcBef>
                <a:spcPts val="0"/>
              </a:spcBef>
              <a:buSzPct val="100000"/>
              <a:defRPr b="1" sz="4800"/>
            </a:lvl5pPr>
            <a:lvl6pPr lvl="5">
              <a:spcBef>
                <a:spcPts val="0"/>
              </a:spcBef>
              <a:buSzPct val="100000"/>
              <a:defRPr b="1" sz="4800"/>
            </a:lvl6pPr>
            <a:lvl7pPr lvl="6">
              <a:spcBef>
                <a:spcPts val="0"/>
              </a:spcBef>
              <a:buSzPct val="100000"/>
              <a:defRPr b="1" sz="4800"/>
            </a:lvl7pPr>
            <a:lvl8pPr lvl="7">
              <a:spcBef>
                <a:spcPts val="0"/>
              </a:spcBef>
              <a:buSzPct val="100000"/>
              <a:defRPr b="1" sz="4800"/>
            </a:lvl8pPr>
            <a:lvl9pPr lvl="8">
              <a:spcBef>
                <a:spcPts val="0"/>
              </a:spcBef>
              <a:buSzPct val="100000"/>
              <a:defRPr b="1" sz="4800"/>
            </a:lvl9pPr>
          </a:lstStyle>
          <a:p/>
        </p:txBody>
      </p:sp>
      <p:sp>
        <p:nvSpPr>
          <p:cNvPr id="15" name="Shape 15"/>
          <p:cNvSpPr txBox="1"/>
          <p:nvPr>
            <p:ph idx="1" type="subTitle"/>
          </p:nvPr>
        </p:nvSpPr>
        <p:spPr>
          <a:xfrm>
            <a:off x="1997075" y="2251802"/>
            <a:ext cx="6400799" cy="871800"/>
          </a:xfrm>
          <a:prstGeom prst="rect">
            <a:avLst/>
          </a:prstGeom>
        </p:spPr>
        <p:txBody>
          <a:bodyPr anchorCtr="0" anchor="t" bIns="91425" lIns="91425" rIns="91425" tIns="91425"/>
          <a:lstStyle>
            <a:lvl1pPr lvl="0">
              <a:spcBef>
                <a:spcPts val="0"/>
              </a:spcBef>
              <a:buClr>
                <a:srgbClr val="FFFFFF"/>
              </a:buClr>
              <a:buNone/>
              <a:defRPr>
                <a:solidFill>
                  <a:srgbClr val="FFFFFF"/>
                </a:solidFill>
              </a:defRPr>
            </a:lvl1pPr>
            <a:lvl2pPr lvl="1">
              <a:spcBef>
                <a:spcPts val="0"/>
              </a:spcBef>
              <a:buClr>
                <a:srgbClr val="FFFFFF"/>
              </a:buClr>
              <a:buSzPct val="100000"/>
              <a:buNone/>
              <a:defRPr sz="3200">
                <a:solidFill>
                  <a:srgbClr val="FFFFFF"/>
                </a:solidFill>
              </a:defRPr>
            </a:lvl2pPr>
            <a:lvl3pPr lvl="2">
              <a:spcBef>
                <a:spcPts val="0"/>
              </a:spcBef>
              <a:buClr>
                <a:srgbClr val="FFFFFF"/>
              </a:buClr>
              <a:buSzPct val="100000"/>
              <a:buNone/>
              <a:defRPr sz="3200">
                <a:solidFill>
                  <a:srgbClr val="FFFFFF"/>
                </a:solidFill>
              </a:defRPr>
            </a:lvl3pPr>
            <a:lvl4pPr lvl="3">
              <a:spcBef>
                <a:spcPts val="0"/>
              </a:spcBef>
              <a:buClr>
                <a:srgbClr val="FFFFFF"/>
              </a:buClr>
              <a:buSzPct val="100000"/>
              <a:buNone/>
              <a:defRPr sz="3200">
                <a:solidFill>
                  <a:srgbClr val="FFFFFF"/>
                </a:solidFill>
              </a:defRPr>
            </a:lvl4pPr>
            <a:lvl5pPr lvl="4">
              <a:spcBef>
                <a:spcPts val="0"/>
              </a:spcBef>
              <a:buClr>
                <a:srgbClr val="FFFFFF"/>
              </a:buClr>
              <a:buSzPct val="100000"/>
              <a:buNone/>
              <a:defRPr sz="3200">
                <a:solidFill>
                  <a:srgbClr val="FFFFFF"/>
                </a:solidFill>
              </a:defRPr>
            </a:lvl5pPr>
            <a:lvl6pPr lvl="5">
              <a:spcBef>
                <a:spcPts val="0"/>
              </a:spcBef>
              <a:buClr>
                <a:srgbClr val="FFFFFF"/>
              </a:buClr>
              <a:buSzPct val="100000"/>
              <a:buNone/>
              <a:defRPr sz="3200">
                <a:solidFill>
                  <a:srgbClr val="FFFFFF"/>
                </a:solidFill>
              </a:defRPr>
            </a:lvl6pPr>
            <a:lvl7pPr lvl="6">
              <a:spcBef>
                <a:spcPts val="0"/>
              </a:spcBef>
              <a:buClr>
                <a:srgbClr val="FFFFFF"/>
              </a:buClr>
              <a:buSzPct val="100000"/>
              <a:buNone/>
              <a:defRPr sz="3200">
                <a:solidFill>
                  <a:srgbClr val="FFFFFF"/>
                </a:solidFill>
              </a:defRPr>
            </a:lvl7pPr>
            <a:lvl8pPr lvl="7">
              <a:spcBef>
                <a:spcPts val="0"/>
              </a:spcBef>
              <a:buClr>
                <a:srgbClr val="FFFFFF"/>
              </a:buClr>
              <a:buSzPct val="100000"/>
              <a:buNone/>
              <a:defRPr sz="3200">
                <a:solidFill>
                  <a:srgbClr val="FFFFFF"/>
                </a:solidFill>
              </a:defRPr>
            </a:lvl8pPr>
            <a:lvl9pPr lvl="8">
              <a:spcBef>
                <a:spcPts val="0"/>
              </a:spcBef>
              <a:buClr>
                <a:srgbClr val="FFFFFF"/>
              </a:buClr>
              <a:buSzPct val="100000"/>
              <a:buNone/>
              <a:defRPr sz="3200">
                <a:solidFill>
                  <a:srgbClr val="FFFFFF"/>
                </a:solidFill>
              </a:defRPr>
            </a:lvl9pPr>
          </a:lstStyle>
          <a:p/>
        </p:txBody>
      </p:sp>
      <p:sp>
        <p:nvSpPr>
          <p:cNvPr id="16" name="Shape 16"/>
          <p:cNvSpPr/>
          <p:nvPr/>
        </p:nvSpPr>
        <p:spPr>
          <a:xfrm>
            <a:off x="0" y="0"/>
            <a:ext cx="3135299" cy="5143499"/>
          </a:xfrm>
          <a:prstGeom prst="rect">
            <a:avLst/>
          </a:prstGeom>
          <a:noFill/>
          <a:ln>
            <a:noFill/>
          </a:ln>
        </p:spPr>
        <p:txBody>
          <a:bodyPr anchorCtr="0" anchor="t" bIns="45700" lIns="91425" rIns="91425" tIns="45700">
            <a:noAutofit/>
          </a:bodyPr>
          <a:lstStyle/>
          <a:p>
            <a:pPr lvl="0">
              <a:spcBef>
                <a:spcPts val="0"/>
              </a:spcBef>
              <a:buNone/>
            </a:pPr>
            <a:r>
              <a:t/>
            </a:r>
            <a:endParaRPr/>
          </a:p>
        </p:txBody>
      </p:sp>
      <p:sp>
        <p:nvSpPr>
          <p:cNvPr id="17" name="Shape 17"/>
          <p:cNvSpPr/>
          <p:nvPr/>
        </p:nvSpPr>
        <p:spPr>
          <a:xfrm>
            <a:off x="3175" y="0"/>
            <a:ext cx="635000" cy="609600"/>
          </a:xfrm>
          <a:custGeom>
            <a:pathLst>
              <a:path extrusionOk="0" h="512" w="40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18" name="Shape 18"/>
          <p:cNvSpPr/>
          <p:nvPr/>
        </p:nvSpPr>
        <p:spPr>
          <a:xfrm>
            <a:off x="3175" y="1916906"/>
            <a:ext cx="635000" cy="611981"/>
          </a:xfrm>
          <a:custGeom>
            <a:pathLst>
              <a:path extrusionOk="0" h="514" w="40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19" name="Shape 19"/>
          <p:cNvSpPr/>
          <p:nvPr/>
        </p:nvSpPr>
        <p:spPr>
          <a:xfrm>
            <a:off x="3175" y="1307306"/>
            <a:ext cx="635000" cy="6096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20" name="Shape 20"/>
          <p:cNvSpPr/>
          <p:nvPr/>
        </p:nvSpPr>
        <p:spPr>
          <a:xfrm>
            <a:off x="152400" y="1307306"/>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21" name="Shape 21"/>
          <p:cNvSpPr/>
          <p:nvPr/>
        </p:nvSpPr>
        <p:spPr>
          <a:xfrm>
            <a:off x="152400" y="3226593"/>
            <a:ext cx="1317625" cy="609600"/>
          </a:xfrm>
          <a:custGeom>
            <a:pathLst>
              <a:path extrusionOk="0" h="512" w="83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22" name="Shape 22"/>
          <p:cNvSpPr/>
          <p:nvPr/>
        </p:nvSpPr>
        <p:spPr>
          <a:xfrm>
            <a:off x="152400" y="2614612"/>
            <a:ext cx="1317625" cy="611981"/>
          </a:xfrm>
          <a:custGeom>
            <a:pathLst>
              <a:path extrusionOk="0" h="514" w="83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23" name="Shape 23"/>
          <p:cNvSpPr/>
          <p:nvPr/>
        </p:nvSpPr>
        <p:spPr>
          <a:xfrm>
            <a:off x="984250" y="2614612"/>
            <a:ext cx="1322387" cy="611981"/>
          </a:xfrm>
          <a:custGeom>
            <a:pathLst>
              <a:path extrusionOk="0" h="514" w="833">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24" name="Shape 24"/>
          <p:cNvSpPr/>
          <p:nvPr/>
        </p:nvSpPr>
        <p:spPr>
          <a:xfrm>
            <a:off x="3175" y="2614612"/>
            <a:ext cx="635000" cy="611981"/>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25" name="Shape 25"/>
          <p:cNvSpPr/>
          <p:nvPr/>
        </p:nvSpPr>
        <p:spPr>
          <a:xfrm>
            <a:off x="984250" y="4533900"/>
            <a:ext cx="1322387" cy="609600"/>
          </a:xfrm>
          <a:custGeom>
            <a:pathLst>
              <a:path extrusionOk="0" h="512" w="833">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26" name="Shape 26"/>
          <p:cNvSpPr/>
          <p:nvPr/>
        </p:nvSpPr>
        <p:spPr>
          <a:xfrm>
            <a:off x="984250" y="3924300"/>
            <a:ext cx="1322387" cy="609600"/>
          </a:xfrm>
          <a:custGeom>
            <a:pathLst>
              <a:path extrusionOk="0" h="512" w="833">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27" name="Shape 27"/>
          <p:cNvSpPr/>
          <p:nvPr/>
        </p:nvSpPr>
        <p:spPr>
          <a:xfrm>
            <a:off x="1820863" y="3924300"/>
            <a:ext cx="1317625" cy="609600"/>
          </a:xfrm>
          <a:custGeom>
            <a:pathLst>
              <a:path extrusionOk="0" h="512" w="83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28" name="Shape 28"/>
          <p:cNvSpPr/>
          <p:nvPr/>
        </p:nvSpPr>
        <p:spPr>
          <a:xfrm>
            <a:off x="3175" y="609600"/>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29" name="Shape 29"/>
          <p:cNvSpPr/>
          <p:nvPr/>
        </p:nvSpPr>
        <p:spPr>
          <a:xfrm>
            <a:off x="152400" y="1916906"/>
            <a:ext cx="1317625" cy="611981"/>
          </a:xfrm>
          <a:custGeom>
            <a:pathLst>
              <a:path extrusionOk="0" h="514" w="83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30" name="Shape 30"/>
          <p:cNvSpPr/>
          <p:nvPr/>
        </p:nvSpPr>
        <p:spPr>
          <a:xfrm>
            <a:off x="984250" y="3226593"/>
            <a:ext cx="1322387" cy="609600"/>
          </a:xfrm>
          <a:custGeom>
            <a:pathLst>
              <a:path extrusionOk="0" h="512" w="833">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31" name="Shape 31"/>
          <p:cNvSpPr/>
          <p:nvPr/>
        </p:nvSpPr>
        <p:spPr>
          <a:xfrm>
            <a:off x="3175" y="3226593"/>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32" name="Shape 32"/>
          <p:cNvSpPr/>
          <p:nvPr/>
        </p:nvSpPr>
        <p:spPr>
          <a:xfrm>
            <a:off x="1820863" y="4533900"/>
            <a:ext cx="1317625" cy="609600"/>
          </a:xfrm>
          <a:custGeom>
            <a:pathLst>
              <a:path extrusionOk="0" h="512" w="83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33" name="Shape 33"/>
          <p:cNvSpPr/>
          <p:nvPr/>
        </p:nvSpPr>
        <p:spPr>
          <a:xfrm>
            <a:off x="152400" y="4533900"/>
            <a:ext cx="1317625" cy="6096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34" name="Shape 34"/>
          <p:cNvSpPr/>
          <p:nvPr/>
        </p:nvSpPr>
        <p:spPr>
          <a:xfrm>
            <a:off x="3175" y="4533900"/>
            <a:ext cx="635000" cy="609600"/>
          </a:xfrm>
          <a:custGeom>
            <a:pathLst>
              <a:path extrusionOk="0" h="512" w="40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35" name="Shape 35"/>
          <p:cNvSpPr/>
          <p:nvPr/>
        </p:nvSpPr>
        <p:spPr>
          <a:xfrm>
            <a:off x="3175" y="3924300"/>
            <a:ext cx="635000" cy="6096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36" name="Shape 36"/>
          <p:cNvSpPr/>
          <p:nvPr/>
        </p:nvSpPr>
        <p:spPr>
          <a:xfrm>
            <a:off x="152400" y="3924300"/>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37" name="Shape 37"/>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38" name="Shape 38"/>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39" name="Shape 39"/>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lvl="0">
              <a:spcBef>
                <a:spcPts val="0"/>
              </a:spcBef>
              <a:buNone/>
            </a:pPr>
            <a:r>
              <a:t/>
            </a:r>
            <a:endParaRPr/>
          </a:p>
        </p:txBody>
      </p:sp>
      <p:sp>
        <p:nvSpPr>
          <p:cNvPr id="40" name="Shape 40"/>
          <p:cNvSpPr/>
          <p:nvPr/>
        </p:nvSpPr>
        <p:spPr>
          <a:xfrm>
            <a:off x="8397875" y="2017"/>
            <a:ext cx="746125" cy="610209"/>
          </a:xfrm>
          <a:custGeom>
            <a:pathLst>
              <a:path extrusionOk="0" h="605" w="47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41" name="Shape 41"/>
          <p:cNvSpPr/>
          <p:nvPr/>
        </p:nvSpPr>
        <p:spPr>
          <a:xfrm>
            <a:off x="8397875" y="612225"/>
            <a:ext cx="746125" cy="607183"/>
          </a:xfrm>
          <a:custGeom>
            <a:pathLst>
              <a:path extrusionOk="0" h="602" w="47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42" name="Shape 42"/>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lvl="0">
              <a:spcBef>
                <a:spcPts val="0"/>
              </a:spcBef>
              <a:buNone/>
            </a:pPr>
            <a:r>
              <a:t/>
            </a:r>
            <a:endParaRPr/>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3" name="Shape 43"/>
        <p:cNvGrpSpPr/>
        <p:nvPr/>
      </p:nvGrpSpPr>
      <p:grpSpPr>
        <a:xfrm>
          <a:off x="0" y="0"/>
          <a:ext cx="0" cy="0"/>
          <a:chOff x="0" y="0"/>
          <a:chExt cx="0" cy="0"/>
        </a:xfrm>
      </p:grpSpPr>
      <p:sp>
        <p:nvSpPr>
          <p:cNvPr id="44" name="Shape 44"/>
          <p:cNvSpPr txBox="1"/>
          <p:nvPr>
            <p:ph type="title"/>
          </p:nvPr>
        </p:nvSpPr>
        <p:spPr>
          <a:xfrm>
            <a:off x="457200" y="205978"/>
            <a:ext cx="687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 type="body"/>
          </p:nvPr>
        </p:nvSpPr>
        <p:spPr>
          <a:xfrm>
            <a:off x="457200" y="1200150"/>
            <a:ext cx="8229600" cy="36303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6" name="Shape 46"/>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47" name="Shape 47"/>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48" name="Shape 48"/>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lvl="0">
              <a:spcBef>
                <a:spcPts val="0"/>
              </a:spcBef>
              <a:buNone/>
            </a:pPr>
            <a:r>
              <a:t/>
            </a:r>
            <a:endParaRPr/>
          </a:p>
        </p:txBody>
      </p:sp>
      <p:sp>
        <p:nvSpPr>
          <p:cNvPr id="49" name="Shape 49"/>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lvl="0">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687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2" name="Shape 52"/>
          <p:cNvSpPr txBox="1"/>
          <p:nvPr>
            <p:ph idx="1" type="body"/>
          </p:nvPr>
        </p:nvSpPr>
        <p:spPr>
          <a:xfrm>
            <a:off x="457200" y="1200150"/>
            <a:ext cx="4038599" cy="3630300"/>
          </a:xfrm>
          <a:prstGeom prst="rect">
            <a:avLst/>
          </a:prstGeom>
        </p:spPr>
        <p:txBody>
          <a:bodyPr anchorCtr="0" anchor="t" bIns="91425" lIns="91425" rIns="91425" tIns="91425"/>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p:txBody>
      </p:sp>
      <p:sp>
        <p:nvSpPr>
          <p:cNvPr id="53" name="Shape 53"/>
          <p:cNvSpPr txBox="1"/>
          <p:nvPr>
            <p:ph idx="2" type="body"/>
          </p:nvPr>
        </p:nvSpPr>
        <p:spPr>
          <a:xfrm>
            <a:off x="4648200" y="1200150"/>
            <a:ext cx="4038599" cy="3630300"/>
          </a:xfrm>
          <a:prstGeom prst="rect">
            <a:avLst/>
          </a:prstGeom>
        </p:spPr>
        <p:txBody>
          <a:bodyPr anchorCtr="0" anchor="t" bIns="91425" lIns="91425" rIns="91425" tIns="91425"/>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p:txBody>
      </p:sp>
      <p:sp>
        <p:nvSpPr>
          <p:cNvPr id="54" name="Shape 54"/>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55" name="Shape 55"/>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56" name="Shape 56"/>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lvl="0">
              <a:spcBef>
                <a:spcPts val="0"/>
              </a:spcBef>
              <a:buNone/>
            </a:pPr>
            <a:r>
              <a:t/>
            </a:r>
            <a:endParaRPr/>
          </a:p>
        </p:txBody>
      </p:sp>
      <p:sp>
        <p:nvSpPr>
          <p:cNvPr id="57" name="Shape 57"/>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lvl="0">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8" name="Shape 58"/>
        <p:cNvGrpSpPr/>
        <p:nvPr/>
      </p:nvGrpSpPr>
      <p:grpSpPr>
        <a:xfrm>
          <a:off x="0" y="0"/>
          <a:ext cx="0" cy="0"/>
          <a:chOff x="0" y="0"/>
          <a:chExt cx="0" cy="0"/>
        </a:xfrm>
      </p:grpSpPr>
      <p:sp>
        <p:nvSpPr>
          <p:cNvPr id="59" name="Shape 59"/>
          <p:cNvSpPr txBox="1"/>
          <p:nvPr>
            <p:ph type="title"/>
          </p:nvPr>
        </p:nvSpPr>
        <p:spPr>
          <a:xfrm>
            <a:off x="457200" y="205978"/>
            <a:ext cx="687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0" name="Shape 60"/>
          <p:cNvSpPr/>
          <p:nvPr/>
        </p:nvSpPr>
        <p:spPr>
          <a:xfrm>
            <a:off x="3175" y="2614612"/>
            <a:ext cx="635000" cy="611981"/>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61" name="Shape 61"/>
          <p:cNvSpPr/>
          <p:nvPr/>
        </p:nvSpPr>
        <p:spPr>
          <a:xfrm>
            <a:off x="3175" y="3226593"/>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62" name="Shape 62"/>
          <p:cNvSpPr/>
          <p:nvPr/>
        </p:nvSpPr>
        <p:spPr>
          <a:xfrm>
            <a:off x="152400" y="4533900"/>
            <a:ext cx="1317625" cy="6096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63" name="Shape 63"/>
          <p:cNvSpPr/>
          <p:nvPr/>
        </p:nvSpPr>
        <p:spPr>
          <a:xfrm>
            <a:off x="152400" y="3924300"/>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64" name="Shape 64"/>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65" name="Shape 65"/>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66" name="Shape 66"/>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lvl="0">
              <a:spcBef>
                <a:spcPts val="0"/>
              </a:spcBef>
              <a:buNone/>
            </a:pPr>
            <a:r>
              <a:t/>
            </a:r>
            <a:endParaRPr/>
          </a:p>
        </p:txBody>
      </p:sp>
      <p:sp>
        <p:nvSpPr>
          <p:cNvPr id="67" name="Shape 67"/>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lvl="0">
              <a:spcBef>
                <a:spcPts val="0"/>
              </a:spcBef>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8" name="Shape 68"/>
        <p:cNvGrpSpPr/>
        <p:nvPr/>
      </p:nvGrpSpPr>
      <p:grpSpPr>
        <a:xfrm>
          <a:off x="0" y="0"/>
          <a:ext cx="0" cy="0"/>
          <a:chOff x="0" y="0"/>
          <a:chExt cx="0" cy="0"/>
        </a:xfrm>
      </p:grpSpPr>
      <p:sp>
        <p:nvSpPr>
          <p:cNvPr id="69" name="Shape 69"/>
          <p:cNvSpPr txBox="1"/>
          <p:nvPr>
            <p:ph idx="1" type="body"/>
          </p:nvPr>
        </p:nvSpPr>
        <p:spPr>
          <a:xfrm>
            <a:off x="1574800" y="3320653"/>
            <a:ext cx="5486399" cy="513300"/>
          </a:xfrm>
          <a:prstGeom prst="rect">
            <a:avLst/>
          </a:prstGeom>
        </p:spPr>
        <p:txBody>
          <a:bodyPr anchorCtr="0" anchor="t" bIns="91425" lIns="91425" rIns="91425" tIns="91425"/>
          <a:lstStyle>
            <a:lvl1pPr lvl="0" algn="ctr">
              <a:spcBef>
                <a:spcPts val="0"/>
              </a:spcBef>
              <a:buSzPct val="100000"/>
              <a:buNone/>
              <a:defRPr sz="1800"/>
            </a:lvl1pPr>
          </a:lstStyle>
          <a:p/>
        </p:txBody>
      </p:sp>
      <p:sp>
        <p:nvSpPr>
          <p:cNvPr id="70" name="Shape 70"/>
          <p:cNvSpPr/>
          <p:nvPr/>
        </p:nvSpPr>
        <p:spPr>
          <a:xfrm>
            <a:off x="3175" y="2614612"/>
            <a:ext cx="635000" cy="611981"/>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71" name="Shape 71"/>
          <p:cNvSpPr/>
          <p:nvPr/>
        </p:nvSpPr>
        <p:spPr>
          <a:xfrm>
            <a:off x="3175" y="3226593"/>
            <a:ext cx="635000" cy="6096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72" name="Shape 72"/>
          <p:cNvSpPr/>
          <p:nvPr/>
        </p:nvSpPr>
        <p:spPr>
          <a:xfrm>
            <a:off x="152400" y="4533900"/>
            <a:ext cx="1317625" cy="6096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73" name="Shape 73"/>
          <p:cNvSpPr/>
          <p:nvPr/>
        </p:nvSpPr>
        <p:spPr>
          <a:xfrm>
            <a:off x="152400" y="3924300"/>
            <a:ext cx="1317625" cy="6096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74" name="Shape 74"/>
          <p:cNvSpPr/>
          <p:nvPr/>
        </p:nvSpPr>
        <p:spPr>
          <a:xfrm>
            <a:off x="7415211" y="0"/>
            <a:ext cx="1555750" cy="612226"/>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75" name="Shape 75"/>
          <p:cNvSpPr/>
          <p:nvPr/>
        </p:nvSpPr>
        <p:spPr>
          <a:xfrm>
            <a:off x="8397875" y="1310183"/>
            <a:ext cx="746125" cy="610209"/>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76" name="Shape 76"/>
          <p:cNvSpPr/>
          <p:nvPr/>
        </p:nvSpPr>
        <p:spPr>
          <a:xfrm>
            <a:off x="8397875" y="1920392"/>
            <a:ext cx="746125" cy="610209"/>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lvl="0">
              <a:spcBef>
                <a:spcPts val="0"/>
              </a:spcBef>
              <a:buNone/>
            </a:pPr>
            <a:r>
              <a:t/>
            </a:r>
            <a:endParaRPr/>
          </a:p>
        </p:txBody>
      </p:sp>
      <p:sp>
        <p:nvSpPr>
          <p:cNvPr id="77" name="Shape 77"/>
          <p:cNvSpPr/>
          <p:nvPr/>
        </p:nvSpPr>
        <p:spPr>
          <a:xfrm>
            <a:off x="7415211" y="612225"/>
            <a:ext cx="1555750" cy="610209"/>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lvl="0">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8" name="Shape 78"/>
        <p:cNvGrpSpPr/>
        <p:nvPr/>
      </p:nvGrpSpPr>
      <p:grpSpPr>
        <a:xfrm>
          <a:off x="0" y="0"/>
          <a:ext cx="0" cy="0"/>
          <a:chOff x="0" y="0"/>
          <a:chExt cx="0" cy="0"/>
        </a:xfrm>
      </p:grpSpPr>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890DA"/>
            </a:gs>
            <a:gs pos="100000">
              <a:schemeClr val="dk2"/>
            </a:gs>
          </a:gsLst>
          <a:path path="circle">
            <a:fillToRect r="100%" t="100%"/>
          </a:path>
          <a:tileRect b="-100%" l="-100%"/>
        </a:gra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6879600" cy="857400"/>
          </a:xfrm>
          <a:prstGeom prst="rect">
            <a:avLst/>
          </a:prstGeom>
          <a:noFill/>
          <a:ln>
            <a:noFill/>
          </a:ln>
        </p:spPr>
        <p:txBody>
          <a:bodyPr anchorCtr="0" anchor="b" bIns="91425" lIns="91425" rIns="91425" tIns="91425"/>
          <a:lstStyle>
            <a:lvl1pPr lvl="0">
              <a:spcBef>
                <a:spcPts val="0"/>
              </a:spcBef>
              <a:buClr>
                <a:schemeClr val="lt1"/>
              </a:buClr>
              <a:buSzPct val="100000"/>
              <a:buNone/>
              <a:defRPr sz="3600">
                <a:solidFill>
                  <a:schemeClr val="lt1"/>
                </a:solidFill>
              </a:defRPr>
            </a:lvl1pPr>
            <a:lvl2pPr lvl="1">
              <a:spcBef>
                <a:spcPts val="0"/>
              </a:spcBef>
              <a:buClr>
                <a:schemeClr val="lt1"/>
              </a:buClr>
              <a:buSzPct val="100000"/>
              <a:buNone/>
              <a:defRPr sz="3600">
                <a:solidFill>
                  <a:schemeClr val="lt1"/>
                </a:solidFill>
              </a:defRPr>
            </a:lvl2pPr>
            <a:lvl3pPr lvl="2">
              <a:spcBef>
                <a:spcPts val="0"/>
              </a:spcBef>
              <a:buClr>
                <a:schemeClr val="lt1"/>
              </a:buClr>
              <a:buSzPct val="100000"/>
              <a:buNone/>
              <a:defRPr sz="3600">
                <a:solidFill>
                  <a:schemeClr val="lt1"/>
                </a:solidFill>
              </a:defRPr>
            </a:lvl3pPr>
            <a:lvl4pPr lvl="3">
              <a:spcBef>
                <a:spcPts val="0"/>
              </a:spcBef>
              <a:buClr>
                <a:schemeClr val="lt1"/>
              </a:buClr>
              <a:buSzPct val="100000"/>
              <a:buNone/>
              <a:defRPr sz="3600">
                <a:solidFill>
                  <a:schemeClr val="lt1"/>
                </a:solidFill>
              </a:defRPr>
            </a:lvl4pPr>
            <a:lvl5pPr lvl="4">
              <a:spcBef>
                <a:spcPts val="0"/>
              </a:spcBef>
              <a:buClr>
                <a:schemeClr val="lt1"/>
              </a:buClr>
              <a:buSzPct val="100000"/>
              <a:buNone/>
              <a:defRPr sz="3600">
                <a:solidFill>
                  <a:schemeClr val="lt1"/>
                </a:solidFill>
              </a:defRPr>
            </a:lvl5pPr>
            <a:lvl6pPr lvl="5">
              <a:spcBef>
                <a:spcPts val="0"/>
              </a:spcBef>
              <a:buClr>
                <a:schemeClr val="lt1"/>
              </a:buClr>
              <a:buSzPct val="100000"/>
              <a:buNone/>
              <a:defRPr sz="3600">
                <a:solidFill>
                  <a:schemeClr val="lt1"/>
                </a:solidFill>
              </a:defRPr>
            </a:lvl6pPr>
            <a:lvl7pPr lvl="6">
              <a:spcBef>
                <a:spcPts val="0"/>
              </a:spcBef>
              <a:buClr>
                <a:schemeClr val="lt1"/>
              </a:buClr>
              <a:buSzPct val="100000"/>
              <a:buNone/>
              <a:defRPr sz="3600">
                <a:solidFill>
                  <a:schemeClr val="lt1"/>
                </a:solidFill>
              </a:defRPr>
            </a:lvl7pPr>
            <a:lvl8pPr lvl="7">
              <a:spcBef>
                <a:spcPts val="0"/>
              </a:spcBef>
              <a:buClr>
                <a:schemeClr val="lt1"/>
              </a:buClr>
              <a:buSzPct val="100000"/>
              <a:buNone/>
              <a:defRPr sz="3600">
                <a:solidFill>
                  <a:schemeClr val="lt1"/>
                </a:solidFill>
              </a:defRPr>
            </a:lvl8pPr>
            <a:lvl9pPr lvl="8">
              <a:spcBef>
                <a:spcPts val="0"/>
              </a:spcBef>
              <a:buClr>
                <a:schemeClr val="lt1"/>
              </a:buClr>
              <a:buSzPct val="100000"/>
              <a:buNone/>
              <a:defRPr sz="3600">
                <a:solidFill>
                  <a:schemeClr val="lt1"/>
                </a:solidFill>
              </a:defRPr>
            </a:lvl9pPr>
          </a:lstStyle>
          <a:p/>
        </p:txBody>
      </p:sp>
      <p:sp>
        <p:nvSpPr>
          <p:cNvPr id="7" name="Shape 7"/>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lvl="0">
              <a:spcBef>
                <a:spcPts val="0"/>
              </a:spcBef>
              <a:buClr>
                <a:schemeClr val="lt1"/>
              </a:buClr>
              <a:buSzPct val="100000"/>
              <a:defRPr sz="3200">
                <a:solidFill>
                  <a:schemeClr val="lt1"/>
                </a:solidFill>
              </a:defRPr>
            </a:lvl1pPr>
            <a:lvl2pPr lvl="1">
              <a:spcBef>
                <a:spcPts val="560"/>
              </a:spcBef>
              <a:buClr>
                <a:schemeClr val="lt1"/>
              </a:buClr>
              <a:buSzPct val="100000"/>
              <a:defRPr sz="2800">
                <a:solidFill>
                  <a:schemeClr val="lt1"/>
                </a:solidFill>
              </a:defRPr>
            </a:lvl2pPr>
            <a:lvl3pPr lvl="2">
              <a:spcBef>
                <a:spcPts val="480"/>
              </a:spcBef>
              <a:buClr>
                <a:schemeClr val="lt1"/>
              </a:buClr>
              <a:buSzPct val="100000"/>
              <a:defRPr sz="2400">
                <a:solidFill>
                  <a:schemeClr val="lt1"/>
                </a:solidFill>
              </a:defRPr>
            </a:lvl3pPr>
            <a:lvl4pPr lvl="3">
              <a:spcBef>
                <a:spcPts val="400"/>
              </a:spcBef>
              <a:buClr>
                <a:schemeClr val="lt1"/>
              </a:buClr>
              <a:buSzPct val="100000"/>
              <a:defRPr sz="2000">
                <a:solidFill>
                  <a:schemeClr val="lt1"/>
                </a:solidFill>
              </a:defRPr>
            </a:lvl4pPr>
            <a:lvl5pPr lvl="4">
              <a:spcBef>
                <a:spcPts val="400"/>
              </a:spcBef>
              <a:buClr>
                <a:schemeClr val="lt1"/>
              </a:buClr>
              <a:buSzPct val="100000"/>
              <a:defRPr sz="2000">
                <a:solidFill>
                  <a:schemeClr val="lt1"/>
                </a:solidFill>
              </a:defRPr>
            </a:lvl5pPr>
            <a:lvl6pPr lvl="5">
              <a:spcBef>
                <a:spcPts val="400"/>
              </a:spcBef>
              <a:buClr>
                <a:schemeClr val="lt1"/>
              </a:buClr>
              <a:buSzPct val="100000"/>
              <a:defRPr sz="2000">
                <a:solidFill>
                  <a:schemeClr val="lt1"/>
                </a:solidFill>
              </a:defRPr>
            </a:lvl6pPr>
            <a:lvl7pPr lvl="6">
              <a:spcBef>
                <a:spcPts val="400"/>
              </a:spcBef>
              <a:buClr>
                <a:schemeClr val="lt1"/>
              </a:buClr>
              <a:buSzPct val="100000"/>
              <a:defRPr sz="2000">
                <a:solidFill>
                  <a:schemeClr val="lt1"/>
                </a:solidFill>
              </a:defRPr>
            </a:lvl7pPr>
            <a:lvl8pPr lvl="7">
              <a:spcBef>
                <a:spcPts val="400"/>
              </a:spcBef>
              <a:buClr>
                <a:schemeClr val="lt1"/>
              </a:buClr>
              <a:buSzPct val="100000"/>
              <a:defRPr sz="2000">
                <a:solidFill>
                  <a:schemeClr val="lt1"/>
                </a:solidFill>
              </a:defRPr>
            </a:lvl8pPr>
            <a:lvl9pPr lvl="8">
              <a:spcBef>
                <a:spcPts val="400"/>
              </a:spcBef>
              <a:buClr>
                <a:schemeClr val="lt1"/>
              </a:buClr>
              <a:buSzPct val="100000"/>
              <a:defRPr sz="2000">
                <a:solidFill>
                  <a:schemeClr val="lt1"/>
                </a:solidFill>
              </a:defRPr>
            </a:lvl9pPr>
          </a:lstStyle>
          <a:p/>
        </p:txBody>
      </p:sp>
      <p:sp>
        <p:nvSpPr>
          <p:cNvPr id="8" name="Shape 8"/>
          <p:cNvSpPr/>
          <p:nvPr/>
        </p:nvSpPr>
        <p:spPr>
          <a:xfrm>
            <a:off x="0" y="0"/>
            <a:ext cx="3135299" cy="5143499"/>
          </a:xfrm>
          <a:prstGeom prst="rect">
            <a:avLst/>
          </a:prstGeom>
          <a:noFill/>
          <a:ln>
            <a:noFill/>
          </a:ln>
        </p:spPr>
        <p:txBody>
          <a:bodyPr anchorCtr="0" anchor="t" bIns="45700" lIns="91425" rIns="91425" tIns="45700">
            <a:noAutofit/>
          </a:bodyPr>
          <a:lstStyle/>
          <a:p>
            <a:pPr lvl="0">
              <a:spcBef>
                <a:spcPts val="0"/>
              </a:spcBef>
              <a:buNone/>
            </a:pPr>
            <a:r>
              <a:t/>
            </a:r>
            <a:endParaRPr/>
          </a:p>
        </p:txBody>
      </p:sp>
      <p:sp>
        <p:nvSpPr>
          <p:cNvPr id="9" name="Shape 9"/>
          <p:cNvSpPr/>
          <p:nvPr/>
        </p:nvSpPr>
        <p:spPr>
          <a:xfrm>
            <a:off x="3175" y="4533900"/>
            <a:ext cx="635000" cy="609600"/>
          </a:xfrm>
          <a:custGeom>
            <a:pathLst>
              <a:path extrusionOk="0" h="512" w="40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lvl="0">
              <a:spcBef>
                <a:spcPts val="0"/>
              </a:spcBef>
              <a:buNone/>
            </a:pPr>
            <a:r>
              <a:t/>
            </a:r>
            <a:endParaRPr/>
          </a:p>
        </p:txBody>
      </p:sp>
      <p:sp>
        <p:nvSpPr>
          <p:cNvPr id="10" name="Shape 10"/>
          <p:cNvSpPr/>
          <p:nvPr/>
        </p:nvSpPr>
        <p:spPr>
          <a:xfrm>
            <a:off x="3175" y="3924300"/>
            <a:ext cx="635000" cy="6096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lvl="0">
              <a:spcBef>
                <a:spcPts val="0"/>
              </a:spcBef>
              <a:buNone/>
            </a:pPr>
            <a:r>
              <a:t/>
            </a:r>
            <a:endParaRPr/>
          </a:p>
        </p:txBody>
      </p:sp>
      <p:sp>
        <p:nvSpPr>
          <p:cNvPr id="11" name="Shape 11"/>
          <p:cNvSpPr/>
          <p:nvPr/>
        </p:nvSpPr>
        <p:spPr>
          <a:xfrm>
            <a:off x="8397875" y="2017"/>
            <a:ext cx="746125" cy="610209"/>
          </a:xfrm>
          <a:custGeom>
            <a:pathLst>
              <a:path extrusionOk="0" h="605" w="47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900000" scaled="0"/>
          </a:gradFill>
          <a:ln>
            <a:noFill/>
          </a:ln>
        </p:spPr>
        <p:txBody>
          <a:bodyPr anchorCtr="0" anchor="t" bIns="45700" lIns="91425" rIns="91425" tIns="45700">
            <a:noAutofit/>
          </a:bodyPr>
          <a:lstStyle/>
          <a:p>
            <a:pPr lvl="0">
              <a:spcBef>
                <a:spcPts val="0"/>
              </a:spcBef>
              <a:buNone/>
            </a:pPr>
            <a:r>
              <a:t/>
            </a:r>
            <a:endParaRPr/>
          </a:p>
        </p:txBody>
      </p:sp>
      <p:sp>
        <p:nvSpPr>
          <p:cNvPr id="12" name="Shape 12"/>
          <p:cNvSpPr/>
          <p:nvPr/>
        </p:nvSpPr>
        <p:spPr>
          <a:xfrm>
            <a:off x="8397875" y="612225"/>
            <a:ext cx="746125" cy="607183"/>
          </a:xfrm>
          <a:custGeom>
            <a:pathLst>
              <a:path extrusionOk="0" h="602" w="47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500000" scaled="0"/>
          </a:gradFill>
          <a:ln>
            <a:noFill/>
          </a:ln>
        </p:spPr>
        <p:txBody>
          <a:bodyPr anchorCtr="0" anchor="t" bIns="45700" lIns="91425" rIns="91425" tIns="45700">
            <a:noAutofit/>
          </a:bodyPr>
          <a:lstStyle/>
          <a:p>
            <a:pPr lvl="0">
              <a:spcBef>
                <a:spcPts val="0"/>
              </a:spcBef>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6.jpg"/><Relationship Id="rId4" Type="http://schemas.openxmlformats.org/officeDocument/2006/relationships/image" Target="../media/image13.jp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ctrTitle"/>
          </p:nvPr>
        </p:nvSpPr>
        <p:spPr>
          <a:xfrm>
            <a:off x="1997075" y="1105856"/>
            <a:ext cx="6400799" cy="1102500"/>
          </a:xfrm>
          <a:prstGeom prst="rect">
            <a:avLst/>
          </a:prstGeom>
        </p:spPr>
        <p:txBody>
          <a:bodyPr anchorCtr="0" anchor="b" bIns="91425" lIns="91425" rIns="91425" tIns="91425">
            <a:noAutofit/>
          </a:bodyPr>
          <a:lstStyle/>
          <a:p>
            <a:pPr lvl="0">
              <a:spcBef>
                <a:spcPts val="0"/>
              </a:spcBef>
              <a:buNone/>
            </a:pPr>
            <a:r>
              <a:rPr lang="en" sz="3400"/>
              <a:t>The Korean Proxy War </a:t>
            </a:r>
          </a:p>
        </p:txBody>
      </p:sp>
      <p:sp>
        <p:nvSpPr>
          <p:cNvPr id="84" name="Shape 84"/>
          <p:cNvSpPr txBox="1"/>
          <p:nvPr>
            <p:ph idx="1" type="subTitle"/>
          </p:nvPr>
        </p:nvSpPr>
        <p:spPr>
          <a:xfrm>
            <a:off x="1997075" y="2251800"/>
            <a:ext cx="6400799" cy="623700"/>
          </a:xfrm>
          <a:prstGeom prst="rect">
            <a:avLst/>
          </a:prstGeom>
        </p:spPr>
        <p:txBody>
          <a:bodyPr anchorCtr="0" anchor="t" bIns="91425" lIns="91425" rIns="91425" tIns="91425">
            <a:noAutofit/>
          </a:bodyPr>
          <a:lstStyle/>
          <a:p>
            <a:pPr lvl="0" rtl="0">
              <a:spcBef>
                <a:spcPts val="0"/>
              </a:spcBef>
              <a:buNone/>
            </a:pPr>
            <a:r>
              <a:rPr lang="en" sz="2000"/>
              <a:t>Nadia Klaue</a:t>
            </a:r>
            <a:r>
              <a:rPr lang="en" sz="2400"/>
              <a:t> </a:t>
            </a:r>
            <a:r>
              <a:rPr lang="en" sz="2800"/>
              <a:t> </a:t>
            </a:r>
          </a:p>
          <a:p>
            <a:pPr lvl="0" rtl="0">
              <a:spcBef>
                <a:spcPts val="0"/>
              </a:spcBef>
              <a:buNone/>
            </a:pPr>
            <a:r>
              <a:t/>
            </a:r>
            <a:endParaRPr/>
          </a:p>
          <a:p>
            <a:pPr lvl="0">
              <a:spcBef>
                <a:spcPts val="0"/>
              </a:spcBef>
              <a:buNone/>
            </a:pPr>
            <a:r>
              <a:t/>
            </a:r>
            <a:endParaRP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457200" y="205975"/>
            <a:ext cx="6879600" cy="722699"/>
          </a:xfrm>
          <a:prstGeom prst="rect">
            <a:avLst/>
          </a:prstGeom>
        </p:spPr>
        <p:txBody>
          <a:bodyPr anchorCtr="0" anchor="b" bIns="91425" lIns="91425" rIns="91425" tIns="91425">
            <a:noAutofit/>
          </a:bodyPr>
          <a:lstStyle/>
          <a:p>
            <a:pPr lvl="0">
              <a:spcBef>
                <a:spcPts val="0"/>
              </a:spcBef>
              <a:buNone/>
            </a:pPr>
            <a:r>
              <a:rPr lang="en"/>
              <a:t>The Korean Proxy War </a:t>
            </a:r>
          </a:p>
        </p:txBody>
      </p:sp>
      <p:sp>
        <p:nvSpPr>
          <p:cNvPr id="90" name="Shape 90"/>
          <p:cNvSpPr txBox="1"/>
          <p:nvPr>
            <p:ph idx="1" type="body"/>
          </p:nvPr>
        </p:nvSpPr>
        <p:spPr>
          <a:xfrm>
            <a:off x="457200" y="1058650"/>
            <a:ext cx="4127099" cy="3771900"/>
          </a:xfrm>
          <a:prstGeom prst="rect">
            <a:avLst/>
          </a:prstGeom>
        </p:spPr>
        <p:txBody>
          <a:bodyPr anchorCtr="0" anchor="t" bIns="91425" lIns="91425" rIns="91425" tIns="91425">
            <a:noAutofit/>
          </a:bodyPr>
          <a:lstStyle/>
          <a:p>
            <a:pPr indent="-317500" lvl="0" marL="457200" rtl="0">
              <a:lnSpc>
                <a:spcPct val="115000"/>
              </a:lnSpc>
              <a:spcBef>
                <a:spcPts val="0"/>
              </a:spcBef>
              <a:buSzPct val="100000"/>
            </a:pPr>
            <a:r>
              <a:rPr lang="en" sz="1400"/>
              <a:t>Proxy War: </a:t>
            </a:r>
            <a:r>
              <a:rPr b="1" lang="en" sz="1400"/>
              <a:t>A war instigated by a major power that does not itself become involved. </a:t>
            </a:r>
          </a:p>
          <a:p>
            <a:pPr lvl="0" rtl="0">
              <a:lnSpc>
                <a:spcPct val="115000"/>
              </a:lnSpc>
              <a:spcBef>
                <a:spcPts val="0"/>
              </a:spcBef>
              <a:buNone/>
            </a:pPr>
            <a:r>
              <a:t/>
            </a:r>
            <a:endParaRPr sz="1400"/>
          </a:p>
          <a:p>
            <a:pPr indent="-317500" lvl="0" marL="457200" rtl="0">
              <a:lnSpc>
                <a:spcPct val="115000"/>
              </a:lnSpc>
              <a:spcBef>
                <a:spcPts val="0"/>
              </a:spcBef>
              <a:buSzPct val="100000"/>
            </a:pPr>
            <a:r>
              <a:rPr lang="en" sz="1400"/>
              <a:t>Korean War: </a:t>
            </a:r>
            <a:r>
              <a:rPr b="1" lang="en" sz="1400"/>
              <a:t>begun on June 25, 1950, between North Korea, aided by Communist China, and South Korea, aided by United States/other United Nations. (Formed the United Nations Armed Force)</a:t>
            </a:r>
          </a:p>
          <a:p>
            <a:pPr lvl="0" rtl="0">
              <a:lnSpc>
                <a:spcPct val="115000"/>
              </a:lnSpc>
              <a:spcBef>
                <a:spcPts val="0"/>
              </a:spcBef>
              <a:buNone/>
            </a:pPr>
            <a:r>
              <a:t/>
            </a:r>
            <a:endParaRPr b="1" sz="1400"/>
          </a:p>
          <a:p>
            <a:pPr indent="-317500" lvl="0" marL="457200" rtl="0">
              <a:lnSpc>
                <a:spcPct val="115000"/>
              </a:lnSpc>
              <a:spcBef>
                <a:spcPts val="0"/>
              </a:spcBef>
              <a:buSzPct val="100000"/>
            </a:pPr>
            <a:r>
              <a:rPr lang="en" sz="1400"/>
              <a:t>Leader of South Korea: Kim Il Sung </a:t>
            </a:r>
          </a:p>
          <a:p>
            <a:pPr indent="-317500" lvl="0" marL="457200" rtl="0">
              <a:lnSpc>
                <a:spcPct val="115000"/>
              </a:lnSpc>
              <a:spcBef>
                <a:spcPts val="0"/>
              </a:spcBef>
              <a:buSzPct val="100000"/>
            </a:pPr>
            <a:r>
              <a:rPr lang="en" sz="1400"/>
              <a:t>Leader of North Korea: Syngman Rhee</a:t>
            </a:r>
          </a:p>
          <a:p>
            <a:pPr lvl="0" rtl="0">
              <a:lnSpc>
                <a:spcPct val="115000"/>
              </a:lnSpc>
              <a:spcBef>
                <a:spcPts val="0"/>
              </a:spcBef>
              <a:buNone/>
            </a:pPr>
            <a:r>
              <a:t/>
            </a:r>
            <a:endParaRPr sz="1600"/>
          </a:p>
          <a:p>
            <a:pPr lvl="0" rtl="0">
              <a:lnSpc>
                <a:spcPct val="115000"/>
              </a:lnSpc>
              <a:spcBef>
                <a:spcPts val="0"/>
              </a:spcBef>
              <a:buNone/>
            </a:pPr>
            <a:r>
              <a:t/>
            </a:r>
            <a:endParaRPr sz="1600"/>
          </a:p>
          <a:p>
            <a:pPr lvl="0">
              <a:spcBef>
                <a:spcPts val="0"/>
              </a:spcBef>
              <a:buNone/>
            </a:pPr>
            <a:r>
              <a:t/>
            </a:r>
            <a:endParaRPr/>
          </a:p>
        </p:txBody>
      </p:sp>
      <p:pic>
        <p:nvPicPr>
          <p:cNvPr id="91" name="Shape 91"/>
          <p:cNvPicPr preferRelativeResize="0"/>
          <p:nvPr/>
        </p:nvPicPr>
        <p:blipFill>
          <a:blip r:embed="rId3">
            <a:alphaModFix/>
          </a:blip>
          <a:stretch>
            <a:fillRect/>
          </a:stretch>
        </p:blipFill>
        <p:spPr>
          <a:xfrm>
            <a:off x="4707771" y="1328350"/>
            <a:ext cx="4204001" cy="3116049"/>
          </a:xfrm>
          <a:prstGeom prst="rect">
            <a:avLst/>
          </a:prstGeom>
          <a:noFill/>
          <a:ln cap="flat" cmpd="sng" w="38100">
            <a:solidFill>
              <a:schemeClr val="dk2"/>
            </a:solidFill>
            <a:prstDash val="solid"/>
            <a:round/>
            <a:headEnd len="med" w="med" type="none"/>
            <a:tailEnd len="med" w="med" type="none"/>
          </a:ln>
        </p:spPr>
      </p:pic>
    </p:spTree>
  </p:cSld>
  <p:clrMapOvr>
    <a:masterClrMapping/>
  </p:clrMapOvr>
  <mc:AlternateContent>
    <mc:Choice Requires="p14">
      <p:transition spd="slow">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99774"/>
            <a:ext cx="6879600" cy="469499"/>
          </a:xfrm>
          <a:prstGeom prst="rect">
            <a:avLst/>
          </a:prstGeom>
        </p:spPr>
        <p:txBody>
          <a:bodyPr anchorCtr="0" anchor="b" bIns="91425" lIns="91425" rIns="91425" tIns="91425">
            <a:noAutofit/>
          </a:bodyPr>
          <a:lstStyle/>
          <a:p>
            <a:pPr lvl="0">
              <a:spcBef>
                <a:spcPts val="0"/>
              </a:spcBef>
              <a:buNone/>
            </a:pPr>
            <a:r>
              <a:rPr lang="en" sz="2800"/>
              <a:t>Why do they hate each other…?</a:t>
            </a:r>
          </a:p>
        </p:txBody>
      </p:sp>
      <p:sp>
        <p:nvSpPr>
          <p:cNvPr id="154" name="Shape 154"/>
          <p:cNvSpPr txBox="1"/>
          <p:nvPr>
            <p:ph idx="1" type="body"/>
          </p:nvPr>
        </p:nvSpPr>
        <p:spPr>
          <a:xfrm>
            <a:off x="69900" y="569275"/>
            <a:ext cx="4364400" cy="4484399"/>
          </a:xfrm>
          <a:prstGeom prst="rect">
            <a:avLst/>
          </a:prstGeom>
        </p:spPr>
        <p:txBody>
          <a:bodyPr anchorCtr="0" anchor="t" bIns="91425" lIns="91425" rIns="91425" tIns="91425">
            <a:noAutofit/>
          </a:bodyPr>
          <a:lstStyle/>
          <a:p>
            <a:pPr indent="-317500" lvl="0" marL="457200" rtl="0">
              <a:spcBef>
                <a:spcPts val="0"/>
              </a:spcBef>
              <a:buSzPct val="100000"/>
            </a:pPr>
            <a:r>
              <a:rPr lang="en" sz="1400"/>
              <a:t>North Korea was communist driven, while South was democratic. </a:t>
            </a:r>
          </a:p>
          <a:p>
            <a:pPr lvl="0" rtl="0">
              <a:spcBef>
                <a:spcPts val="0"/>
              </a:spcBef>
              <a:buNone/>
            </a:pPr>
            <a:r>
              <a:t/>
            </a:r>
            <a:endParaRPr sz="1400"/>
          </a:p>
          <a:p>
            <a:pPr indent="-317500" lvl="0" marL="457200" rtl="0">
              <a:spcBef>
                <a:spcPts val="0"/>
              </a:spcBef>
              <a:buSzPct val="100000"/>
            </a:pPr>
            <a:r>
              <a:rPr lang="en" sz="1400"/>
              <a:t>Leaders of North Korea were trying to build up communism through both parts of Korea. </a:t>
            </a:r>
          </a:p>
          <a:p>
            <a:pPr lvl="0" rtl="0">
              <a:spcBef>
                <a:spcPts val="0"/>
              </a:spcBef>
              <a:buNone/>
            </a:pPr>
            <a:r>
              <a:t/>
            </a:r>
            <a:endParaRPr sz="1400"/>
          </a:p>
          <a:p>
            <a:pPr indent="-317500" lvl="0" marL="457200" rtl="0">
              <a:spcBef>
                <a:spcPts val="0"/>
              </a:spcBef>
              <a:buSzPct val="100000"/>
            </a:pPr>
            <a:r>
              <a:rPr lang="en" sz="1400"/>
              <a:t>North Korea invaded the South to try and turn them. </a:t>
            </a:r>
          </a:p>
          <a:p>
            <a:pPr lvl="0" rtl="0">
              <a:spcBef>
                <a:spcPts val="0"/>
              </a:spcBef>
              <a:buNone/>
            </a:pPr>
            <a:r>
              <a:t/>
            </a:r>
            <a:endParaRPr sz="1400"/>
          </a:p>
          <a:p>
            <a:pPr indent="-317500" lvl="0" marL="457200" rtl="0">
              <a:spcBef>
                <a:spcPts val="0"/>
              </a:spcBef>
              <a:buSzPct val="100000"/>
            </a:pPr>
            <a:r>
              <a:rPr lang="en" sz="1400"/>
              <a:t>Today, tensions between North and South Korea are still strong. South Korea is still occupied by 30,000 US troops while the Northern part of Korea is free. </a:t>
            </a:r>
          </a:p>
          <a:p>
            <a:pPr lvl="0" rtl="0">
              <a:spcBef>
                <a:spcPts val="0"/>
              </a:spcBef>
              <a:buNone/>
            </a:pPr>
            <a:r>
              <a:t/>
            </a:r>
            <a:endParaRPr sz="1400"/>
          </a:p>
          <a:p>
            <a:pPr indent="-317500" lvl="0" marL="457200" rtl="0">
              <a:spcBef>
                <a:spcPts val="0"/>
              </a:spcBef>
              <a:buSzPct val="100000"/>
            </a:pPr>
            <a:r>
              <a:rPr lang="en" sz="1400"/>
              <a:t>Western Media portrays pro-US imperialist propaganda in which to demonize free Koreans. </a:t>
            </a:r>
          </a:p>
          <a:p>
            <a:pPr lvl="0" rtl="0">
              <a:spcBef>
                <a:spcPts val="0"/>
              </a:spcBef>
              <a:buNone/>
            </a:pPr>
            <a:r>
              <a:t/>
            </a:r>
            <a:endParaRPr sz="1400"/>
          </a:p>
          <a:p>
            <a:pPr indent="-317500" lvl="0" marL="457200" rtl="0">
              <a:spcBef>
                <a:spcPts val="0"/>
              </a:spcBef>
              <a:buSzPct val="100000"/>
            </a:pPr>
            <a:r>
              <a:rPr lang="en" sz="1400"/>
              <a:t>Majority of Korean people in both the North and South want to be united and the US occupation to end. </a:t>
            </a:r>
          </a:p>
          <a:p>
            <a:pPr lvl="0" rtl="0">
              <a:spcBef>
                <a:spcPts val="0"/>
              </a:spcBef>
              <a:buNone/>
            </a:pPr>
            <a:r>
              <a:t/>
            </a:r>
            <a:endParaRPr sz="1000">
              <a:solidFill>
                <a:schemeClr val="dk1"/>
              </a:solidFill>
              <a:highlight>
                <a:srgbClr val="FFFFFF"/>
              </a:highlight>
            </a:endParaRPr>
          </a:p>
          <a:p>
            <a:pPr lvl="0" rtl="0">
              <a:spcBef>
                <a:spcPts val="0"/>
              </a:spcBef>
              <a:buNone/>
            </a:pPr>
            <a:r>
              <a:t/>
            </a:r>
            <a:endParaRPr sz="1000">
              <a:solidFill>
                <a:schemeClr val="dk1"/>
              </a:solidFill>
              <a:highlight>
                <a:srgbClr val="FFFFFF"/>
              </a:highlight>
            </a:endParaRPr>
          </a:p>
          <a:p>
            <a:pPr lvl="0" rtl="0">
              <a:spcBef>
                <a:spcPts val="0"/>
              </a:spcBef>
              <a:buClr>
                <a:schemeClr val="dk1"/>
              </a:buClr>
              <a:buSzPct val="110000"/>
              <a:buFont typeface="Arial"/>
              <a:buNone/>
            </a:pPr>
            <a:r>
              <a:t/>
            </a:r>
            <a:endParaRPr sz="1000">
              <a:solidFill>
                <a:schemeClr val="dk1"/>
              </a:solidFill>
              <a:highlight>
                <a:srgbClr val="FFFFFF"/>
              </a:highlight>
            </a:endParaRPr>
          </a:p>
          <a:p>
            <a:pPr lvl="0">
              <a:spcBef>
                <a:spcPts val="0"/>
              </a:spcBef>
              <a:buNone/>
            </a:pPr>
            <a:r>
              <a:t/>
            </a:r>
            <a:endParaRPr sz="1000">
              <a:solidFill>
                <a:schemeClr val="dk1"/>
              </a:solidFill>
              <a:highlight>
                <a:srgbClr val="FFFFFF"/>
              </a:highlight>
            </a:endParaRPr>
          </a:p>
        </p:txBody>
      </p:sp>
      <p:pic>
        <p:nvPicPr>
          <p:cNvPr id="155" name="Shape 155"/>
          <p:cNvPicPr preferRelativeResize="0"/>
          <p:nvPr/>
        </p:nvPicPr>
        <p:blipFill>
          <a:blip r:embed="rId3">
            <a:alphaModFix/>
          </a:blip>
          <a:stretch>
            <a:fillRect/>
          </a:stretch>
        </p:blipFill>
        <p:spPr>
          <a:xfrm>
            <a:off x="4434300" y="1150416"/>
            <a:ext cx="4683274" cy="2233558"/>
          </a:xfrm>
          <a:prstGeom prst="rect">
            <a:avLst/>
          </a:prstGeom>
          <a:noFill/>
          <a:ln cap="flat" cmpd="sng" w="38100">
            <a:solidFill>
              <a:srgbClr val="000000"/>
            </a:solidFill>
            <a:prstDash val="solid"/>
            <a:round/>
            <a:headEnd len="med" w="med" type="none"/>
            <a:tailEnd len="med" w="med" type="none"/>
          </a:ln>
        </p:spPr>
      </p:pic>
      <p:sp>
        <p:nvSpPr>
          <p:cNvPr id="156" name="Shape 156"/>
          <p:cNvSpPr txBox="1"/>
          <p:nvPr/>
        </p:nvSpPr>
        <p:spPr>
          <a:xfrm>
            <a:off x="4813925" y="3585475"/>
            <a:ext cx="4134899" cy="619200"/>
          </a:xfrm>
          <a:prstGeom prst="rect">
            <a:avLst/>
          </a:prstGeom>
          <a:noFill/>
          <a:ln>
            <a:noFill/>
          </a:ln>
        </p:spPr>
        <p:txBody>
          <a:bodyPr anchorCtr="0" anchor="t" bIns="91425" lIns="91425" rIns="91425" tIns="91425">
            <a:noAutofit/>
          </a:bodyPr>
          <a:lstStyle/>
          <a:p>
            <a:pPr lvl="0" rtl="0" algn="ctr">
              <a:spcBef>
                <a:spcPts val="0"/>
              </a:spcBef>
              <a:buClr>
                <a:schemeClr val="dk1"/>
              </a:buClr>
              <a:buFont typeface="Arial"/>
              <a:buNone/>
            </a:pPr>
            <a:r>
              <a:rPr lang="en">
                <a:solidFill>
                  <a:schemeClr val="lt1"/>
                </a:solidFill>
              </a:rPr>
              <a:t>**North Koreans are communist and the South are not.**</a:t>
            </a:r>
          </a:p>
        </p:txBody>
      </p:sp>
    </p:spTree>
  </p:cSld>
  <p:clrMapOvr>
    <a:masterClrMapping/>
  </p:clrMapOvr>
  <mc:AlternateContent>
    <mc:Choice Requires="p14">
      <p:transition spd="slow">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49699"/>
            <a:ext cx="6879600" cy="529200"/>
          </a:xfrm>
          <a:prstGeom prst="rect">
            <a:avLst/>
          </a:prstGeom>
        </p:spPr>
        <p:txBody>
          <a:bodyPr anchorCtr="0" anchor="b" bIns="91425" lIns="91425" rIns="91425" tIns="91425">
            <a:noAutofit/>
          </a:bodyPr>
          <a:lstStyle/>
          <a:p>
            <a:pPr lvl="0">
              <a:spcBef>
                <a:spcPts val="0"/>
              </a:spcBef>
              <a:buNone/>
            </a:pPr>
            <a:r>
              <a:rPr lang="en"/>
              <a:t>When did it end…? </a:t>
            </a:r>
          </a:p>
        </p:txBody>
      </p:sp>
      <p:sp>
        <p:nvSpPr>
          <p:cNvPr id="162" name="Shape 162"/>
          <p:cNvSpPr txBox="1"/>
          <p:nvPr>
            <p:ph idx="1" type="body"/>
          </p:nvPr>
        </p:nvSpPr>
        <p:spPr>
          <a:xfrm>
            <a:off x="89875" y="1098600"/>
            <a:ext cx="3914999" cy="3745499"/>
          </a:xfrm>
          <a:prstGeom prst="rect">
            <a:avLst/>
          </a:prstGeom>
        </p:spPr>
        <p:txBody>
          <a:bodyPr anchorCtr="0" anchor="t" bIns="91425" lIns="91425" rIns="91425" tIns="91425">
            <a:noAutofit/>
          </a:bodyPr>
          <a:lstStyle/>
          <a:p>
            <a:pPr indent="-317500" lvl="0" marL="457200" rtl="0">
              <a:spcBef>
                <a:spcPts val="0"/>
              </a:spcBef>
              <a:buSzPct val="100000"/>
            </a:pPr>
            <a:r>
              <a:rPr lang="en" sz="1400"/>
              <a:t>With everyone fearing a nuclear War the invasion became a stalemate and the North retreated. </a:t>
            </a:r>
          </a:p>
          <a:p>
            <a:pPr lvl="0" rtl="0">
              <a:spcBef>
                <a:spcPts val="0"/>
              </a:spcBef>
              <a:buNone/>
            </a:pPr>
            <a:r>
              <a:t/>
            </a:r>
            <a:endParaRPr sz="1400"/>
          </a:p>
          <a:p>
            <a:pPr indent="-317500" lvl="0" marL="457200" rtl="0">
              <a:spcBef>
                <a:spcPts val="0"/>
              </a:spcBef>
              <a:buSzPct val="100000"/>
            </a:pPr>
            <a:r>
              <a:rPr lang="en" sz="1400"/>
              <a:t>The Korean War ended on July 27th, 1953 due to the armistice agreement.  </a:t>
            </a:r>
          </a:p>
          <a:p>
            <a:pPr lvl="0" rtl="0">
              <a:spcBef>
                <a:spcPts val="0"/>
              </a:spcBef>
              <a:buNone/>
            </a:pPr>
            <a:r>
              <a:t/>
            </a:r>
            <a:endParaRPr sz="1400"/>
          </a:p>
          <a:p>
            <a:pPr indent="-317500" lvl="0" marL="457200" rtl="0">
              <a:spcBef>
                <a:spcPts val="0"/>
              </a:spcBef>
              <a:buSzPct val="100000"/>
            </a:pPr>
            <a:r>
              <a:rPr b="1" lang="en" sz="1400"/>
              <a:t>Armistice: an agreement made by opposing sides in a war to stop fighting for a certain time; i.e. a truce.</a:t>
            </a:r>
          </a:p>
          <a:p>
            <a:pPr lvl="0" rtl="0">
              <a:spcBef>
                <a:spcPts val="0"/>
              </a:spcBef>
              <a:buNone/>
            </a:pPr>
            <a:r>
              <a:t/>
            </a:r>
            <a:endParaRPr b="1" sz="1400"/>
          </a:p>
          <a:p>
            <a:pPr indent="-317500" lvl="0" marL="457200" rtl="0">
              <a:spcBef>
                <a:spcPts val="0"/>
              </a:spcBef>
              <a:buSzPct val="100000"/>
            </a:pPr>
            <a:r>
              <a:rPr lang="en" sz="1400"/>
              <a:t>North and South Korea remained separate and occupied almost the same territory they had when the war began. </a:t>
            </a:r>
          </a:p>
          <a:p>
            <a:pPr lvl="0" rtl="0">
              <a:spcBef>
                <a:spcPts val="0"/>
              </a:spcBef>
              <a:buNone/>
            </a:pPr>
            <a:r>
              <a:t/>
            </a:r>
            <a:endParaRPr sz="1400"/>
          </a:p>
          <a:p>
            <a:pPr indent="0" lvl="0" marL="0" rtl="0">
              <a:spcBef>
                <a:spcPts val="0"/>
              </a:spcBef>
              <a:buNone/>
            </a:pPr>
            <a:r>
              <a:t/>
            </a:r>
            <a:endParaRPr sz="1400"/>
          </a:p>
        </p:txBody>
      </p:sp>
      <p:pic>
        <p:nvPicPr>
          <p:cNvPr id="163" name="Shape 163"/>
          <p:cNvPicPr preferRelativeResize="0"/>
          <p:nvPr/>
        </p:nvPicPr>
        <p:blipFill>
          <a:blip r:embed="rId3">
            <a:alphaModFix/>
          </a:blip>
          <a:stretch>
            <a:fillRect/>
          </a:stretch>
        </p:blipFill>
        <p:spPr>
          <a:xfrm>
            <a:off x="4664864" y="1258400"/>
            <a:ext cx="4071960" cy="2806500"/>
          </a:xfrm>
          <a:prstGeom prst="rect">
            <a:avLst/>
          </a:prstGeom>
          <a:noFill/>
          <a:ln cap="flat" cmpd="sng" w="38100">
            <a:solidFill>
              <a:srgbClr val="000000"/>
            </a:solidFill>
            <a:prstDash val="solid"/>
            <a:round/>
            <a:headEnd len="med" w="med" type="none"/>
            <a:tailEnd len="med" w="med" type="none"/>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205976"/>
            <a:ext cx="6879600" cy="533099"/>
          </a:xfrm>
          <a:prstGeom prst="rect">
            <a:avLst/>
          </a:prstGeom>
        </p:spPr>
        <p:txBody>
          <a:bodyPr anchorCtr="0" anchor="b" bIns="91425" lIns="91425" rIns="91425" tIns="91425">
            <a:noAutofit/>
          </a:bodyPr>
          <a:lstStyle/>
          <a:p>
            <a:pPr lvl="0">
              <a:spcBef>
                <a:spcPts val="0"/>
              </a:spcBef>
              <a:buNone/>
            </a:pPr>
            <a:r>
              <a:rPr lang="en"/>
              <a:t>Continued...</a:t>
            </a:r>
          </a:p>
        </p:txBody>
      </p:sp>
      <p:sp>
        <p:nvSpPr>
          <p:cNvPr id="169" name="Shape 169"/>
          <p:cNvSpPr txBox="1"/>
          <p:nvPr>
            <p:ph idx="1" type="body"/>
          </p:nvPr>
        </p:nvSpPr>
        <p:spPr>
          <a:xfrm>
            <a:off x="457200" y="998750"/>
            <a:ext cx="4167000" cy="3831599"/>
          </a:xfrm>
          <a:prstGeom prst="rect">
            <a:avLst/>
          </a:prstGeom>
        </p:spPr>
        <p:txBody>
          <a:bodyPr anchorCtr="0" anchor="t" bIns="91425" lIns="91425" rIns="91425" tIns="91425">
            <a:noAutofit/>
          </a:bodyPr>
          <a:lstStyle/>
          <a:p>
            <a:pPr indent="-330200" lvl="0" marL="457200" rtl="0">
              <a:spcBef>
                <a:spcPts val="0"/>
              </a:spcBef>
              <a:buSzPct val="100000"/>
            </a:pPr>
            <a:r>
              <a:rPr lang="en" sz="1600"/>
              <a:t>“Why did the Korean War end with an armistice instead of a treaty?” Basically, Korea no longer wanted to fight and kill, but the need to solve their problem was dire. They decided to stop the fighting so that they could try to figure out another solution to their problem. </a:t>
            </a:r>
          </a:p>
          <a:p>
            <a:pPr lvl="0" rtl="0">
              <a:spcBef>
                <a:spcPts val="0"/>
              </a:spcBef>
              <a:buClr>
                <a:schemeClr val="dk1"/>
              </a:buClr>
              <a:buSzPct val="68750"/>
              <a:buFont typeface="Arial"/>
              <a:buNone/>
            </a:pPr>
            <a:r>
              <a:t/>
            </a:r>
            <a:endParaRPr sz="1600"/>
          </a:p>
          <a:p>
            <a:pPr indent="0" lvl="0" marL="0" rtl="0">
              <a:spcBef>
                <a:spcPts val="0"/>
              </a:spcBef>
              <a:buNone/>
            </a:pPr>
            <a:r>
              <a:t/>
            </a:r>
            <a:endParaRPr sz="1600"/>
          </a:p>
          <a:p>
            <a:pPr indent="-69850" lvl="0" marL="0">
              <a:spcBef>
                <a:spcPts val="0"/>
              </a:spcBef>
              <a:buClr>
                <a:schemeClr val="dk1"/>
              </a:buClr>
              <a:buSzPct val="68750"/>
              <a:buFont typeface="Arial"/>
              <a:buNone/>
            </a:pPr>
            <a:r>
              <a:rPr lang="en" sz="1600"/>
              <a:t>Definition: A treaty is a formally concluded and ratified agreement between countries. </a:t>
            </a:r>
          </a:p>
        </p:txBody>
      </p:sp>
      <p:pic>
        <p:nvPicPr>
          <p:cNvPr id="170" name="Shape 170"/>
          <p:cNvPicPr preferRelativeResize="0"/>
          <p:nvPr/>
        </p:nvPicPr>
        <p:blipFill>
          <a:blip r:embed="rId3">
            <a:alphaModFix/>
          </a:blip>
          <a:stretch>
            <a:fillRect/>
          </a:stretch>
        </p:blipFill>
        <p:spPr>
          <a:xfrm>
            <a:off x="4724025" y="1250062"/>
            <a:ext cx="3761725" cy="2643374"/>
          </a:xfrm>
          <a:prstGeom prst="rect">
            <a:avLst/>
          </a:prstGeom>
          <a:noFill/>
          <a:ln cap="flat" cmpd="sng" w="38100">
            <a:solidFill>
              <a:schemeClr val="dk2"/>
            </a:solidFill>
            <a:prstDash val="solid"/>
            <a:round/>
            <a:headEnd len="med" w="med" type="none"/>
            <a:tailEnd len="med" w="med" type="none"/>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Shape 175"/>
          <p:cNvSpPr txBox="1"/>
          <p:nvPr>
            <p:ph type="title"/>
          </p:nvPr>
        </p:nvSpPr>
        <p:spPr>
          <a:xfrm>
            <a:off x="457200" y="205975"/>
            <a:ext cx="6879600" cy="632999"/>
          </a:xfrm>
          <a:prstGeom prst="rect">
            <a:avLst/>
          </a:prstGeom>
        </p:spPr>
        <p:txBody>
          <a:bodyPr anchorCtr="0" anchor="b" bIns="91425" lIns="91425" rIns="91425" tIns="91425">
            <a:noAutofit/>
          </a:bodyPr>
          <a:lstStyle/>
          <a:p>
            <a:pPr lvl="0">
              <a:spcBef>
                <a:spcPts val="0"/>
              </a:spcBef>
              <a:buNone/>
            </a:pPr>
            <a:r>
              <a:rPr lang="en">
                <a:solidFill>
                  <a:schemeClr val="dk1"/>
                </a:solidFill>
              </a:rPr>
              <a:t>Test Questions….!! </a:t>
            </a:r>
          </a:p>
        </p:txBody>
      </p:sp>
      <p:sp>
        <p:nvSpPr>
          <p:cNvPr id="176" name="Shape 176"/>
          <p:cNvSpPr txBox="1"/>
          <p:nvPr>
            <p:ph idx="1" type="body"/>
          </p:nvPr>
        </p:nvSpPr>
        <p:spPr>
          <a:xfrm>
            <a:off x="457200" y="928875"/>
            <a:ext cx="8229600" cy="1338299"/>
          </a:xfrm>
          <a:prstGeom prst="rect">
            <a:avLst/>
          </a:prstGeom>
        </p:spPr>
        <p:txBody>
          <a:bodyPr anchorCtr="0" anchor="t" bIns="91425" lIns="91425" rIns="91425" tIns="91425">
            <a:noAutofit/>
          </a:bodyPr>
          <a:lstStyle/>
          <a:p>
            <a:pPr indent="-330200" lvl="0" marL="457200" rtl="0">
              <a:spcBef>
                <a:spcPts val="0"/>
              </a:spcBef>
              <a:buClr>
                <a:schemeClr val="dk1"/>
              </a:buClr>
              <a:buSzPct val="100000"/>
              <a:buAutoNum type="arabicPeriod"/>
            </a:pPr>
            <a:r>
              <a:rPr lang="en" sz="1600">
                <a:solidFill>
                  <a:schemeClr val="dk1"/>
                </a:solidFill>
              </a:rPr>
              <a:t>Why did Canada not want to join the Korean War? </a:t>
            </a:r>
          </a:p>
          <a:p>
            <a:pPr lvl="0" rtl="0">
              <a:spcBef>
                <a:spcPts val="0"/>
              </a:spcBef>
              <a:buNone/>
            </a:pPr>
            <a:r>
              <a:t/>
            </a:r>
            <a:endParaRPr sz="1600">
              <a:solidFill>
                <a:schemeClr val="dk1"/>
              </a:solidFill>
            </a:endParaRPr>
          </a:p>
          <a:p>
            <a:pPr indent="-330200" lvl="0" marL="457200" rtl="0">
              <a:spcBef>
                <a:spcPts val="0"/>
              </a:spcBef>
              <a:buClr>
                <a:schemeClr val="dk1"/>
              </a:buClr>
              <a:buSzPct val="100000"/>
              <a:buAutoNum type="arabicPeriod"/>
            </a:pPr>
            <a:r>
              <a:rPr lang="en" sz="1600">
                <a:solidFill>
                  <a:schemeClr val="dk1"/>
                </a:solidFill>
              </a:rPr>
              <a:t>Why did the Korean War end with an armistice instead of a treaty?</a:t>
            </a:r>
          </a:p>
          <a:p>
            <a:pPr lvl="0" rtl="0">
              <a:spcBef>
                <a:spcPts val="0"/>
              </a:spcBef>
              <a:buNone/>
            </a:pPr>
            <a:r>
              <a:t/>
            </a:r>
            <a:endParaRPr sz="1600">
              <a:solidFill>
                <a:schemeClr val="dk1"/>
              </a:solidFill>
            </a:endParaRPr>
          </a:p>
          <a:p>
            <a:pPr indent="-330200" lvl="0" marL="457200" rtl="0">
              <a:spcBef>
                <a:spcPts val="0"/>
              </a:spcBef>
              <a:buClr>
                <a:schemeClr val="dk1"/>
              </a:buClr>
              <a:buSzPct val="100000"/>
              <a:buAutoNum type="arabicPeriod"/>
            </a:pPr>
            <a:r>
              <a:rPr lang="en" sz="1600">
                <a:solidFill>
                  <a:schemeClr val="dk1"/>
                </a:solidFill>
              </a:rPr>
              <a:t>Why did North and South Korea feel the need to be at war? </a:t>
            </a:r>
          </a:p>
          <a:p>
            <a:pPr lvl="0">
              <a:spcBef>
                <a:spcPts val="0"/>
              </a:spcBef>
              <a:buNone/>
            </a:pPr>
            <a:r>
              <a:t/>
            </a:r>
            <a:endParaRPr sz="1600"/>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05978"/>
            <a:ext cx="6879600" cy="857400"/>
          </a:xfrm>
          <a:prstGeom prst="rect">
            <a:avLst/>
          </a:prstGeom>
        </p:spPr>
        <p:txBody>
          <a:bodyPr anchorCtr="0" anchor="b" bIns="91425" lIns="91425" rIns="91425" tIns="91425">
            <a:noAutofit/>
          </a:bodyPr>
          <a:lstStyle/>
          <a:p>
            <a:pPr lvl="0">
              <a:spcBef>
                <a:spcPts val="0"/>
              </a:spcBef>
              <a:buNone/>
            </a:pPr>
            <a:r>
              <a:rPr lang="en" sz="3400"/>
              <a:t>The Korean War </a:t>
            </a:r>
          </a:p>
        </p:txBody>
      </p:sp>
      <p:sp>
        <p:nvSpPr>
          <p:cNvPr id="97" name="Shape 97"/>
          <p:cNvSpPr txBox="1"/>
          <p:nvPr>
            <p:ph idx="1" type="body"/>
          </p:nvPr>
        </p:nvSpPr>
        <p:spPr>
          <a:xfrm>
            <a:off x="457200" y="1200150"/>
            <a:ext cx="4127099" cy="3630300"/>
          </a:xfrm>
          <a:prstGeom prst="rect">
            <a:avLst/>
          </a:prstGeom>
        </p:spPr>
        <p:txBody>
          <a:bodyPr anchorCtr="0" anchor="t" bIns="91425" lIns="91425" rIns="91425" tIns="91425">
            <a:noAutofit/>
          </a:bodyPr>
          <a:lstStyle/>
          <a:p>
            <a:pPr indent="-330200" lvl="0" marL="457200" rtl="0">
              <a:spcBef>
                <a:spcPts val="0"/>
              </a:spcBef>
              <a:buSzPct val="100000"/>
            </a:pPr>
            <a:r>
              <a:rPr b="1" lang="en" sz="1600"/>
              <a:t>The Korean War marked the rise of two superpowers: the Soviets and the United States. </a:t>
            </a:r>
          </a:p>
          <a:p>
            <a:pPr lvl="0" rtl="0">
              <a:spcBef>
                <a:spcPts val="0"/>
              </a:spcBef>
              <a:buNone/>
            </a:pPr>
            <a:r>
              <a:t/>
            </a:r>
            <a:endParaRPr sz="1600"/>
          </a:p>
          <a:p>
            <a:pPr indent="-330200" lvl="0" marL="457200" rtl="0">
              <a:spcBef>
                <a:spcPts val="0"/>
              </a:spcBef>
              <a:buSzPct val="100000"/>
            </a:pPr>
            <a:r>
              <a:rPr lang="en" sz="1600"/>
              <a:t>This proxy war sets the stage for the duration of the Cold War.</a:t>
            </a:r>
          </a:p>
          <a:p>
            <a:pPr lvl="0" rtl="0">
              <a:spcBef>
                <a:spcPts val="0"/>
              </a:spcBef>
              <a:buNone/>
            </a:pPr>
            <a:r>
              <a:t/>
            </a:r>
            <a:endParaRPr sz="1600"/>
          </a:p>
          <a:p>
            <a:pPr indent="-330200" lvl="0" marL="457200" rtl="0">
              <a:spcBef>
                <a:spcPts val="0"/>
              </a:spcBef>
              <a:buSzPct val="100000"/>
            </a:pPr>
            <a:r>
              <a:rPr lang="en" sz="1600"/>
              <a:t>This was the first was with which the UN were involved. </a:t>
            </a:r>
          </a:p>
          <a:p>
            <a:pPr lvl="0" rtl="0">
              <a:spcBef>
                <a:spcPts val="0"/>
              </a:spcBef>
              <a:buNone/>
            </a:pPr>
            <a:r>
              <a:t/>
            </a:r>
            <a:endParaRPr sz="1600"/>
          </a:p>
          <a:p>
            <a:pPr indent="-330200" lvl="0" marL="457200" rtl="0">
              <a:spcBef>
                <a:spcPts val="0"/>
              </a:spcBef>
              <a:buSzPct val="100000"/>
            </a:pPr>
            <a:r>
              <a:rPr lang="en" sz="1600"/>
              <a:t>The Korean War lasted for three years and was one of the most brutal conflicts. It had no clear winner. </a:t>
            </a:r>
          </a:p>
        </p:txBody>
      </p:sp>
      <p:pic>
        <p:nvPicPr>
          <p:cNvPr id="98" name="Shape 98"/>
          <p:cNvPicPr preferRelativeResize="0"/>
          <p:nvPr/>
        </p:nvPicPr>
        <p:blipFill>
          <a:blip r:embed="rId3">
            <a:alphaModFix/>
          </a:blip>
          <a:stretch>
            <a:fillRect/>
          </a:stretch>
        </p:blipFill>
        <p:spPr>
          <a:xfrm>
            <a:off x="4824497" y="1298349"/>
            <a:ext cx="3930974" cy="3166002"/>
          </a:xfrm>
          <a:prstGeom prst="rect">
            <a:avLst/>
          </a:prstGeom>
          <a:noFill/>
          <a:ln cap="flat" cmpd="sng" w="38100">
            <a:solidFill>
              <a:schemeClr val="dk2"/>
            </a:solidFill>
            <a:prstDash val="solid"/>
            <a:round/>
            <a:headEnd len="med" w="med" type="none"/>
            <a:tailEnd len="med" w="med" type="none"/>
          </a:ln>
        </p:spPr>
      </p:pic>
    </p:spTree>
  </p:cSld>
  <p:clrMapOvr>
    <a:masterClrMapping/>
  </p:clrMapOvr>
  <mc:AlternateContent>
    <mc:Choice Requires="p14">
      <p:transition spd="slow">
        <p14:flip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457200" y="205978"/>
            <a:ext cx="6879600" cy="857400"/>
          </a:xfrm>
          <a:prstGeom prst="rect">
            <a:avLst/>
          </a:prstGeom>
        </p:spPr>
        <p:txBody>
          <a:bodyPr anchorCtr="0" anchor="b" bIns="91425" lIns="91425" rIns="91425" tIns="91425">
            <a:noAutofit/>
          </a:bodyPr>
          <a:lstStyle/>
          <a:p>
            <a:pPr lvl="0">
              <a:spcBef>
                <a:spcPts val="0"/>
              </a:spcBef>
              <a:buNone/>
            </a:pPr>
            <a:r>
              <a:rPr lang="en"/>
              <a:t>Continued...</a:t>
            </a:r>
          </a:p>
        </p:txBody>
      </p:sp>
      <p:sp>
        <p:nvSpPr>
          <p:cNvPr id="104" name="Shape 104"/>
          <p:cNvSpPr txBox="1"/>
          <p:nvPr>
            <p:ph idx="1" type="body"/>
          </p:nvPr>
        </p:nvSpPr>
        <p:spPr>
          <a:xfrm>
            <a:off x="457200" y="1200150"/>
            <a:ext cx="4127099" cy="3630300"/>
          </a:xfrm>
          <a:prstGeom prst="rect">
            <a:avLst/>
          </a:prstGeom>
        </p:spPr>
        <p:txBody>
          <a:bodyPr anchorCtr="0" anchor="t" bIns="91425" lIns="91425" rIns="91425" tIns="91425">
            <a:noAutofit/>
          </a:bodyPr>
          <a:lstStyle/>
          <a:p>
            <a:pPr indent="-330200" lvl="0" marL="457200" rtl="0">
              <a:spcBef>
                <a:spcPts val="0"/>
              </a:spcBef>
              <a:buSzPct val="100000"/>
            </a:pPr>
            <a:r>
              <a:rPr lang="en" sz="1600"/>
              <a:t>In total, over five million Americans, Chinese, and Soviets were killed or wounded on the battlefield. </a:t>
            </a:r>
          </a:p>
          <a:p>
            <a:pPr lvl="0" rtl="0">
              <a:spcBef>
                <a:spcPts val="0"/>
              </a:spcBef>
              <a:buNone/>
            </a:pPr>
            <a:r>
              <a:t/>
            </a:r>
            <a:endParaRPr sz="1600"/>
          </a:p>
          <a:p>
            <a:pPr indent="-330200" lvl="0" marL="457200" rtl="0">
              <a:spcBef>
                <a:spcPts val="0"/>
              </a:spcBef>
              <a:buSzPct val="100000"/>
            </a:pPr>
            <a:r>
              <a:rPr lang="en" sz="1600"/>
              <a:t>The War took a heavy toll on all, in the over five million dead, wounded, or missing, over half of them were civilians. </a:t>
            </a:r>
          </a:p>
          <a:p>
            <a:pPr lvl="0" rtl="0">
              <a:spcBef>
                <a:spcPts val="0"/>
              </a:spcBef>
              <a:buNone/>
            </a:pPr>
            <a:r>
              <a:t/>
            </a:r>
            <a:endParaRPr sz="1600"/>
          </a:p>
          <a:p>
            <a:pPr indent="-330200" lvl="0" marL="457200" rtl="0">
              <a:spcBef>
                <a:spcPts val="0"/>
              </a:spcBef>
              <a:buSzPct val="100000"/>
            </a:pPr>
            <a:r>
              <a:rPr lang="en" sz="1600"/>
              <a:t>The war was not only a civil war but, it was a major proxy war between the U.S. and the Soviet Union. </a:t>
            </a:r>
          </a:p>
          <a:p>
            <a:pPr lvl="0" rtl="0">
              <a:spcBef>
                <a:spcPts val="0"/>
              </a:spcBef>
              <a:buNone/>
            </a:pPr>
            <a:r>
              <a:t/>
            </a:r>
            <a:endParaRPr sz="1600"/>
          </a:p>
          <a:p>
            <a:pPr lvl="0" rtl="0">
              <a:spcBef>
                <a:spcPts val="0"/>
              </a:spcBef>
              <a:buNone/>
            </a:pPr>
            <a:r>
              <a:t/>
            </a:r>
            <a:endParaRPr sz="1600"/>
          </a:p>
        </p:txBody>
      </p:sp>
      <p:pic>
        <p:nvPicPr>
          <p:cNvPr id="105" name="Shape 105"/>
          <p:cNvPicPr preferRelativeResize="0"/>
          <p:nvPr/>
        </p:nvPicPr>
        <p:blipFill>
          <a:blip r:embed="rId3">
            <a:alphaModFix/>
          </a:blip>
          <a:stretch>
            <a:fillRect/>
          </a:stretch>
        </p:blipFill>
        <p:spPr>
          <a:xfrm>
            <a:off x="4626375" y="1278154"/>
            <a:ext cx="4127100" cy="3174696"/>
          </a:xfrm>
          <a:prstGeom prst="rect">
            <a:avLst/>
          </a:prstGeom>
          <a:noFill/>
          <a:ln cap="flat" cmpd="sng" w="38100">
            <a:solidFill>
              <a:schemeClr val="dk2"/>
            </a:solidFill>
            <a:prstDash val="solid"/>
            <a:round/>
            <a:headEnd len="med" w="med" type="none"/>
            <a:tailEnd len="med" w="med" type="none"/>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56150"/>
            <a:ext cx="6879600" cy="642900"/>
          </a:xfrm>
          <a:prstGeom prst="rect">
            <a:avLst/>
          </a:prstGeom>
        </p:spPr>
        <p:txBody>
          <a:bodyPr anchorCtr="0" anchor="b" bIns="91425" lIns="91425" rIns="91425" tIns="91425">
            <a:noAutofit/>
          </a:bodyPr>
          <a:lstStyle/>
          <a:p>
            <a:pPr lvl="0">
              <a:spcBef>
                <a:spcPts val="0"/>
              </a:spcBef>
              <a:buNone/>
            </a:pPr>
            <a:r>
              <a:rPr lang="en"/>
              <a:t>Kim IL Sung (1912-1994) </a:t>
            </a:r>
          </a:p>
        </p:txBody>
      </p:sp>
      <p:sp>
        <p:nvSpPr>
          <p:cNvPr id="111" name="Shape 111"/>
          <p:cNvSpPr txBox="1"/>
          <p:nvPr>
            <p:ph idx="1" type="body"/>
          </p:nvPr>
        </p:nvSpPr>
        <p:spPr>
          <a:xfrm>
            <a:off x="119850" y="649175"/>
            <a:ext cx="5153700" cy="4181400"/>
          </a:xfrm>
          <a:prstGeom prst="rect">
            <a:avLst/>
          </a:prstGeom>
        </p:spPr>
        <p:txBody>
          <a:bodyPr anchorCtr="0" anchor="t" bIns="91425" lIns="91425" rIns="91425" tIns="91425">
            <a:noAutofit/>
          </a:bodyPr>
          <a:lstStyle/>
          <a:p>
            <a:pPr indent="-317500" lvl="0" marL="457200" rtl="0">
              <a:lnSpc>
                <a:spcPct val="150000"/>
              </a:lnSpc>
              <a:spcBef>
                <a:spcPts val="0"/>
              </a:spcBef>
              <a:buSzPct val="100000"/>
            </a:pPr>
            <a:r>
              <a:rPr b="1" lang="en" sz="1400"/>
              <a:t>Kim Il Sung was the dictatorial leader of North Korea </a:t>
            </a:r>
            <a:r>
              <a:rPr lang="en" sz="1400"/>
              <a:t>from 1948-his death in 1994. </a:t>
            </a:r>
          </a:p>
          <a:p>
            <a:pPr lvl="0" rtl="0">
              <a:lnSpc>
                <a:spcPct val="150000"/>
              </a:lnSpc>
              <a:spcBef>
                <a:spcPts val="0"/>
              </a:spcBef>
              <a:buNone/>
            </a:pPr>
            <a:r>
              <a:t/>
            </a:r>
            <a:endParaRPr sz="1400"/>
          </a:p>
          <a:p>
            <a:pPr indent="-317500" lvl="0" marL="457200" rtl="0">
              <a:lnSpc>
                <a:spcPct val="150000"/>
              </a:lnSpc>
              <a:spcBef>
                <a:spcPts val="0"/>
              </a:spcBef>
              <a:buSzPct val="100000"/>
            </a:pPr>
            <a:r>
              <a:rPr lang="en" sz="1400"/>
              <a:t>He fought in the Russian Red Army. Which is why he later on teamed up with the Soviets to fight South Korea. </a:t>
            </a:r>
          </a:p>
          <a:p>
            <a:pPr lvl="0" rtl="0">
              <a:lnSpc>
                <a:spcPct val="150000"/>
              </a:lnSpc>
              <a:spcBef>
                <a:spcPts val="0"/>
              </a:spcBef>
              <a:buNone/>
            </a:pPr>
            <a:r>
              <a:t/>
            </a:r>
            <a:endParaRPr sz="1400"/>
          </a:p>
          <a:p>
            <a:pPr indent="-317500" lvl="0" marL="457200" rtl="0">
              <a:lnSpc>
                <a:spcPct val="150000"/>
              </a:lnSpc>
              <a:spcBef>
                <a:spcPts val="0"/>
              </a:spcBef>
              <a:buSzPct val="100000"/>
            </a:pPr>
            <a:r>
              <a:rPr b="1" lang="en" sz="1400"/>
              <a:t>Allied with Soviet leader, Joseph Stalin and Mao Tse-tung , leader of the People’s Republic of China </a:t>
            </a:r>
          </a:p>
          <a:p>
            <a:pPr lvl="0" rtl="0">
              <a:lnSpc>
                <a:spcPct val="150000"/>
              </a:lnSpc>
              <a:spcBef>
                <a:spcPts val="0"/>
              </a:spcBef>
              <a:buNone/>
            </a:pPr>
            <a:r>
              <a:t/>
            </a:r>
            <a:endParaRPr sz="1400"/>
          </a:p>
          <a:p>
            <a:pPr indent="-317500" lvl="0" marL="457200" rtl="0">
              <a:lnSpc>
                <a:spcPct val="150000"/>
              </a:lnSpc>
              <a:spcBef>
                <a:spcPts val="0"/>
              </a:spcBef>
              <a:buSzPct val="100000"/>
            </a:pPr>
            <a:r>
              <a:rPr b="1" lang="en" sz="1400"/>
              <a:t>He was an ardent Communist,</a:t>
            </a:r>
            <a:r>
              <a:rPr lang="en" sz="1400"/>
              <a:t> and went on to lead the first government in North Korea: People’s Democratic Republic of North Korea. </a:t>
            </a:r>
          </a:p>
          <a:p>
            <a:pPr lvl="0" rtl="0">
              <a:lnSpc>
                <a:spcPct val="150000"/>
              </a:lnSpc>
              <a:spcBef>
                <a:spcPts val="0"/>
              </a:spcBef>
              <a:buNone/>
            </a:pPr>
            <a:r>
              <a:t/>
            </a:r>
            <a:endParaRPr sz="800"/>
          </a:p>
          <a:p>
            <a:pPr lvl="0" rtl="0">
              <a:lnSpc>
                <a:spcPct val="150000"/>
              </a:lnSpc>
              <a:spcBef>
                <a:spcPts val="0"/>
              </a:spcBef>
              <a:buNone/>
            </a:pPr>
            <a:r>
              <a:t/>
            </a:r>
            <a:endParaRPr sz="800"/>
          </a:p>
          <a:p>
            <a:pPr lvl="0" rtl="0">
              <a:spcBef>
                <a:spcPts val="0"/>
              </a:spcBef>
              <a:spcAft>
                <a:spcPts val="2300"/>
              </a:spcAft>
              <a:buClr>
                <a:schemeClr val="dk1"/>
              </a:buClr>
              <a:buSzPct val="100000"/>
              <a:buFont typeface="Arial"/>
              <a:buNone/>
            </a:pPr>
            <a:r>
              <a:t/>
            </a:r>
            <a:endParaRPr sz="1100">
              <a:solidFill>
                <a:schemeClr val="dk1"/>
              </a:solidFill>
            </a:endParaRPr>
          </a:p>
          <a:p>
            <a:pPr lvl="0" rtl="0">
              <a:lnSpc>
                <a:spcPct val="150000"/>
              </a:lnSpc>
              <a:spcBef>
                <a:spcPts val="0"/>
              </a:spcBef>
              <a:buNone/>
            </a:pPr>
            <a:r>
              <a:t/>
            </a:r>
            <a:endParaRPr sz="800"/>
          </a:p>
        </p:txBody>
      </p:sp>
      <p:pic>
        <p:nvPicPr>
          <p:cNvPr id="112" name="Shape 112"/>
          <p:cNvPicPr preferRelativeResize="0"/>
          <p:nvPr/>
        </p:nvPicPr>
        <p:blipFill>
          <a:blip r:embed="rId3">
            <a:alphaModFix/>
          </a:blip>
          <a:stretch>
            <a:fillRect/>
          </a:stretch>
        </p:blipFill>
        <p:spPr>
          <a:xfrm>
            <a:off x="5818725" y="808911"/>
            <a:ext cx="2890775" cy="3675414"/>
          </a:xfrm>
          <a:prstGeom prst="rect">
            <a:avLst/>
          </a:prstGeom>
          <a:noFill/>
          <a:ln cap="flat" cmpd="sng" w="38100">
            <a:solidFill>
              <a:srgbClr val="000000"/>
            </a:solidFill>
            <a:prstDash val="solid"/>
            <a:round/>
            <a:headEnd len="med" w="med" type="none"/>
            <a:tailEnd len="med" w="med" type="none"/>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body"/>
          </p:nvPr>
        </p:nvSpPr>
        <p:spPr>
          <a:xfrm>
            <a:off x="0" y="49925"/>
            <a:ext cx="5832600" cy="5093700"/>
          </a:xfrm>
          <a:prstGeom prst="rect">
            <a:avLst/>
          </a:prstGeom>
        </p:spPr>
        <p:txBody>
          <a:bodyPr anchorCtr="0" anchor="t" bIns="91425" lIns="91425" rIns="91425" tIns="91425">
            <a:noAutofit/>
          </a:bodyPr>
          <a:lstStyle/>
          <a:p>
            <a:pPr indent="-317500" lvl="0" marL="457200" rtl="0">
              <a:lnSpc>
                <a:spcPct val="150000"/>
              </a:lnSpc>
              <a:spcBef>
                <a:spcPts val="0"/>
              </a:spcBef>
              <a:buSzPct val="100000"/>
            </a:pPr>
            <a:r>
              <a:rPr b="1" lang="en" sz="1400"/>
              <a:t>He sought to reunify all of Korea under his own Communist leadership. </a:t>
            </a:r>
          </a:p>
          <a:p>
            <a:pPr lvl="0" rtl="0">
              <a:lnSpc>
                <a:spcPct val="150000"/>
              </a:lnSpc>
              <a:spcBef>
                <a:spcPts val="0"/>
              </a:spcBef>
              <a:buNone/>
            </a:pPr>
            <a:r>
              <a:t/>
            </a:r>
            <a:endParaRPr b="1" sz="1400"/>
          </a:p>
          <a:p>
            <a:pPr indent="-317500" lvl="0" marL="457200" rtl="0">
              <a:lnSpc>
                <a:spcPct val="150000"/>
              </a:lnSpc>
              <a:spcBef>
                <a:spcPts val="0"/>
              </a:spcBef>
              <a:buSzPct val="100000"/>
            </a:pPr>
            <a:r>
              <a:rPr lang="en" sz="1400"/>
              <a:t>Sung led North Korea throughout the Korean War, at times nearly achieving victory or falling in defeat. </a:t>
            </a:r>
          </a:p>
          <a:p>
            <a:pPr lvl="0" rtl="0">
              <a:lnSpc>
                <a:spcPct val="150000"/>
              </a:lnSpc>
              <a:spcBef>
                <a:spcPts val="0"/>
              </a:spcBef>
              <a:buNone/>
            </a:pPr>
            <a:r>
              <a:t/>
            </a:r>
            <a:endParaRPr sz="1400"/>
          </a:p>
          <a:p>
            <a:pPr indent="-317500" lvl="0" marL="457200" rtl="0">
              <a:lnSpc>
                <a:spcPct val="150000"/>
              </a:lnSpc>
              <a:spcBef>
                <a:spcPts val="0"/>
              </a:spcBef>
              <a:buSzPct val="100000"/>
            </a:pPr>
            <a:r>
              <a:rPr b="1" lang="en" sz="1400"/>
              <a:t>He strategized and convinced his allies to invade South Korea to unify the country under Northern Control. Thus, initiating the Korean War. </a:t>
            </a:r>
          </a:p>
          <a:p>
            <a:pPr lvl="0" rtl="0">
              <a:lnSpc>
                <a:spcPct val="150000"/>
              </a:lnSpc>
              <a:spcBef>
                <a:spcPts val="0"/>
              </a:spcBef>
              <a:buNone/>
            </a:pPr>
            <a:r>
              <a:t/>
            </a:r>
            <a:endParaRPr b="1" sz="1400"/>
          </a:p>
          <a:p>
            <a:pPr indent="-317500" lvl="0" marL="457200" rtl="0">
              <a:lnSpc>
                <a:spcPct val="150000"/>
              </a:lnSpc>
              <a:spcBef>
                <a:spcPts val="0"/>
              </a:spcBef>
              <a:buSzPct val="100000"/>
            </a:pPr>
            <a:r>
              <a:rPr lang="en" sz="1400"/>
              <a:t>He later agreed to Armistice in 1953 and continued to rule his country with an iron fist for another 40 years. </a:t>
            </a:r>
          </a:p>
          <a:p>
            <a:pPr lvl="0" rtl="0">
              <a:lnSpc>
                <a:spcPct val="150000"/>
              </a:lnSpc>
              <a:spcBef>
                <a:spcPts val="0"/>
              </a:spcBef>
              <a:buNone/>
            </a:pPr>
            <a:r>
              <a:rPr lang="en" sz="1400"/>
              <a:t> </a:t>
            </a:r>
          </a:p>
          <a:p>
            <a:pPr indent="-317500" lvl="0" marL="457200" rtl="0">
              <a:lnSpc>
                <a:spcPct val="150000"/>
              </a:lnSpc>
              <a:spcBef>
                <a:spcPts val="0"/>
              </a:spcBef>
              <a:buSzPct val="100000"/>
            </a:pPr>
            <a:r>
              <a:rPr lang="en" sz="1400"/>
              <a:t>Throughout his reign, North Korea slid farther and farther into poverty and authoritarianism. </a:t>
            </a:r>
          </a:p>
        </p:txBody>
      </p:sp>
      <p:pic>
        <p:nvPicPr>
          <p:cNvPr id="118" name="Shape 118"/>
          <p:cNvPicPr preferRelativeResize="0"/>
          <p:nvPr/>
        </p:nvPicPr>
        <p:blipFill>
          <a:blip r:embed="rId3">
            <a:alphaModFix/>
          </a:blip>
          <a:stretch>
            <a:fillRect/>
          </a:stretch>
        </p:blipFill>
        <p:spPr>
          <a:xfrm>
            <a:off x="5809400" y="1018699"/>
            <a:ext cx="3334600" cy="3334600"/>
          </a:xfrm>
          <a:prstGeom prst="rect">
            <a:avLst/>
          </a:prstGeom>
          <a:noFill/>
          <a:ln cap="flat" cmpd="sng" w="38100">
            <a:solidFill>
              <a:srgbClr val="000000"/>
            </a:solidFill>
            <a:prstDash val="solid"/>
            <a:round/>
            <a:headEnd len="med" w="med" type="none"/>
            <a:tailEnd len="med" w="med" type="none"/>
          </a:ln>
        </p:spPr>
      </p:pic>
    </p:spTree>
  </p:cSld>
  <p:clrMapOvr>
    <a:masterClrMapping/>
  </p:clrMapOvr>
  <mc:AlternateContent>
    <mc:Choice Requires="p14">
      <p:transition spd="slow">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09725"/>
            <a:ext cx="6879600" cy="659099"/>
          </a:xfrm>
          <a:prstGeom prst="rect">
            <a:avLst/>
          </a:prstGeom>
        </p:spPr>
        <p:txBody>
          <a:bodyPr anchorCtr="0" anchor="b" bIns="91425" lIns="91425" rIns="91425" tIns="91425">
            <a:noAutofit/>
          </a:bodyPr>
          <a:lstStyle/>
          <a:p>
            <a:pPr lvl="0">
              <a:spcBef>
                <a:spcPts val="0"/>
              </a:spcBef>
              <a:buNone/>
            </a:pPr>
            <a:r>
              <a:rPr lang="en"/>
              <a:t>General MaCarthur </a:t>
            </a:r>
          </a:p>
        </p:txBody>
      </p:sp>
      <p:sp>
        <p:nvSpPr>
          <p:cNvPr id="124" name="Shape 124"/>
          <p:cNvSpPr txBox="1"/>
          <p:nvPr>
            <p:ph idx="1" type="body"/>
          </p:nvPr>
        </p:nvSpPr>
        <p:spPr>
          <a:xfrm>
            <a:off x="119850" y="1008500"/>
            <a:ext cx="4614300" cy="3335999"/>
          </a:xfrm>
          <a:prstGeom prst="rect">
            <a:avLst/>
          </a:prstGeom>
        </p:spPr>
        <p:txBody>
          <a:bodyPr anchorCtr="0" anchor="t" bIns="91425" lIns="91425" rIns="91425" tIns="91425">
            <a:noAutofit/>
          </a:bodyPr>
          <a:lstStyle/>
          <a:p>
            <a:pPr indent="-323850" lvl="0" marL="457200" rtl="0">
              <a:spcBef>
                <a:spcPts val="0"/>
              </a:spcBef>
              <a:buSzPct val="100000"/>
            </a:pPr>
            <a:r>
              <a:rPr lang="en" sz="1500"/>
              <a:t>Placed in Command of the newly created United Nations forces. (1950) </a:t>
            </a:r>
          </a:p>
          <a:p>
            <a:pPr lvl="0" rtl="0">
              <a:spcBef>
                <a:spcPts val="0"/>
              </a:spcBef>
              <a:buNone/>
            </a:pPr>
            <a:r>
              <a:t/>
            </a:r>
            <a:endParaRPr sz="1500"/>
          </a:p>
          <a:p>
            <a:pPr indent="-323850" lvl="0" marL="457200" rtl="0">
              <a:spcBef>
                <a:spcPts val="0"/>
              </a:spcBef>
              <a:buSzPct val="100000"/>
            </a:pPr>
            <a:r>
              <a:rPr b="1" lang="en" sz="1500"/>
              <a:t>His American troops drove North Koreans back towards the Chinese Border. </a:t>
            </a:r>
          </a:p>
          <a:p>
            <a:pPr lvl="0" rtl="0">
              <a:spcBef>
                <a:spcPts val="0"/>
              </a:spcBef>
              <a:buNone/>
            </a:pPr>
            <a:r>
              <a:t/>
            </a:r>
            <a:endParaRPr b="1" sz="1500"/>
          </a:p>
          <a:p>
            <a:pPr indent="-323850" lvl="0" marL="457200" rtl="0">
              <a:spcBef>
                <a:spcPts val="0"/>
              </a:spcBef>
              <a:buSzPct val="100000"/>
            </a:pPr>
            <a:r>
              <a:rPr b="1" lang="en" sz="1500"/>
              <a:t>Was overconfident and began to attack China</a:t>
            </a:r>
            <a:r>
              <a:rPr lang="en" sz="1500"/>
              <a:t>; thinking that the chances of China retaliating were slim. </a:t>
            </a:r>
          </a:p>
          <a:p>
            <a:pPr lvl="0" rtl="0">
              <a:spcBef>
                <a:spcPts val="0"/>
              </a:spcBef>
              <a:buNone/>
            </a:pPr>
            <a:r>
              <a:t/>
            </a:r>
            <a:endParaRPr sz="1500"/>
          </a:p>
          <a:p>
            <a:pPr indent="-323850" lvl="0" marL="457200" rtl="0">
              <a:spcBef>
                <a:spcPts val="0"/>
              </a:spcBef>
              <a:buSzPct val="100000"/>
            </a:pPr>
            <a:r>
              <a:rPr lang="en" sz="1500"/>
              <a:t>A Massive force of Chinese troops crossed into North Korea and drove American lines back into South Korea. </a:t>
            </a:r>
          </a:p>
          <a:p>
            <a:pPr lvl="0" rtl="0">
              <a:lnSpc>
                <a:spcPct val="100000"/>
              </a:lnSpc>
              <a:spcBef>
                <a:spcPts val="0"/>
              </a:spcBef>
              <a:spcAft>
                <a:spcPts val="3000"/>
              </a:spcAft>
              <a:buNone/>
            </a:pPr>
            <a:r>
              <a:t/>
            </a:r>
            <a:endParaRPr sz="1350">
              <a:solidFill>
                <a:srgbClr val="101010"/>
              </a:solidFill>
              <a:highlight>
                <a:srgbClr val="FFFFFF"/>
              </a:highlight>
            </a:endParaRPr>
          </a:p>
          <a:p>
            <a:pPr lvl="0" rtl="0">
              <a:lnSpc>
                <a:spcPct val="100000"/>
              </a:lnSpc>
              <a:spcBef>
                <a:spcPts val="0"/>
              </a:spcBef>
              <a:spcAft>
                <a:spcPts val="3000"/>
              </a:spcAft>
              <a:buNone/>
            </a:pPr>
            <a:r>
              <a:t/>
            </a:r>
            <a:endParaRPr sz="1400">
              <a:solidFill>
                <a:srgbClr val="333333"/>
              </a:solidFill>
            </a:endParaRPr>
          </a:p>
        </p:txBody>
      </p:sp>
      <p:pic>
        <p:nvPicPr>
          <p:cNvPr id="125" name="Shape 125"/>
          <p:cNvPicPr preferRelativeResize="0"/>
          <p:nvPr/>
        </p:nvPicPr>
        <p:blipFill>
          <a:blip r:embed="rId3">
            <a:alphaModFix/>
          </a:blip>
          <a:stretch>
            <a:fillRect/>
          </a:stretch>
        </p:blipFill>
        <p:spPr>
          <a:xfrm>
            <a:off x="5103925" y="607950"/>
            <a:ext cx="3810000" cy="4267200"/>
          </a:xfrm>
          <a:prstGeom prst="rect">
            <a:avLst/>
          </a:prstGeom>
          <a:noFill/>
          <a:ln cap="flat" cmpd="sng" w="38100">
            <a:solidFill>
              <a:schemeClr val="dk2"/>
            </a:solidFill>
            <a:prstDash val="solid"/>
            <a:round/>
            <a:headEnd len="med" w="med" type="none"/>
            <a:tailEnd len="med" w="med" type="none"/>
          </a:ln>
        </p:spPr>
      </p:pic>
      <p:sp>
        <p:nvSpPr>
          <p:cNvPr id="126" name="Shape 126"/>
          <p:cNvSpPr txBox="1"/>
          <p:nvPr/>
        </p:nvSpPr>
        <p:spPr>
          <a:xfrm>
            <a:off x="5103925" y="4344500"/>
            <a:ext cx="4514399" cy="479699"/>
          </a:xfrm>
          <a:prstGeom prst="rect">
            <a:avLst/>
          </a:prstGeom>
          <a:noFill/>
          <a:ln>
            <a:noFill/>
          </a:ln>
        </p:spPr>
        <p:txBody>
          <a:bodyPr anchorCtr="0" anchor="t" bIns="91425" lIns="91425" rIns="91425" tIns="91425">
            <a:noAutofit/>
          </a:bodyPr>
          <a:lstStyle/>
          <a:p>
            <a:pPr lvl="0">
              <a:spcBef>
                <a:spcPts val="0"/>
              </a:spcBef>
              <a:buNone/>
            </a:pPr>
            <a:r>
              <a:rPr lang="en">
                <a:solidFill>
                  <a:schemeClr val="lt1"/>
                </a:solidFill>
              </a:rPr>
              <a:t>“Old soldiers never die; they just fade away.”</a:t>
            </a:r>
          </a:p>
        </p:txBody>
      </p:sp>
    </p:spTree>
  </p:cSld>
  <p:clrMapOvr>
    <a:masterClrMapping/>
  </p:clrMapOvr>
  <mc:AlternateContent>
    <mc:Choice Requires="p14">
      <p:transition spd="slow">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05976"/>
            <a:ext cx="6879600" cy="612900"/>
          </a:xfrm>
          <a:prstGeom prst="rect">
            <a:avLst/>
          </a:prstGeom>
        </p:spPr>
        <p:txBody>
          <a:bodyPr anchorCtr="0" anchor="b" bIns="91425" lIns="91425" rIns="91425" tIns="91425">
            <a:noAutofit/>
          </a:bodyPr>
          <a:lstStyle/>
          <a:p>
            <a:pPr lvl="0">
              <a:spcBef>
                <a:spcPts val="0"/>
              </a:spcBef>
              <a:buNone/>
            </a:pPr>
            <a:r>
              <a:rPr lang="en" sz="2800"/>
              <a:t>Continued...</a:t>
            </a:r>
          </a:p>
        </p:txBody>
      </p:sp>
      <p:sp>
        <p:nvSpPr>
          <p:cNvPr id="132" name="Shape 132"/>
          <p:cNvSpPr txBox="1"/>
          <p:nvPr>
            <p:ph idx="1" type="body"/>
          </p:nvPr>
        </p:nvSpPr>
        <p:spPr>
          <a:xfrm>
            <a:off x="457200" y="1200150"/>
            <a:ext cx="4246799" cy="3630300"/>
          </a:xfrm>
          <a:prstGeom prst="rect">
            <a:avLst/>
          </a:prstGeom>
        </p:spPr>
        <p:txBody>
          <a:bodyPr anchorCtr="0" anchor="t" bIns="91425" lIns="91425" rIns="91425" tIns="91425">
            <a:noAutofit/>
          </a:bodyPr>
          <a:lstStyle/>
          <a:p>
            <a:pPr indent="-323850" lvl="0" marL="457200" rtl="0">
              <a:spcBef>
                <a:spcPts val="0"/>
              </a:spcBef>
              <a:buSzPct val="100000"/>
            </a:pPr>
            <a:r>
              <a:rPr lang="en" sz="1500"/>
              <a:t>He then asked his superior if he could bomb communist China and use Nationalist Chinese forces to fight against Communist China. </a:t>
            </a:r>
          </a:p>
          <a:p>
            <a:pPr lvl="0" rtl="0">
              <a:spcBef>
                <a:spcPts val="0"/>
              </a:spcBef>
              <a:buNone/>
            </a:pPr>
            <a:r>
              <a:t/>
            </a:r>
            <a:endParaRPr sz="1500"/>
          </a:p>
          <a:p>
            <a:pPr indent="-323850" lvl="0" marL="457200" rtl="0">
              <a:spcBef>
                <a:spcPts val="0"/>
              </a:spcBef>
              <a:buSzPct val="100000"/>
            </a:pPr>
            <a:r>
              <a:rPr lang="en" sz="1500"/>
              <a:t>When he was denied permission, </a:t>
            </a:r>
            <a:r>
              <a:rPr b="1" lang="en" sz="1500"/>
              <a:t>he flew into a public rage. </a:t>
            </a:r>
          </a:p>
          <a:p>
            <a:pPr lvl="0" rtl="0">
              <a:spcBef>
                <a:spcPts val="0"/>
              </a:spcBef>
              <a:buNone/>
            </a:pPr>
            <a:r>
              <a:t/>
            </a:r>
            <a:endParaRPr b="1" sz="1500"/>
          </a:p>
          <a:p>
            <a:pPr indent="-323850" lvl="0" marL="457200">
              <a:spcBef>
                <a:spcPts val="0"/>
              </a:spcBef>
              <a:buSzPct val="100000"/>
            </a:pPr>
            <a:r>
              <a:rPr lang="en" sz="1500"/>
              <a:t>In 1951, he </a:t>
            </a:r>
            <a:r>
              <a:rPr b="1" lang="en" sz="1500"/>
              <a:t>was removed from command for insubordination.</a:t>
            </a:r>
            <a:r>
              <a:rPr lang="en" sz="1500"/>
              <a:t> </a:t>
            </a:r>
          </a:p>
        </p:txBody>
      </p:sp>
      <p:pic>
        <p:nvPicPr>
          <p:cNvPr id="133" name="Shape 133"/>
          <p:cNvPicPr preferRelativeResize="0"/>
          <p:nvPr/>
        </p:nvPicPr>
        <p:blipFill>
          <a:blip r:embed="rId3">
            <a:alphaModFix/>
          </a:blip>
          <a:stretch>
            <a:fillRect/>
          </a:stretch>
        </p:blipFill>
        <p:spPr>
          <a:xfrm>
            <a:off x="4864102" y="1200150"/>
            <a:ext cx="3851025" cy="2876373"/>
          </a:xfrm>
          <a:prstGeom prst="rect">
            <a:avLst/>
          </a:prstGeom>
          <a:noFill/>
          <a:ln cap="flat" cmpd="sng" w="38100">
            <a:solidFill>
              <a:schemeClr val="dk2"/>
            </a:solidFill>
            <a:prstDash val="solid"/>
            <a:round/>
            <a:headEnd len="med" w="med" type="none"/>
            <a:tailEnd len="med" w="med" type="none"/>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457200" y="0"/>
            <a:ext cx="6879600" cy="549300"/>
          </a:xfrm>
          <a:prstGeom prst="rect">
            <a:avLst/>
          </a:prstGeom>
        </p:spPr>
        <p:txBody>
          <a:bodyPr anchorCtr="0" anchor="b" bIns="91425" lIns="91425" rIns="91425" tIns="91425">
            <a:noAutofit/>
          </a:bodyPr>
          <a:lstStyle/>
          <a:p>
            <a:pPr lvl="0">
              <a:spcBef>
                <a:spcPts val="0"/>
              </a:spcBef>
              <a:buNone/>
            </a:pPr>
            <a:r>
              <a:rPr lang="en" sz="2600"/>
              <a:t>Canada’s and United Nation’s Involvement</a:t>
            </a:r>
          </a:p>
        </p:txBody>
      </p:sp>
      <p:sp>
        <p:nvSpPr>
          <p:cNvPr id="139" name="Shape 139"/>
          <p:cNvSpPr txBox="1"/>
          <p:nvPr>
            <p:ph idx="1" type="body"/>
          </p:nvPr>
        </p:nvSpPr>
        <p:spPr>
          <a:xfrm>
            <a:off x="59925" y="339575"/>
            <a:ext cx="5643000" cy="4713900"/>
          </a:xfrm>
          <a:prstGeom prst="rect">
            <a:avLst/>
          </a:prstGeom>
        </p:spPr>
        <p:txBody>
          <a:bodyPr anchorCtr="0" anchor="t" bIns="91425" lIns="91425" rIns="91425" tIns="91425">
            <a:noAutofit/>
          </a:bodyPr>
          <a:lstStyle/>
          <a:p>
            <a:pPr lvl="0" rtl="0">
              <a:lnSpc>
                <a:spcPct val="143750"/>
              </a:lnSpc>
              <a:spcBef>
                <a:spcPts val="0"/>
              </a:spcBef>
              <a:spcAft>
                <a:spcPts val="900"/>
              </a:spcAft>
              <a:buNone/>
            </a:pPr>
            <a:r>
              <a:rPr lang="en" sz="1400" u="sng"/>
              <a:t>Canada</a:t>
            </a:r>
          </a:p>
          <a:p>
            <a:pPr indent="-317500" lvl="0" marL="457200" rtl="0">
              <a:lnSpc>
                <a:spcPct val="100000"/>
              </a:lnSpc>
              <a:spcBef>
                <a:spcPts val="0"/>
              </a:spcBef>
              <a:spcAft>
                <a:spcPts val="900"/>
              </a:spcAft>
              <a:buSzPct val="100000"/>
            </a:pPr>
            <a:r>
              <a:rPr lang="en" sz="1400"/>
              <a:t>Agreed in principle with the moves to halt the aggression by the UN but, but did not immediately commit its forces. </a:t>
            </a:r>
          </a:p>
          <a:p>
            <a:pPr lvl="0" rtl="0">
              <a:lnSpc>
                <a:spcPct val="100000"/>
              </a:lnSpc>
              <a:spcBef>
                <a:spcPts val="0"/>
              </a:spcBef>
              <a:spcAft>
                <a:spcPts val="900"/>
              </a:spcAft>
              <a:buNone/>
            </a:pPr>
            <a:r>
              <a:t/>
            </a:r>
            <a:endParaRPr sz="1400"/>
          </a:p>
          <a:p>
            <a:pPr indent="-317500" lvl="0" marL="457200" rtl="0">
              <a:lnSpc>
                <a:spcPct val="100000"/>
              </a:lnSpc>
              <a:spcBef>
                <a:spcPts val="0"/>
              </a:spcBef>
              <a:spcAft>
                <a:spcPts val="900"/>
              </a:spcAft>
              <a:buSzPct val="100000"/>
            </a:pPr>
            <a:r>
              <a:rPr lang="en" sz="1400"/>
              <a:t>At the end of WW2, Canadian Forces had been reduced in strength. The ones who remained were specially trained for the defence of Canada. </a:t>
            </a:r>
          </a:p>
          <a:p>
            <a:pPr lvl="0" rtl="0">
              <a:lnSpc>
                <a:spcPct val="100000"/>
              </a:lnSpc>
              <a:spcBef>
                <a:spcPts val="0"/>
              </a:spcBef>
              <a:spcAft>
                <a:spcPts val="900"/>
              </a:spcAft>
              <a:buNone/>
            </a:pPr>
            <a:r>
              <a:t/>
            </a:r>
            <a:endParaRPr sz="1400"/>
          </a:p>
          <a:p>
            <a:pPr indent="-317500" lvl="0" marL="457200" rtl="0">
              <a:lnSpc>
                <a:spcPct val="100000"/>
              </a:lnSpc>
              <a:spcBef>
                <a:spcPts val="0"/>
              </a:spcBef>
              <a:spcAft>
                <a:spcPts val="900"/>
              </a:spcAft>
              <a:buSzPct val="100000"/>
            </a:pPr>
            <a:r>
              <a:rPr lang="en" sz="1400"/>
              <a:t>Limited strength of Active force meant that it was not able to provide an expeditionary force without seriously weakening home defence.</a:t>
            </a:r>
          </a:p>
          <a:p>
            <a:pPr lvl="0" rtl="0">
              <a:lnSpc>
                <a:spcPct val="100000"/>
              </a:lnSpc>
              <a:spcBef>
                <a:spcPts val="0"/>
              </a:spcBef>
              <a:spcAft>
                <a:spcPts val="900"/>
              </a:spcAft>
              <a:buNone/>
            </a:pPr>
            <a:r>
              <a:t/>
            </a:r>
            <a:endParaRPr sz="1400"/>
          </a:p>
          <a:p>
            <a:pPr indent="-317500" lvl="0" marL="457200" rtl="0">
              <a:lnSpc>
                <a:spcPct val="100000"/>
              </a:lnSpc>
              <a:spcBef>
                <a:spcPts val="0"/>
              </a:spcBef>
              <a:spcAft>
                <a:spcPts val="900"/>
              </a:spcAft>
              <a:buSzPct val="100000"/>
            </a:pPr>
            <a:r>
              <a:rPr lang="en" sz="1400"/>
              <a:t>With later thought, 26,000 troops were sent to Korea to help with the fighting. </a:t>
            </a:r>
          </a:p>
          <a:p>
            <a:pPr lvl="0" rtl="0">
              <a:lnSpc>
                <a:spcPct val="100000"/>
              </a:lnSpc>
              <a:spcBef>
                <a:spcPts val="0"/>
              </a:spcBef>
              <a:spcAft>
                <a:spcPts val="900"/>
              </a:spcAft>
              <a:buNone/>
            </a:pPr>
            <a:r>
              <a:t/>
            </a:r>
            <a:endParaRPr sz="1400"/>
          </a:p>
          <a:p>
            <a:pPr indent="-317500" lvl="0" marL="457200" rtl="0">
              <a:lnSpc>
                <a:spcPct val="100000"/>
              </a:lnSpc>
              <a:spcBef>
                <a:spcPts val="0"/>
              </a:spcBef>
              <a:spcAft>
                <a:spcPts val="900"/>
              </a:spcAft>
              <a:buSzPct val="100000"/>
            </a:pPr>
            <a:r>
              <a:rPr lang="en" sz="1400"/>
              <a:t>Canada’s military contribution was larger, in proportion to its population, than most other UN participants.</a:t>
            </a:r>
          </a:p>
        </p:txBody>
      </p:sp>
      <p:pic>
        <p:nvPicPr>
          <p:cNvPr id="140" name="Shape 140"/>
          <p:cNvPicPr preferRelativeResize="0"/>
          <p:nvPr/>
        </p:nvPicPr>
        <p:blipFill>
          <a:blip r:embed="rId3">
            <a:alphaModFix/>
          </a:blip>
          <a:stretch>
            <a:fillRect/>
          </a:stretch>
        </p:blipFill>
        <p:spPr>
          <a:xfrm>
            <a:off x="5523025" y="1274987"/>
            <a:ext cx="3565124" cy="2813125"/>
          </a:xfrm>
          <a:prstGeom prst="rect">
            <a:avLst/>
          </a:prstGeom>
          <a:noFill/>
          <a:ln cap="flat" cmpd="sng" w="38100">
            <a:solidFill>
              <a:schemeClr val="dk2"/>
            </a:solidFill>
            <a:prstDash val="solid"/>
            <a:round/>
            <a:headEnd len="med" w="med" type="none"/>
            <a:tailEnd len="med" w="med" type="none"/>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457200" y="0"/>
            <a:ext cx="6879600" cy="419399"/>
          </a:xfrm>
          <a:prstGeom prst="rect">
            <a:avLst/>
          </a:prstGeom>
        </p:spPr>
        <p:txBody>
          <a:bodyPr anchorCtr="0" anchor="b" bIns="91425" lIns="91425" rIns="91425" tIns="91425">
            <a:noAutofit/>
          </a:bodyPr>
          <a:lstStyle/>
          <a:p>
            <a:pPr lvl="0">
              <a:spcBef>
                <a:spcPts val="0"/>
              </a:spcBef>
              <a:buNone/>
            </a:pPr>
            <a:r>
              <a:rPr lang="en" sz="2600"/>
              <a:t>Continued… </a:t>
            </a:r>
          </a:p>
        </p:txBody>
      </p:sp>
      <p:sp>
        <p:nvSpPr>
          <p:cNvPr id="146" name="Shape 146"/>
          <p:cNvSpPr txBox="1"/>
          <p:nvPr>
            <p:ph idx="1" type="body"/>
          </p:nvPr>
        </p:nvSpPr>
        <p:spPr>
          <a:xfrm>
            <a:off x="99875" y="489375"/>
            <a:ext cx="4613999" cy="4564199"/>
          </a:xfrm>
          <a:prstGeom prst="rect">
            <a:avLst/>
          </a:prstGeom>
        </p:spPr>
        <p:txBody>
          <a:bodyPr anchorCtr="0" anchor="t" bIns="91425" lIns="91425" rIns="91425" tIns="91425">
            <a:noAutofit/>
          </a:bodyPr>
          <a:lstStyle/>
          <a:p>
            <a:pPr lvl="0" rtl="0">
              <a:spcBef>
                <a:spcPts val="0"/>
              </a:spcBef>
              <a:buClr>
                <a:schemeClr val="dk1"/>
              </a:buClr>
              <a:buSzPct val="78571"/>
              <a:buFont typeface="Arial"/>
              <a:buNone/>
            </a:pPr>
            <a:r>
              <a:rPr lang="en" sz="1400" u="sng"/>
              <a:t>United Nations</a:t>
            </a:r>
          </a:p>
          <a:p>
            <a:pPr lvl="0" rtl="0">
              <a:spcBef>
                <a:spcPts val="0"/>
              </a:spcBef>
              <a:buClr>
                <a:schemeClr val="dk1"/>
              </a:buClr>
              <a:buSzPct val="78571"/>
              <a:buFont typeface="Arial"/>
              <a:buNone/>
            </a:pPr>
            <a:r>
              <a:t/>
            </a:r>
            <a:endParaRPr sz="1400" u="sng"/>
          </a:p>
          <a:p>
            <a:pPr indent="-317500" lvl="0" marL="457200" rtl="0">
              <a:spcBef>
                <a:spcPts val="0"/>
              </a:spcBef>
              <a:buSzPct val="100000"/>
            </a:pPr>
            <a:r>
              <a:rPr lang="en" sz="1400"/>
              <a:t>UN troops wanted to resolve conflict between member nations primarily through dialogue and negotiation as they were in the pursuit of peace. </a:t>
            </a:r>
          </a:p>
          <a:p>
            <a:pPr lvl="0" rtl="0">
              <a:spcBef>
                <a:spcPts val="0"/>
              </a:spcBef>
              <a:buNone/>
            </a:pPr>
            <a:r>
              <a:t/>
            </a:r>
            <a:endParaRPr sz="1400"/>
          </a:p>
          <a:p>
            <a:pPr indent="-317500" lvl="0" marL="457200" rtl="0">
              <a:spcBef>
                <a:spcPts val="0"/>
              </a:spcBef>
              <a:buSzPct val="100000"/>
            </a:pPr>
            <a:r>
              <a:rPr lang="en" sz="1400"/>
              <a:t>16 member states would provide troops under a United Nations Joint Command; which would then join the South Korean Army.</a:t>
            </a:r>
          </a:p>
          <a:p>
            <a:pPr lvl="0" rtl="0">
              <a:spcBef>
                <a:spcPts val="0"/>
              </a:spcBef>
              <a:buNone/>
            </a:pPr>
            <a:r>
              <a:t/>
            </a:r>
            <a:endParaRPr sz="1400"/>
          </a:p>
          <a:p>
            <a:pPr indent="-317500" lvl="0" marL="457200" rtl="0">
              <a:spcBef>
                <a:spcPts val="0"/>
              </a:spcBef>
              <a:buSzPct val="100000"/>
            </a:pPr>
            <a:r>
              <a:rPr lang="en" sz="1400"/>
              <a:t>Under the command of General MacArthur, American/UN and Korean troops landed and attacked Inchon. </a:t>
            </a:r>
          </a:p>
          <a:p>
            <a:pPr lvl="0" rtl="0">
              <a:spcBef>
                <a:spcPts val="0"/>
              </a:spcBef>
              <a:buNone/>
            </a:pPr>
            <a:r>
              <a:t/>
            </a:r>
            <a:endParaRPr sz="1400"/>
          </a:p>
          <a:p>
            <a:pPr indent="-317500" lvl="0" marL="457200" rtl="0">
              <a:spcBef>
                <a:spcPts val="0"/>
              </a:spcBef>
              <a:buSzPct val="100000"/>
            </a:pPr>
            <a:r>
              <a:rPr lang="en" sz="1400"/>
              <a:t>The attack was successful and American/UN troops were able to push back the North Korean soldiers out of South Korea. </a:t>
            </a:r>
          </a:p>
          <a:p>
            <a:pPr lvl="0" rtl="0">
              <a:spcBef>
                <a:spcPts val="0"/>
              </a:spcBef>
              <a:buNone/>
            </a:pPr>
            <a:r>
              <a:t/>
            </a:r>
            <a:endParaRPr sz="1400"/>
          </a:p>
          <a:p>
            <a:pPr indent="-317500" lvl="0" marL="457200" rtl="0">
              <a:spcBef>
                <a:spcPts val="0"/>
              </a:spcBef>
              <a:buSzPct val="100000"/>
            </a:pPr>
            <a:r>
              <a:rPr lang="en" sz="1400"/>
              <a:t>American/UN then, under and over-confident leader, went on to attack Communist China. </a:t>
            </a:r>
          </a:p>
          <a:p>
            <a:pPr lvl="0" rtl="0">
              <a:lnSpc>
                <a:spcPct val="115000"/>
              </a:lnSpc>
              <a:spcBef>
                <a:spcPts val="0"/>
              </a:spcBef>
              <a:buClr>
                <a:schemeClr val="dk1"/>
              </a:buClr>
              <a:buSzPct val="100000"/>
              <a:buFont typeface="Arial"/>
              <a:buNone/>
            </a:pPr>
            <a:r>
              <a:t/>
            </a:r>
            <a:endParaRPr sz="1050">
              <a:solidFill>
                <a:srgbClr val="545658"/>
              </a:solidFill>
              <a:highlight>
                <a:srgbClr val="FFFFFF"/>
              </a:highlight>
            </a:endParaRPr>
          </a:p>
          <a:p>
            <a:pPr lvl="0">
              <a:spcBef>
                <a:spcPts val="0"/>
              </a:spcBef>
              <a:buNone/>
            </a:pPr>
            <a:r>
              <a:t/>
            </a:r>
            <a:endParaRPr sz="1600"/>
          </a:p>
        </p:txBody>
      </p:sp>
      <p:pic>
        <p:nvPicPr>
          <p:cNvPr id="147" name="Shape 147"/>
          <p:cNvPicPr preferRelativeResize="0"/>
          <p:nvPr/>
        </p:nvPicPr>
        <p:blipFill>
          <a:blip r:embed="rId3">
            <a:alphaModFix/>
          </a:blip>
          <a:stretch>
            <a:fillRect/>
          </a:stretch>
        </p:blipFill>
        <p:spPr>
          <a:xfrm>
            <a:off x="5349400" y="279575"/>
            <a:ext cx="3274975" cy="2155324"/>
          </a:xfrm>
          <a:prstGeom prst="rect">
            <a:avLst/>
          </a:prstGeom>
          <a:noFill/>
          <a:ln cap="flat" cmpd="sng" w="38100">
            <a:solidFill>
              <a:schemeClr val="dk2"/>
            </a:solidFill>
            <a:prstDash val="solid"/>
            <a:round/>
            <a:headEnd len="med" w="med" type="none"/>
            <a:tailEnd len="med" w="med" type="none"/>
          </a:ln>
        </p:spPr>
      </p:pic>
      <p:pic>
        <p:nvPicPr>
          <p:cNvPr id="148" name="Shape 148"/>
          <p:cNvPicPr preferRelativeResize="0"/>
          <p:nvPr/>
        </p:nvPicPr>
        <p:blipFill>
          <a:blip r:embed="rId4">
            <a:alphaModFix/>
          </a:blip>
          <a:stretch>
            <a:fillRect/>
          </a:stretch>
        </p:blipFill>
        <p:spPr>
          <a:xfrm>
            <a:off x="5349400" y="2643375"/>
            <a:ext cx="3185827" cy="2410227"/>
          </a:xfrm>
          <a:prstGeom prst="rect">
            <a:avLst/>
          </a:prstGeom>
          <a:noFill/>
          <a:ln cap="flat" cmpd="sng" w="38100">
            <a:solidFill>
              <a:schemeClr val="dk2"/>
            </a:solidFill>
            <a:prstDash val="solid"/>
            <a:round/>
            <a:headEnd len="med" w="med" type="none"/>
            <a:tailEnd len="med" w="med" type="none"/>
          </a:ln>
        </p:spPr>
      </p:pic>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