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70" r:id="rId25"/>
    <p:sldId id="269" r:id="rId26"/>
    <p:sldId id="283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835021-C8BC-4B88-A342-6145ECECF9D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11C80D-5476-4B0D-8272-AB3FA394C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High Middle Ages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1066-1400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Battle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/>
          <a:lstStyle/>
          <a:p>
            <a:r>
              <a:rPr lang="en-US" dirty="0" smtClean="0"/>
              <a:t>William becomes King</a:t>
            </a:r>
          </a:p>
          <a:p>
            <a:r>
              <a:rPr lang="en-US" dirty="0" smtClean="0"/>
              <a:t>The Anglo-Saxons lose control and French gain control of the land</a:t>
            </a:r>
          </a:p>
          <a:p>
            <a:r>
              <a:rPr lang="en-US" dirty="0" smtClean="0"/>
              <a:t>German, Viking, Latin and French mix to form the English Language.</a:t>
            </a:r>
          </a:p>
          <a:p>
            <a:endParaRPr lang="en-US" dirty="0"/>
          </a:p>
        </p:txBody>
      </p:sp>
      <p:pic>
        <p:nvPicPr>
          <p:cNvPr id="5122" name="Picture 2" descr="C:\Users\Jennifer\Downloads\battle-of-hastings-ep-60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114" y="3962400"/>
            <a:ext cx="4811486" cy="280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in the High Middle 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#2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Gets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shifts, the idea of a “country” with leaders and boarders emerges.  (Nationhood)</a:t>
            </a:r>
          </a:p>
          <a:p>
            <a:r>
              <a:rPr lang="en-US" dirty="0" smtClean="0"/>
              <a:t>Landholdings become bigger and lords have stronger security and work together under the king.  (Feudalism)</a:t>
            </a:r>
          </a:p>
          <a:p>
            <a:r>
              <a:rPr lang="en-US" dirty="0" smtClean="0"/>
              <a:t> Feudalism maximizes food production while simultaneously increases security. (Townships.)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Jennifer\Downloads\IMG_0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819650"/>
            <a:ext cx="1528763" cy="203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Gets Smarter</a:t>
            </a:r>
            <a:endParaRPr lang="en-US" dirty="0"/>
          </a:p>
        </p:txBody>
      </p:sp>
      <p:pic>
        <p:nvPicPr>
          <p:cNvPr id="6146" name="Picture 2" descr="C:\Users\Jennifer\Downloads\Caerphilly-Castle-1820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381000" y="1447800"/>
            <a:ext cx="3417608" cy="1828799"/>
          </a:xfrm>
          <a:prstGeom prst="rect">
            <a:avLst/>
          </a:prstGeom>
          <a:noFill/>
        </p:spPr>
      </p:pic>
      <p:pic>
        <p:nvPicPr>
          <p:cNvPr id="6147" name="Picture 3" descr="C:\Users\Jennifer\Downloads\7-colorful-vill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351" y="1524000"/>
            <a:ext cx="3555999" cy="2667000"/>
          </a:xfrm>
          <a:prstGeom prst="rect">
            <a:avLst/>
          </a:prstGeom>
          <a:noFill/>
        </p:spPr>
      </p:pic>
      <p:pic>
        <p:nvPicPr>
          <p:cNvPr id="6" name="Picture 2" descr="C:\Users\Jennifer\Downloads\the_chu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802021"/>
            <a:ext cx="2292668" cy="3217779"/>
          </a:xfrm>
          <a:prstGeom prst="rect">
            <a:avLst/>
          </a:prstGeom>
          <a:noFill/>
        </p:spPr>
      </p:pic>
      <p:pic>
        <p:nvPicPr>
          <p:cNvPr id="7" name="Picture 2" descr="C:\Users\Jennifer\Downloads\medieval-crossbow-xl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2134487" cy="1320301"/>
          </a:xfrm>
          <a:prstGeom prst="rect">
            <a:avLst/>
          </a:prstGeom>
          <a:noFill/>
        </p:spPr>
      </p:pic>
      <p:pic>
        <p:nvPicPr>
          <p:cNvPr id="6149" name="Picture 5" descr="C:\Users\Jennifer\Downloads\three-field-crop-rot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419600"/>
            <a:ext cx="3810000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Knights get organized by using and loyal through Coats of Arms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Sometimes its referred to as </a:t>
            </a:r>
            <a:r>
              <a:rPr lang="en-CA" u="sng" dirty="0" smtClean="0"/>
              <a:t>Heraldry</a:t>
            </a:r>
          </a:p>
          <a:p>
            <a:endParaRPr lang="en-CA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590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When Noble houses were combined they combined their symbols.   </a:t>
            </a:r>
            <a:endParaRPr lang="en-CA" dirty="0"/>
          </a:p>
        </p:txBody>
      </p:sp>
      <p:pic>
        <p:nvPicPr>
          <p:cNvPr id="1027" name="Picture 3" descr="C:\Users\Craig\Downloads\anne_of_bohemia_coat-of-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429000"/>
            <a:ext cx="2593975" cy="2853373"/>
          </a:xfrm>
          <a:prstGeom prst="rect">
            <a:avLst/>
          </a:prstGeom>
          <a:noFill/>
        </p:spPr>
      </p:pic>
      <p:pic>
        <p:nvPicPr>
          <p:cNvPr id="7" name="Picture 4" descr="C:\Users\Jennifer\Downloads\IMG_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743201" cy="3657600"/>
          </a:xfrm>
          <a:prstGeom prst="rect">
            <a:avLst/>
          </a:prstGeom>
          <a:noFill/>
        </p:spPr>
      </p:pic>
      <p:pic>
        <p:nvPicPr>
          <p:cNvPr id="1026" name="Picture 2" descr="C:\Users\Craig\Downloads\challoner-coat-of-a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14800"/>
            <a:ext cx="2112963" cy="2326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High middle ages is a time of Heraldry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Symbols that individuals identify with would become the basis for national flags.     </a:t>
            </a:r>
            <a:endParaRPr lang="en-CA" dirty="0"/>
          </a:p>
        </p:txBody>
      </p:sp>
      <p:pic>
        <p:nvPicPr>
          <p:cNvPr id="2050" name="Picture 2" descr="C:\Users\Craig\Downloads\ca-b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3429001" cy="2057400"/>
          </a:xfrm>
          <a:prstGeom prst="rect">
            <a:avLst/>
          </a:prstGeom>
          <a:noFill/>
        </p:spPr>
      </p:pic>
      <p:pic>
        <p:nvPicPr>
          <p:cNvPr id="2051" name="Picture 3" descr="C:\Users\Craig\Downloads\133941_re.jpg"/>
          <p:cNvPicPr>
            <a:picLocks noChangeAspect="1" noChangeArrowheads="1"/>
          </p:cNvPicPr>
          <p:nvPr/>
        </p:nvPicPr>
        <p:blipFill>
          <a:blip r:embed="rId3" cstate="print"/>
          <a:srcRect r="8694" b="15705"/>
          <a:stretch>
            <a:fillRect/>
          </a:stretch>
        </p:blipFill>
        <p:spPr bwMode="auto">
          <a:xfrm>
            <a:off x="4578349" y="3310863"/>
            <a:ext cx="4032251" cy="202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BC Flag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410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Red Ensign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heraldry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C:\Users\Craig\Downloads\b04c1e807f078a0266bb9efee5efaa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896101" cy="5412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Wealth and Trade grow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Imagine a society where:</a:t>
            </a:r>
          </a:p>
          <a:p>
            <a:r>
              <a:rPr lang="en-CA" dirty="0" smtClean="0"/>
              <a:t>Everyone wears raw wool.</a:t>
            </a:r>
          </a:p>
          <a:p>
            <a:r>
              <a:rPr lang="en-CA" dirty="0" smtClean="0"/>
              <a:t> Food has no spice because spice does not exist.</a:t>
            </a:r>
          </a:p>
          <a:p>
            <a:r>
              <a:rPr lang="en-CA" dirty="0" smtClean="0"/>
              <a:t>Sugar does not exist except on the mystical island of “Candia”</a:t>
            </a:r>
          </a:p>
          <a:p>
            <a:r>
              <a:rPr lang="en-CA" dirty="0" smtClean="0"/>
              <a:t>Medicines mostly kill people as opposed to cure them.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Suddenly!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752600"/>
            <a:ext cx="4114800" cy="4525963"/>
          </a:xfrm>
        </p:spPr>
        <p:txBody>
          <a:bodyPr/>
          <a:lstStyle/>
          <a:p>
            <a:r>
              <a:rPr lang="en-CA" dirty="0" smtClean="0"/>
              <a:t>People see silk and lighter softer fibres.</a:t>
            </a:r>
          </a:p>
          <a:p>
            <a:r>
              <a:rPr lang="en-CA" dirty="0" smtClean="0"/>
              <a:t>People taste food which has flavour</a:t>
            </a:r>
          </a:p>
          <a:p>
            <a:r>
              <a:rPr lang="en-CA" dirty="0" smtClean="0"/>
              <a:t>They find precious stones they’ve never seen before.  </a:t>
            </a:r>
            <a:endParaRPr lang="en-CA" dirty="0"/>
          </a:p>
        </p:txBody>
      </p:sp>
      <p:pic>
        <p:nvPicPr>
          <p:cNvPr id="4098" name="Picture 2" descr="C:\Users\Craig\Downloads\King-Rich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436465" cy="425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East West Trade Develops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C:\Users\Craig\Downloads\original-15958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781800" cy="509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list of key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Hastings</a:t>
            </a:r>
          </a:p>
          <a:p>
            <a:r>
              <a:rPr lang="en-US" dirty="0" smtClean="0"/>
              <a:t>Doomsday </a:t>
            </a:r>
            <a:r>
              <a:rPr lang="en-US" dirty="0" smtClean="0"/>
              <a:t>book</a:t>
            </a:r>
            <a:endParaRPr lang="en-US" dirty="0" smtClean="0"/>
          </a:p>
          <a:p>
            <a:r>
              <a:rPr lang="en-US" dirty="0" smtClean="0"/>
              <a:t>Magna </a:t>
            </a:r>
            <a:r>
              <a:rPr lang="en-US" dirty="0" smtClean="0"/>
              <a:t>Karta and Bad King </a:t>
            </a:r>
            <a:r>
              <a:rPr lang="en-US" dirty="0" smtClean="0"/>
              <a:t>John</a:t>
            </a:r>
          </a:p>
          <a:p>
            <a:r>
              <a:rPr lang="en-US" dirty="0" smtClean="0"/>
              <a:t>Towns </a:t>
            </a:r>
            <a:r>
              <a:rPr lang="en-US" smtClean="0"/>
              <a:t>and Guilds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Europe Changes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Subsistence Farms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Trade and Barter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C:\Users\Craig\Downloads\Serfs.jpg"/>
          <p:cNvPicPr>
            <a:picLocks noChangeAspect="1" noChangeArrowheads="1"/>
          </p:cNvPicPr>
          <p:nvPr/>
        </p:nvPicPr>
        <p:blipFill>
          <a:blip r:embed="rId2" cstate="print"/>
          <a:srcRect r="33801"/>
          <a:stretch>
            <a:fillRect/>
          </a:stretch>
        </p:blipFill>
        <p:spPr bwMode="auto">
          <a:xfrm>
            <a:off x="228600" y="1676400"/>
            <a:ext cx="4114800" cy="3581400"/>
          </a:xfrm>
          <a:prstGeom prst="rect">
            <a:avLst/>
          </a:prstGeom>
          <a:noFill/>
        </p:spPr>
      </p:pic>
      <p:pic>
        <p:nvPicPr>
          <p:cNvPr id="6147" name="Picture 3" descr="C:\Users\Craig\Downloads\fig_7.jpg"/>
          <p:cNvPicPr>
            <a:picLocks noChangeAspect="1" noChangeArrowheads="1"/>
          </p:cNvPicPr>
          <p:nvPr/>
        </p:nvPicPr>
        <p:blipFill>
          <a:blip r:embed="rId3" cstate="print"/>
          <a:srcRect l="12571" r="31345"/>
          <a:stretch>
            <a:fillRect/>
          </a:stretch>
        </p:blipFill>
        <p:spPr bwMode="auto">
          <a:xfrm>
            <a:off x="4495800" y="1676400"/>
            <a:ext cx="4419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Trade Causes 3 things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Invention (we’ll talk about it later)</a:t>
            </a:r>
          </a:p>
          <a:p>
            <a:r>
              <a:rPr lang="en-CA" dirty="0" smtClean="0"/>
              <a:t>Towns </a:t>
            </a:r>
          </a:p>
          <a:p>
            <a:r>
              <a:rPr lang="en-CA" dirty="0" smtClean="0"/>
              <a:t>Guilds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Guilds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Merchant Guilds and Craft Guilds</a:t>
            </a:r>
          </a:p>
          <a:p>
            <a:r>
              <a:rPr lang="en-CA" dirty="0" smtClean="0"/>
              <a:t>Knowledge of special “trades” was transferred through the guilds.   Blacksmithing, broken bone setting,  baking, toy making.</a:t>
            </a:r>
          </a:p>
          <a:p>
            <a:r>
              <a:rPr lang="en-CA" dirty="0" smtClean="0"/>
              <a:t>The guild had levels.   </a:t>
            </a:r>
            <a:r>
              <a:rPr lang="en-CA" u="sng" dirty="0" smtClean="0"/>
              <a:t>Apprentice</a:t>
            </a:r>
            <a:r>
              <a:rPr lang="en-CA" dirty="0" smtClean="0"/>
              <a:t> to Grand Master.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Guilds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Merchant Guilds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Craft Guilds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C:\Users\Craig\Downloads\100_8341_copy_2.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179763" cy="3871913"/>
          </a:xfrm>
          <a:prstGeom prst="rect">
            <a:avLst/>
          </a:prstGeom>
          <a:noFill/>
        </p:spPr>
      </p:pic>
      <p:pic>
        <p:nvPicPr>
          <p:cNvPr id="7171" name="Picture 3" descr="C:\Users\Craig\Downloads\bakersguild.jpg"/>
          <p:cNvPicPr>
            <a:picLocks noChangeAspect="1" noChangeArrowheads="1"/>
          </p:cNvPicPr>
          <p:nvPr/>
        </p:nvPicPr>
        <p:blipFill>
          <a:blip r:embed="rId3" cstate="print"/>
          <a:srcRect l="16053" r="17514"/>
          <a:stretch>
            <a:fillRect/>
          </a:stretch>
        </p:blipFill>
        <p:spPr bwMode="auto">
          <a:xfrm>
            <a:off x="4495800" y="1447800"/>
            <a:ext cx="4191000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Based on what you see (and intuition)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Who lives in the town?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What technologies have/ have not been invented?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How do these technologies or lack of technologies affect how people live?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What was life like in the high middle ages?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What would prevent people from living like this in the early middle ages?</a:t>
            </a:r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Village/Town Life</a:t>
            </a:r>
            <a:endParaRPr lang="en-US" dirty="0"/>
          </a:p>
        </p:txBody>
      </p:sp>
      <p:pic>
        <p:nvPicPr>
          <p:cNvPr id="4" name="Content Placeholder 3" descr="C:\Users\Jennifer\Downloads\7-colorful-vill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418" b="9085"/>
          <a:stretch>
            <a:fillRect/>
          </a:stretch>
        </p:blipFill>
        <p:spPr bwMode="auto">
          <a:xfrm>
            <a:off x="-304800" y="152400"/>
            <a:ext cx="1059136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Assignment:   </a:t>
            </a:r>
            <a:r>
              <a:rPr lang="en-CA" smtClean="0"/>
              <a:t>Yearly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CA" dirty="0" smtClean="0"/>
              <a:t>Farmer  (serf)</a:t>
            </a:r>
          </a:p>
          <a:p>
            <a:pPr marL="550926" indent="-514350">
              <a:buFont typeface="+mj-lt"/>
              <a:buAutoNum type="arabicPeriod"/>
            </a:pPr>
            <a:r>
              <a:rPr lang="en-CA" dirty="0" smtClean="0"/>
              <a:t>Merchant</a:t>
            </a:r>
          </a:p>
          <a:p>
            <a:pPr marL="550926" indent="-514350">
              <a:buFont typeface="+mj-lt"/>
              <a:buAutoNum type="arabicPeriod"/>
            </a:pPr>
            <a:r>
              <a:rPr lang="en-CA" dirty="0" smtClean="0"/>
              <a:t>Knight</a:t>
            </a:r>
          </a:p>
          <a:p>
            <a:pPr marL="550926" indent="-514350">
              <a:buFont typeface="+mj-lt"/>
              <a:buAutoNum type="arabicPeriod"/>
            </a:pPr>
            <a:r>
              <a:rPr lang="en-CA" dirty="0" smtClean="0"/>
              <a:t>Guild apprentice</a:t>
            </a:r>
          </a:p>
          <a:p>
            <a:pPr marL="550926" indent="-514350">
              <a:buFont typeface="+mj-lt"/>
              <a:buAutoNum type="arabicPeriod"/>
            </a:pPr>
            <a:r>
              <a:rPr lang="en-CA" dirty="0" smtClean="0"/>
              <a:t>Priest</a:t>
            </a:r>
          </a:p>
          <a:p>
            <a:pPr marL="550926" indent="-514350">
              <a:buFont typeface="+mj-lt"/>
              <a:buAutoNum type="arabicPeriod"/>
            </a:pPr>
            <a:r>
              <a:rPr lang="en-CA" dirty="0" smtClean="0"/>
              <a:t>Farmer (serf)</a:t>
            </a:r>
          </a:p>
          <a:p>
            <a:pPr marL="550926" indent="-514350">
              <a:buFont typeface="+mj-lt"/>
              <a:buAutoNum type="arabicPeriod"/>
            </a:pPr>
            <a:endParaRPr lang="en-CA" dirty="0" smtClean="0"/>
          </a:p>
          <a:p>
            <a:pPr marL="550926" indent="-514350">
              <a:buFont typeface="+mj-lt"/>
              <a:buAutoNum type="arabicPeriod"/>
            </a:pPr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Middle Ages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High Middle Ages</a:t>
            </a:r>
            <a:endParaRPr lang="en-US" dirty="0"/>
          </a:p>
        </p:txBody>
      </p:sp>
      <p:pic>
        <p:nvPicPr>
          <p:cNvPr id="7" name="Content Placeholder 6" descr="Theodori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49455"/>
            <a:ext cx="3810000" cy="388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Lincolnshir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10714" b="7101"/>
          <a:stretch>
            <a:fillRect/>
          </a:stretch>
        </p:blipFill>
        <p:spPr bwMode="auto">
          <a:xfrm>
            <a:off x="4648199" y="1371600"/>
            <a:ext cx="3445363" cy="39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Hastings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#1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Norman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England has Anglo Saxons</a:t>
            </a:r>
          </a:p>
          <a:p>
            <a:r>
              <a:rPr lang="en-US" dirty="0" smtClean="0"/>
              <a:t>England has various Viking rulers</a:t>
            </a:r>
          </a:p>
          <a:p>
            <a:r>
              <a:rPr lang="en-US" dirty="0" smtClean="0"/>
              <a:t>To the south England is faced with a powerful Norman army</a:t>
            </a:r>
            <a:endParaRPr lang="en-US" dirty="0"/>
          </a:p>
        </p:txBody>
      </p:sp>
      <p:pic>
        <p:nvPicPr>
          <p:cNvPr id="1026" name="Picture 2" descr="C:\Users\Jennifer\Downloads\10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4424362" cy="442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Harald</a:t>
            </a:r>
            <a:r>
              <a:rPr lang="en-US" dirty="0" smtClean="0"/>
              <a:t> Harada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William the Conqueror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Harold </a:t>
            </a:r>
            <a:r>
              <a:rPr lang="en-US" dirty="0" err="1" smtClean="0"/>
              <a:t>Godwinson</a:t>
            </a:r>
            <a:endParaRPr lang="en-US" dirty="0"/>
          </a:p>
        </p:txBody>
      </p:sp>
      <p:pic>
        <p:nvPicPr>
          <p:cNvPr id="2050" name="Picture 2" descr="C:\Users\Jennifer\Downloads\harald-hardrada-arturas-slaps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09600"/>
            <a:ext cx="2206625" cy="2743200"/>
          </a:xfrm>
          <a:prstGeom prst="rect">
            <a:avLst/>
          </a:prstGeom>
          <a:noFill/>
        </p:spPr>
      </p:pic>
      <p:pic>
        <p:nvPicPr>
          <p:cNvPr id="2051" name="Picture 3" descr="C:\Users\Jennifer\Downloads\william-the-conqueror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733800"/>
            <a:ext cx="1771650" cy="2581275"/>
          </a:xfrm>
          <a:prstGeom prst="rect">
            <a:avLst/>
          </a:prstGeom>
          <a:noFill/>
        </p:spPr>
      </p:pic>
      <p:pic>
        <p:nvPicPr>
          <p:cNvPr id="2052" name="Picture 4" descr="C:\Users\Jennifer\Downloads\1413106157996_Image_galleryImage_Television_Programme_How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581400"/>
            <a:ext cx="1783015" cy="3076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6576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 male heir had been produced by the previous king and now everyone wants to be king.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Norman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ennifer\Downloads\bay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4699000" cy="4564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Hasting 1066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The start date of the High Middle Ages</a:t>
            </a:r>
          </a:p>
          <a:p>
            <a:r>
              <a:rPr lang="en-US" dirty="0" smtClean="0"/>
              <a:t>Most of what we know about the battle is from the </a:t>
            </a:r>
            <a:r>
              <a:rPr lang="en-US" u="sng" dirty="0" smtClean="0"/>
              <a:t>Bayeux Tapestry </a:t>
            </a:r>
            <a:endParaRPr lang="en-US" u="sng" dirty="0"/>
          </a:p>
        </p:txBody>
      </p:sp>
      <p:pic>
        <p:nvPicPr>
          <p:cNvPr id="4098" name="Picture 2" descr="C:\Users\Jennifer\Downloads\imageGenerator.h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63035"/>
            <a:ext cx="2893845" cy="5321915"/>
          </a:xfrm>
          <a:prstGeom prst="rect">
            <a:avLst/>
          </a:prstGeom>
          <a:noFill/>
        </p:spPr>
      </p:pic>
      <p:pic>
        <p:nvPicPr>
          <p:cNvPr id="4099" name="Picture 3" descr="C:\Users\Jennifer\Downloads\Odo_bayeux_tapes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3363912" cy="2440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Bayeux Tapestry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Source Contradictions</a:t>
            </a:r>
          </a:p>
          <a:p>
            <a:r>
              <a:rPr lang="en-US" dirty="0" smtClean="0"/>
              <a:t>Search Bayeux Tapestry unpicking the past.</a:t>
            </a:r>
          </a:p>
          <a:p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Who made the Bayeux Tapestry?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What are 2 controversies presented in the Bayeux tapestry?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Are primary sources reliable?</a:t>
            </a:r>
          </a:p>
          <a:p>
            <a:pPr marL="550926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Hastings 1066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“BBC Battle of Hastings game”</a:t>
            </a:r>
          </a:p>
          <a:p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What steps are required to make William the Conqueror  successful?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What tactical advantages does Harold </a:t>
            </a:r>
            <a:r>
              <a:rPr lang="en-US" dirty="0" err="1" smtClean="0"/>
              <a:t>Godwinson</a:t>
            </a:r>
            <a:r>
              <a:rPr lang="en-US" dirty="0" smtClean="0"/>
              <a:t> have?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What advantages does William have over the English?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2348</TotalTime>
  <Words>566</Words>
  <Application>Microsoft Office PowerPoint</Application>
  <PresentationFormat>On-screen Show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The High Middle Ages</vt:lpstr>
      <vt:lpstr>A list of key events</vt:lpstr>
      <vt:lpstr>Battle of Hastings</vt:lpstr>
      <vt:lpstr>The Norman Conquest</vt:lpstr>
      <vt:lpstr>3 Kings</vt:lpstr>
      <vt:lpstr>The Norman Invasion</vt:lpstr>
      <vt:lpstr>Battle of Hasting 1066</vt:lpstr>
      <vt:lpstr>The Bayeux Tapestry</vt:lpstr>
      <vt:lpstr>Battle of Hastings 1066</vt:lpstr>
      <vt:lpstr>The End of the Battle</vt:lpstr>
      <vt:lpstr>Society in the High Middle Ages</vt:lpstr>
      <vt:lpstr>Society Gets Organized</vt:lpstr>
      <vt:lpstr>Society Gets Smarter</vt:lpstr>
      <vt:lpstr>Knights get organized by using and loyal through Coats of Arms</vt:lpstr>
      <vt:lpstr>High middle ages is a time of Heraldry</vt:lpstr>
      <vt:lpstr>Evolution of heraldry</vt:lpstr>
      <vt:lpstr>Wealth and Trade grow</vt:lpstr>
      <vt:lpstr>Suddenly!</vt:lpstr>
      <vt:lpstr>East West Trade Develops</vt:lpstr>
      <vt:lpstr>Europe Changes</vt:lpstr>
      <vt:lpstr>Trade Causes 3 things</vt:lpstr>
      <vt:lpstr>Guilds</vt:lpstr>
      <vt:lpstr>Guilds</vt:lpstr>
      <vt:lpstr>Based on what you see (and intuition) </vt:lpstr>
      <vt:lpstr>Village/Town Life</vt:lpstr>
      <vt:lpstr>Assignment:   Yearly Summary</vt:lpstr>
      <vt:lpstr>Architectural Comparison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 Middle Ages</dc:title>
  <dc:creator>Jennifer</dc:creator>
  <cp:lastModifiedBy>Jennifer</cp:lastModifiedBy>
  <cp:revision>13</cp:revision>
  <dcterms:created xsi:type="dcterms:W3CDTF">2015-04-28T13:07:04Z</dcterms:created>
  <dcterms:modified xsi:type="dcterms:W3CDTF">2015-05-13T23:58:12Z</dcterms:modified>
</cp:coreProperties>
</file>