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9" r:id="rId3"/>
    <p:sldId id="270" r:id="rId4"/>
    <p:sldId id="271" r:id="rId5"/>
    <p:sldId id="272" r:id="rId6"/>
    <p:sldId id="261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57" r:id="rId15"/>
    <p:sldId id="264" r:id="rId16"/>
    <p:sldId id="265" r:id="rId17"/>
    <p:sldId id="280" r:id="rId18"/>
    <p:sldId id="260" r:id="rId19"/>
    <p:sldId id="263" r:id="rId20"/>
    <p:sldId id="281" r:id="rId21"/>
    <p:sldId id="282" r:id="rId22"/>
    <p:sldId id="283" r:id="rId23"/>
    <p:sldId id="26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2042A-1CED-4FA0-A693-C857BD6D7508}" type="datetimeFigureOut">
              <a:rPr lang="en-CA" smtClean="0"/>
              <a:pPr/>
              <a:t>2015-12-04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FDC2A-5D7B-4873-8E04-03CFBC39AA07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FDC2A-5D7B-4873-8E04-03CFBC39AA07}" type="slidenum">
              <a:rPr lang="en-CA" smtClean="0"/>
              <a:pPr/>
              <a:t>1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7705-29ED-4F29-9D37-7B9595AA330D}" type="datetimeFigureOut">
              <a:rPr lang="en-CA" smtClean="0"/>
              <a:pPr/>
              <a:t>2015-12-04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5BEA-6177-42B5-A4DC-4AEF3EBE998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7705-29ED-4F29-9D37-7B9595AA330D}" type="datetimeFigureOut">
              <a:rPr lang="en-CA" smtClean="0"/>
              <a:pPr/>
              <a:t>2015-12-04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5BEA-6177-42B5-A4DC-4AEF3EBE998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7705-29ED-4F29-9D37-7B9595AA330D}" type="datetimeFigureOut">
              <a:rPr lang="en-CA" smtClean="0"/>
              <a:pPr/>
              <a:t>2015-12-04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5BEA-6177-42B5-A4DC-4AEF3EBE998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7705-29ED-4F29-9D37-7B9595AA330D}" type="datetimeFigureOut">
              <a:rPr lang="en-CA" smtClean="0"/>
              <a:pPr/>
              <a:t>2015-12-04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5BEA-6177-42B5-A4DC-4AEF3EBE998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7705-29ED-4F29-9D37-7B9595AA330D}" type="datetimeFigureOut">
              <a:rPr lang="en-CA" smtClean="0"/>
              <a:pPr/>
              <a:t>2015-12-04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5BEA-6177-42B5-A4DC-4AEF3EBE998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7705-29ED-4F29-9D37-7B9595AA330D}" type="datetimeFigureOut">
              <a:rPr lang="en-CA" smtClean="0"/>
              <a:pPr/>
              <a:t>2015-12-04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5BEA-6177-42B5-A4DC-4AEF3EBE998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7705-29ED-4F29-9D37-7B9595AA330D}" type="datetimeFigureOut">
              <a:rPr lang="en-CA" smtClean="0"/>
              <a:pPr/>
              <a:t>2015-12-04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5BEA-6177-42B5-A4DC-4AEF3EBE998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7705-29ED-4F29-9D37-7B9595AA330D}" type="datetimeFigureOut">
              <a:rPr lang="en-CA" smtClean="0"/>
              <a:pPr/>
              <a:t>2015-12-04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5BEA-6177-42B5-A4DC-4AEF3EBE998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7705-29ED-4F29-9D37-7B9595AA330D}" type="datetimeFigureOut">
              <a:rPr lang="en-CA" smtClean="0"/>
              <a:pPr/>
              <a:t>2015-12-04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5BEA-6177-42B5-A4DC-4AEF3EBE998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7705-29ED-4F29-9D37-7B9595AA330D}" type="datetimeFigureOut">
              <a:rPr lang="en-CA" smtClean="0"/>
              <a:pPr/>
              <a:t>2015-12-04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5BEA-6177-42B5-A4DC-4AEF3EBE998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7705-29ED-4F29-9D37-7B9595AA330D}" type="datetimeFigureOut">
              <a:rPr lang="en-CA" smtClean="0"/>
              <a:pPr/>
              <a:t>2015-12-04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5BEA-6177-42B5-A4DC-4AEF3EBE998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07705-29ED-4F29-9D37-7B9595AA330D}" type="datetimeFigureOut">
              <a:rPr lang="en-CA" smtClean="0"/>
              <a:pPr/>
              <a:t>2015-12-04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05BEA-6177-42B5-A4DC-4AEF3EBE9983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The Great Depression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5 reasons </a:t>
            </a:r>
          </a:p>
          <a:p>
            <a:r>
              <a:rPr lang="en-CA" dirty="0" smtClean="0"/>
              <a:t>6 consequences </a:t>
            </a:r>
          </a:p>
          <a:p>
            <a:r>
              <a:rPr lang="en-CA" dirty="0" smtClean="0"/>
              <a:t>4 solutions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Consequence #3</a:t>
            </a:r>
            <a:br>
              <a:rPr lang="en-CA" dirty="0" smtClean="0"/>
            </a:br>
            <a:r>
              <a:rPr lang="en-CA" b="1" dirty="0" smtClean="0"/>
              <a:t>Hobos, Hobo Jungles, Riding the Rails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/>
          <a:lstStyle/>
          <a:p>
            <a:r>
              <a:rPr lang="en-CA" sz="2400" dirty="0" smtClean="0"/>
              <a:t>Men left their families and jumped on trains to look for work.</a:t>
            </a:r>
          </a:p>
          <a:p>
            <a:r>
              <a:rPr lang="en-CA" sz="2400" dirty="0" smtClean="0"/>
              <a:t>Lots of criminal behavior among these transients</a:t>
            </a:r>
            <a:r>
              <a:rPr lang="en-CA" dirty="0" smtClean="0"/>
              <a:t>.</a:t>
            </a:r>
            <a:endParaRPr lang="en-CA" dirty="0"/>
          </a:p>
        </p:txBody>
      </p:sp>
      <p:pic>
        <p:nvPicPr>
          <p:cNvPr id="4" name="Picture 2" descr="C:\Users\Craig\Desktop\hobo21.jpg"/>
          <p:cNvPicPr>
            <a:picLocks noChangeAspect="1" noChangeArrowheads="1"/>
          </p:cNvPicPr>
          <p:nvPr/>
        </p:nvPicPr>
        <p:blipFill>
          <a:blip r:embed="rId2" cstate="print"/>
          <a:srcRect t="2164" b="7118"/>
          <a:stretch>
            <a:fillRect/>
          </a:stretch>
        </p:blipFill>
        <p:spPr bwMode="auto">
          <a:xfrm>
            <a:off x="4572000" y="1556792"/>
            <a:ext cx="4572000" cy="5073592"/>
          </a:xfrm>
          <a:prstGeom prst="rect">
            <a:avLst/>
          </a:prstGeom>
          <a:noFill/>
        </p:spPr>
      </p:pic>
      <p:pic>
        <p:nvPicPr>
          <p:cNvPr id="5" name="Picture 4" descr="hoboca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789040"/>
            <a:ext cx="3816424" cy="2795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ussianant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67272" y="1844824"/>
            <a:ext cx="2876728" cy="345207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Consequence #4</a:t>
            </a:r>
            <a:br>
              <a:rPr lang="en-CA" dirty="0" smtClean="0"/>
            </a:br>
            <a:r>
              <a:rPr lang="en-CA" dirty="0" smtClean="0"/>
              <a:t>Immigration Policy &amp; Racism</a:t>
            </a:r>
            <a:endParaRPr lang="en-CA" dirty="0"/>
          </a:p>
        </p:txBody>
      </p:sp>
      <p:pic>
        <p:nvPicPr>
          <p:cNvPr id="5" name="Picture 4" descr="nazileafl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556792"/>
            <a:ext cx="3456384" cy="2683362"/>
          </a:xfrm>
          <a:prstGeom prst="rect">
            <a:avLst/>
          </a:prstGeom>
        </p:spPr>
      </p:pic>
      <p:pic>
        <p:nvPicPr>
          <p:cNvPr id="6" name="Picture 5" descr="american_3_World_War_Two_Propaganda_Posters-s350x470-48191-5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945508"/>
            <a:ext cx="2168877" cy="2912492"/>
          </a:xfrm>
          <a:prstGeom prst="rect">
            <a:avLst/>
          </a:prstGeom>
        </p:spPr>
      </p:pic>
      <p:pic>
        <p:nvPicPr>
          <p:cNvPr id="7" name="Picture 6" descr="Frantise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4221088"/>
            <a:ext cx="4064632" cy="26369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79912" y="1340768"/>
            <a:ext cx="28803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CA" dirty="0" smtClean="0"/>
              <a:t>Problems were often blamed on immigrant minorities.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In Europe Jews were blamed, especially in Germany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In Canada Chinese people were faulted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Chinese people not allowed to immigrate.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Content Placeholder 3" descr="89285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438717" cy="6237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Consequence #5</a:t>
            </a:r>
            <a:br>
              <a:rPr lang="en-CA" dirty="0" smtClean="0"/>
            </a:br>
            <a:r>
              <a:rPr lang="en-CA" dirty="0" smtClean="0"/>
              <a:t>Fear of Communism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3682752" cy="4525963"/>
          </a:xfrm>
        </p:spPr>
        <p:txBody>
          <a:bodyPr/>
          <a:lstStyle/>
          <a:p>
            <a:r>
              <a:rPr lang="en-CA" dirty="0" smtClean="0"/>
              <a:t>Communist party kept growing</a:t>
            </a:r>
          </a:p>
          <a:p>
            <a:r>
              <a:rPr lang="en-CA" dirty="0" smtClean="0"/>
              <a:t>Fear of Russian style revolution</a:t>
            </a:r>
          </a:p>
          <a:p>
            <a:r>
              <a:rPr lang="en-CA" dirty="0" smtClean="0"/>
              <a:t>Communists kept promising they could solve all problems</a:t>
            </a:r>
            <a:endParaRPr lang="en-CA" dirty="0"/>
          </a:p>
        </p:txBody>
      </p:sp>
      <p:pic>
        <p:nvPicPr>
          <p:cNvPr id="6" name="Content Placeholder 3" descr="3eb48e27-874c-4839-a1ff-96a3a69708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2204864"/>
            <a:ext cx="4950837" cy="3345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Consequence #6</a:t>
            </a:r>
            <a:br>
              <a:rPr lang="en-CA" dirty="0" smtClean="0"/>
            </a:br>
            <a:r>
              <a:rPr lang="en-CA" dirty="0" smtClean="0"/>
              <a:t>Hopelessness</a:t>
            </a:r>
            <a:endParaRPr lang="en-CA" dirty="0"/>
          </a:p>
        </p:txBody>
      </p:sp>
      <p:pic>
        <p:nvPicPr>
          <p:cNvPr id="5" name="Content Placeholder 4" descr="money25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4128"/>
          <a:stretch>
            <a:fillRect/>
          </a:stretch>
        </p:blipFill>
        <p:spPr>
          <a:xfrm>
            <a:off x="4860032" y="1412776"/>
            <a:ext cx="4283968" cy="4392488"/>
          </a:xfrm>
        </p:spPr>
      </p:pic>
      <p:pic>
        <p:nvPicPr>
          <p:cNvPr id="1026" name="Picture 2" descr="C:\Users\Craig\Desktop\the-great-depress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067661"/>
            <a:ext cx="3635896" cy="2790339"/>
          </a:xfrm>
          <a:prstGeom prst="rect">
            <a:avLst/>
          </a:prstGeom>
          <a:noFill/>
        </p:spPr>
      </p:pic>
      <p:pic>
        <p:nvPicPr>
          <p:cNvPr id="6" name="Picture 2" descr="C:\Users\Craig\Desktop\ny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56792"/>
            <a:ext cx="4536504" cy="27219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Mackenzie King’s Solutions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dirty="0" smtClean="0"/>
              <a:t>Wait.  Do nothing. </a:t>
            </a:r>
            <a:r>
              <a:rPr lang="en-CA" b="1" dirty="0" err="1" smtClean="0"/>
              <a:t>Laisez</a:t>
            </a:r>
            <a:r>
              <a:rPr lang="en-CA" b="1" dirty="0" smtClean="0"/>
              <a:t>-Faire</a:t>
            </a:r>
            <a:endParaRPr lang="en-CA" dirty="0" smtClean="0"/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Told people to get help from the provincial and municipal governments.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Eventually lowered Tariffs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Ban the Communist Party</a:t>
            </a:r>
          </a:p>
          <a:p>
            <a:pPr marL="514350" indent="-514350">
              <a:buFont typeface="+mj-lt"/>
              <a:buAutoNum type="arabicPeriod"/>
            </a:pPr>
            <a:endParaRPr lang="en-CA" dirty="0"/>
          </a:p>
        </p:txBody>
      </p:sp>
      <p:pic>
        <p:nvPicPr>
          <p:cNvPr id="7170" name="Picture 2" descr="C:\Users\Craig\Desktop\245px-Wm_Lyon_Mackenzie_King.jpg"/>
          <p:cNvPicPr>
            <a:picLocks noChangeAspect="1" noChangeArrowheads="1"/>
          </p:cNvPicPr>
          <p:nvPr/>
        </p:nvPicPr>
        <p:blipFill>
          <a:blip r:embed="rId2" cstate="print"/>
          <a:srcRect r="54477"/>
          <a:stretch>
            <a:fillRect/>
          </a:stretch>
        </p:blipFill>
        <p:spPr bwMode="auto">
          <a:xfrm>
            <a:off x="5148063" y="1412776"/>
            <a:ext cx="3728773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RB Bennett's Solution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853136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dirty="0" smtClean="0"/>
              <a:t>Work Creation Programs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($20 million dollars)</a:t>
            </a:r>
          </a:p>
          <a:p>
            <a:pPr marL="514350" indent="-514350">
              <a:buFont typeface="+mj-lt"/>
              <a:buAutoNum type="arabicPeriod"/>
            </a:pPr>
            <a:r>
              <a:rPr lang="en-CA" b="1" dirty="0" smtClean="0"/>
              <a:t>Work Camps</a:t>
            </a:r>
          </a:p>
          <a:p>
            <a:pPr marL="514350" indent="-514350">
              <a:buFont typeface="+mj-lt"/>
              <a:buAutoNum type="arabicPeriod"/>
            </a:pPr>
            <a:r>
              <a:rPr lang="en-CA" b="1" dirty="0" err="1" smtClean="0"/>
              <a:t>Pogey</a:t>
            </a:r>
            <a:r>
              <a:rPr lang="en-CA" b="1" dirty="0" smtClean="0"/>
              <a:t>  </a:t>
            </a:r>
            <a:r>
              <a:rPr lang="en-CA" dirty="0" smtClean="0"/>
              <a:t>(20-60$ a month for a family to live on)</a:t>
            </a:r>
            <a:endParaRPr lang="en-CA" b="1" dirty="0" smtClean="0"/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Raise Tariffs even higher</a:t>
            </a:r>
            <a:r>
              <a:rPr lang="en-CA" dirty="0" smtClean="0"/>
              <a:t>. (wheat board)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Unemployment insurance</a:t>
            </a:r>
            <a:endParaRPr lang="en-CA" dirty="0" smtClean="0"/>
          </a:p>
          <a:p>
            <a:endParaRPr lang="en-CA" dirty="0" smtClean="0"/>
          </a:p>
          <a:p>
            <a:pPr>
              <a:buNone/>
            </a:pPr>
            <a:r>
              <a:rPr lang="en-CA" dirty="0" smtClean="0"/>
              <a:t>(CCF </a:t>
            </a:r>
            <a:r>
              <a:rPr lang="en-CA" dirty="0" smtClean="0"/>
              <a:t>Solution democratic communism)</a:t>
            </a:r>
          </a:p>
          <a:p>
            <a:r>
              <a:rPr lang="en-CA" dirty="0" smtClean="0"/>
              <a:t>25$ promise</a:t>
            </a:r>
          </a:p>
          <a:p>
            <a:pPr>
              <a:buNone/>
            </a:pPr>
            <a:endParaRPr lang="en-CA" dirty="0"/>
          </a:p>
        </p:txBody>
      </p:sp>
      <p:pic>
        <p:nvPicPr>
          <p:cNvPr id="4" name="Picture 3" descr="C:\Users\Craig\Desktop\rbbennet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844823"/>
            <a:ext cx="3528392" cy="4163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Work Camps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/>
          <a:lstStyle/>
          <a:p>
            <a:r>
              <a:rPr lang="en-CA" dirty="0" smtClean="0"/>
              <a:t>20 cents a day </a:t>
            </a:r>
          </a:p>
          <a:p>
            <a:pPr>
              <a:buNone/>
            </a:pPr>
            <a:r>
              <a:rPr lang="en-CA" dirty="0" smtClean="0"/>
              <a:t>(plus food and shelter)</a:t>
            </a:r>
          </a:p>
          <a:p>
            <a:r>
              <a:rPr lang="en-CA" dirty="0" smtClean="0"/>
              <a:t>Inhumane living conditions.</a:t>
            </a:r>
          </a:p>
          <a:p>
            <a:r>
              <a:rPr lang="en-CA" dirty="0" smtClean="0"/>
              <a:t>Hard labour</a:t>
            </a:r>
          </a:p>
          <a:p>
            <a:endParaRPr lang="en-CA" dirty="0"/>
          </a:p>
        </p:txBody>
      </p:sp>
      <p:pic>
        <p:nvPicPr>
          <p:cNvPr id="6" name="Content Placeholder 3" descr="tsb59cjPwmybAVOQmTAbwQ_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5966" y="1916832"/>
            <a:ext cx="4770530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On to Ottawa Trek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 descr="C:\Users\Craig\Desktop\download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30608"/>
            <a:ext cx="6624736" cy="5327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Ottawa Trek’s Demands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First Aid in the camps</a:t>
            </a:r>
          </a:p>
          <a:p>
            <a:r>
              <a:rPr lang="en-CA" dirty="0" smtClean="0"/>
              <a:t>Better conditions in the work camps</a:t>
            </a:r>
          </a:p>
          <a:p>
            <a:r>
              <a:rPr lang="en-CA" dirty="0" smtClean="0"/>
              <a:t>Fair pay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r>
              <a:rPr lang="en-CA" dirty="0" err="1" smtClean="0"/>
              <a:t>Bennet</a:t>
            </a:r>
            <a:r>
              <a:rPr lang="en-CA" dirty="0" smtClean="0"/>
              <a:t>: </a:t>
            </a:r>
          </a:p>
          <a:p>
            <a:pPr>
              <a:buNone/>
            </a:pPr>
            <a:r>
              <a:rPr lang="en-CA" dirty="0" smtClean="0"/>
              <a:t>throws the leaders in prison and temporarily accuses everyone of being communists</a:t>
            </a:r>
          </a:p>
          <a:p>
            <a:endParaRPr lang="en-CA" dirty="0"/>
          </a:p>
        </p:txBody>
      </p:sp>
      <p:pic>
        <p:nvPicPr>
          <p:cNvPr id="4" name="Picture 3" descr="Regina_1er_juillet_19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2522275"/>
            <a:ext cx="3995936" cy="2706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Stock Market Crash</a:t>
            </a:r>
            <a:endParaRPr lang="en-CA" dirty="0"/>
          </a:p>
        </p:txBody>
      </p:sp>
      <p:pic>
        <p:nvPicPr>
          <p:cNvPr id="4" name="Content Placeholder 3" descr="sto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006" t="13436" r="10617" b="5948"/>
          <a:stretch>
            <a:fillRect/>
          </a:stretch>
        </p:blipFill>
        <p:spPr>
          <a:xfrm>
            <a:off x="0" y="1412776"/>
            <a:ext cx="5328592" cy="5184576"/>
          </a:xfrm>
        </p:spPr>
      </p:pic>
      <p:sp>
        <p:nvSpPr>
          <p:cNvPr id="6" name="TextBox 5"/>
          <p:cNvSpPr txBox="1"/>
          <p:nvPr/>
        </p:nvSpPr>
        <p:spPr>
          <a:xfrm>
            <a:off x="5580112" y="1484784"/>
            <a:ext cx="33123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CA" sz="2400" b="1" dirty="0" smtClean="0"/>
              <a:t>Black Tuesday </a:t>
            </a:r>
            <a:r>
              <a:rPr lang="en-CA" sz="2400" dirty="0" smtClean="0"/>
              <a:t>Market Closes Down.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400" b="1" dirty="0" smtClean="0"/>
              <a:t>Black Thursday </a:t>
            </a:r>
            <a:r>
              <a:rPr lang="en-CA" sz="2400" dirty="0" smtClean="0"/>
              <a:t>was the week before when the up trend becomes a down trend.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400" b="1" dirty="0" smtClean="0"/>
              <a:t>Reasons </a:t>
            </a:r>
            <a:r>
              <a:rPr lang="en-CA" sz="2400" dirty="0" smtClean="0"/>
              <a:t>for the Stock Market Crash.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CA" sz="2400" b="1" dirty="0" smtClean="0"/>
              <a:t>Overproduction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CA" sz="2400" b="1" dirty="0" smtClean="0"/>
              <a:t>Speculation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CA" sz="2400" b="1" dirty="0" smtClean="0"/>
              <a:t>Banks lending too much money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CA" b="1" dirty="0" smtClean="0"/>
          </a:p>
          <a:p>
            <a:pPr marL="342900" indent="-342900">
              <a:buFont typeface="+mj-lt"/>
              <a:buAutoNum type="arabicPeriod"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Roosevelt’s “New Deal”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8936" cy="4525963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Federal Government needed to spend and borrow like crazy to help out the American people</a:t>
            </a:r>
            <a:r>
              <a:rPr lang="en-CA" dirty="0" smtClean="0"/>
              <a:t>. </a:t>
            </a:r>
            <a:endParaRPr lang="en-CA" dirty="0" smtClean="0"/>
          </a:p>
          <a:p>
            <a:r>
              <a:rPr lang="en-CA" dirty="0" smtClean="0"/>
              <a:t>This resulted in social programs.  But did not fix low consumer demand.  (everyone was holding their money)</a:t>
            </a:r>
          </a:p>
          <a:p>
            <a:r>
              <a:rPr lang="en-CA" dirty="0" smtClean="0"/>
              <a:t>The new deal was revised to bring up employment rates.</a:t>
            </a:r>
            <a:endParaRPr lang="en-CA" dirty="0"/>
          </a:p>
        </p:txBody>
      </p:sp>
      <p:pic>
        <p:nvPicPr>
          <p:cNvPr id="4" name="Picture 3" descr="Franklin.Roosevel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1772816"/>
            <a:ext cx="3049245" cy="4221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dirty="0" smtClean="0"/>
              <a:t>German Solution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r>
              <a:rPr lang="en-CA" dirty="0" smtClean="0"/>
              <a:t>Tried to initially print money in order to meet war reparation demands.  (Hyperinflation)</a:t>
            </a:r>
          </a:p>
          <a:p>
            <a:endParaRPr lang="en-CA" dirty="0" smtClean="0"/>
          </a:p>
        </p:txBody>
      </p:sp>
      <p:pic>
        <p:nvPicPr>
          <p:cNvPr id="4" name="Picture 3" descr="220px-GermanyHyperCh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06482" y="2420888"/>
            <a:ext cx="3305234" cy="4131543"/>
          </a:xfrm>
          <a:prstGeom prst="rect">
            <a:avLst/>
          </a:prstGeom>
        </p:spPr>
      </p:pic>
      <p:pic>
        <p:nvPicPr>
          <p:cNvPr id="5" name="Picture 4" descr="tumblr_m58a7isz9B1qb8vpuo1_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2348880"/>
            <a:ext cx="2952328" cy="4263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Nazi Solution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5842992" cy="5069160"/>
          </a:xfrm>
        </p:spPr>
        <p:txBody>
          <a:bodyPr>
            <a:noAutofit/>
          </a:bodyPr>
          <a:lstStyle/>
          <a:p>
            <a:r>
              <a:rPr lang="en-CA" sz="2400" dirty="0" smtClean="0"/>
              <a:t>“The Crash” hit Germans hardest because their country was being upheld be American money lending. </a:t>
            </a:r>
          </a:p>
          <a:p>
            <a:r>
              <a:rPr lang="en-CA" sz="2400" dirty="0" smtClean="0"/>
              <a:t>Nazis wanted to end reparation payments.</a:t>
            </a:r>
          </a:p>
          <a:p>
            <a:r>
              <a:rPr lang="en-CA" sz="2400" dirty="0" smtClean="0"/>
              <a:t>Nazis wanted to tear up treaty of Versailles.</a:t>
            </a:r>
          </a:p>
          <a:p>
            <a:r>
              <a:rPr lang="en-CA" sz="2400" dirty="0" smtClean="0"/>
              <a:t>Nazis blamed the Jews for Financial crisis.</a:t>
            </a:r>
          </a:p>
          <a:p>
            <a:r>
              <a:rPr lang="en-CA" sz="2400" dirty="0" smtClean="0"/>
              <a:t>Nazis perfected propaganda (mimicked in modern campaigns today) </a:t>
            </a:r>
          </a:p>
          <a:p>
            <a:r>
              <a:rPr lang="en-CA" sz="2400" dirty="0" smtClean="0"/>
              <a:t>Nazis promised jobs if the state relinquished  complete control to a leader.</a:t>
            </a:r>
            <a:endParaRPr lang="en-CA" sz="2400" dirty="0"/>
          </a:p>
        </p:txBody>
      </p:sp>
      <p:pic>
        <p:nvPicPr>
          <p:cNvPr id="4" name="Picture 3" descr="Hitler_dressed_up__by_Marm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1556792"/>
            <a:ext cx="3048000" cy="4407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Essay Questions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A" dirty="0" smtClean="0"/>
              <a:t>Compare and contrast </a:t>
            </a:r>
            <a:r>
              <a:rPr lang="en-CA" dirty="0" err="1" smtClean="0"/>
              <a:t>Bennet’s</a:t>
            </a:r>
            <a:r>
              <a:rPr lang="en-CA" dirty="0" smtClean="0"/>
              <a:t> response to Mackenzie King’s response to the Great Depression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Compare the “roaring twenties” to the “dirty thirties”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 What caused the Great Depression?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How did Canada and other countries try to respond to the great depression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CA" dirty="0" smtClean="0"/>
              <a:t>Countries Defaulting on Loans</a:t>
            </a:r>
            <a:endParaRPr lang="en-CA" dirty="0"/>
          </a:p>
        </p:txBody>
      </p:sp>
      <p:pic>
        <p:nvPicPr>
          <p:cNvPr id="4" name="Content Placeholder 3" descr="ds33-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340767"/>
            <a:ext cx="4608512" cy="4680521"/>
          </a:xfrm>
        </p:spPr>
      </p:pic>
      <p:sp>
        <p:nvSpPr>
          <p:cNvPr id="5" name="TextBox 4"/>
          <p:cNvSpPr txBox="1"/>
          <p:nvPr/>
        </p:nvSpPr>
        <p:spPr>
          <a:xfrm>
            <a:off x="251520" y="616530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“Give him another injection to keep him alive.”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5148064" y="1124744"/>
            <a:ext cx="3779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CA" b="1" dirty="0" smtClean="0"/>
              <a:t>Reparations</a:t>
            </a:r>
            <a:r>
              <a:rPr lang="en-CA" dirty="0" smtClean="0"/>
              <a:t>: Germany pays back France and England for damages in the war.</a:t>
            </a:r>
          </a:p>
          <a:p>
            <a:pPr marL="342900" indent="-342900">
              <a:buFont typeface="+mj-lt"/>
              <a:buAutoNum type="arabicPeriod"/>
            </a:pPr>
            <a:r>
              <a:rPr lang="en-CA" dirty="0" smtClean="0"/>
              <a:t>France and England pay back U.S for money borrowed to finance the war. </a:t>
            </a:r>
            <a:r>
              <a:rPr lang="en-CA" b="1" dirty="0" smtClean="0"/>
              <a:t>(lend lease)</a:t>
            </a:r>
          </a:p>
          <a:p>
            <a:pPr marL="342900" indent="-342900">
              <a:buFont typeface="+mj-lt"/>
              <a:buAutoNum type="arabicPeriod"/>
            </a:pPr>
            <a:r>
              <a:rPr lang="en-CA" dirty="0" smtClean="0"/>
              <a:t>Problem: Germany cannot pay the money.  If Germany goes bankrupt so do other western countries.</a:t>
            </a:r>
          </a:p>
          <a:p>
            <a:pPr marL="342900" indent="-342900">
              <a:buFont typeface="+mj-lt"/>
              <a:buAutoNum type="arabicPeriod"/>
            </a:pPr>
            <a:r>
              <a:rPr lang="en-CA" dirty="0" smtClean="0"/>
              <a:t> United States Loans money to  Germany so they can pay  England and France so they can pay.</a:t>
            </a:r>
            <a:endParaRPr lang="en-CA" dirty="0"/>
          </a:p>
        </p:txBody>
      </p:sp>
      <p:pic>
        <p:nvPicPr>
          <p:cNvPr id="7" name="Picture 6" descr="dawes.gif"/>
          <p:cNvPicPr>
            <a:picLocks noChangeAspect="1"/>
          </p:cNvPicPr>
          <p:nvPr/>
        </p:nvPicPr>
        <p:blipFill>
          <a:blip r:embed="rId3" cstate="print"/>
          <a:srcRect l="7709" t="26714" r="6965"/>
          <a:stretch>
            <a:fillRect/>
          </a:stretch>
        </p:blipFill>
        <p:spPr>
          <a:xfrm>
            <a:off x="5220072" y="4509120"/>
            <a:ext cx="3528392" cy="2272109"/>
          </a:xfrm>
          <a:prstGeom prst="rect">
            <a:avLst/>
          </a:prstGeom>
          <a:ln cmpd="sng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 Cash only Credit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8800"/>
            <a:ext cx="2987824" cy="499715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sz="2400" dirty="0" smtClean="0"/>
              <a:t>There is no money in the system.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400" dirty="0" smtClean="0"/>
              <a:t>Everyone owes everyone and nobody can pay each other back.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400" b="1" dirty="0" smtClean="0"/>
              <a:t>People stop spending money.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400" dirty="0" smtClean="0"/>
              <a:t>This causes business to fail.</a:t>
            </a:r>
            <a:endParaRPr lang="en-CA" sz="2400" dirty="0"/>
          </a:p>
        </p:txBody>
      </p:sp>
      <p:pic>
        <p:nvPicPr>
          <p:cNvPr id="4" name="Picture 3" descr="Man-Selling-Roadster-Afte-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1772816"/>
            <a:ext cx="5317604" cy="463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76672" y="260648"/>
            <a:ext cx="8229600" cy="1143000"/>
          </a:xfrm>
        </p:spPr>
        <p:txBody>
          <a:bodyPr/>
          <a:lstStyle/>
          <a:p>
            <a:r>
              <a:rPr lang="en-CA" dirty="0" smtClean="0"/>
              <a:t>1930 Tariffs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22712" cy="4525963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sz="2400" dirty="0" smtClean="0"/>
              <a:t>Countries try to help their businesses by buying locally.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400" dirty="0" smtClean="0"/>
              <a:t>They use Tariffs to do this.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400" dirty="0" smtClean="0"/>
              <a:t>Countries respond by building their own tariffs.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400" dirty="0" smtClean="0"/>
              <a:t>International trade shuts down.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400" dirty="0" smtClean="0"/>
              <a:t>Jobs are actually lost everywhere. </a:t>
            </a:r>
            <a:endParaRPr lang="en-CA" sz="2400" dirty="0"/>
          </a:p>
        </p:txBody>
      </p:sp>
      <p:pic>
        <p:nvPicPr>
          <p:cNvPr id="5" name="Picture 4" descr="Buy_American_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404664"/>
            <a:ext cx="3332088" cy="3332088"/>
          </a:xfrm>
          <a:prstGeom prst="rect">
            <a:avLst/>
          </a:prstGeom>
        </p:spPr>
      </p:pic>
      <p:pic>
        <p:nvPicPr>
          <p:cNvPr id="6" name="Picture 5" descr="pol_tariffs12__01__630x4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59957" y="3877022"/>
            <a:ext cx="4620555" cy="3080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Dust Bowl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22712" cy="452596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dirty="0" smtClean="0"/>
              <a:t>Farming practices dug up too much top soil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Lack of rain and continued bad practice caused the soil to dry out.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Dry soil blows away with the wind and causes farm land to look like a dessert.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This is referred to as a dust bowl</a:t>
            </a:r>
          </a:p>
          <a:p>
            <a:pPr marL="514350" indent="-514350">
              <a:buFont typeface="+mj-lt"/>
              <a:buAutoNum type="arabicPeriod"/>
            </a:pPr>
            <a:endParaRPr lang="en-CA" dirty="0"/>
          </a:p>
        </p:txBody>
      </p:sp>
      <p:pic>
        <p:nvPicPr>
          <p:cNvPr id="5" name="Picture 2" descr="C:\Users\Craig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772816"/>
            <a:ext cx="5076056" cy="3643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Consequences #1 </a:t>
            </a:r>
            <a:br>
              <a:rPr lang="en-CA" dirty="0" smtClean="0"/>
            </a:br>
            <a:r>
              <a:rPr lang="en-CA" dirty="0" smtClean="0"/>
              <a:t>No Work 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1700808"/>
            <a:ext cx="4330824" cy="4525963"/>
          </a:xfrm>
        </p:spPr>
        <p:txBody>
          <a:bodyPr/>
          <a:lstStyle/>
          <a:p>
            <a:pPr algn="ctr">
              <a:buNone/>
            </a:pPr>
            <a:r>
              <a:rPr lang="en-CA" dirty="0" smtClean="0"/>
              <a:t>Reasons:</a:t>
            </a:r>
          </a:p>
          <a:p>
            <a:r>
              <a:rPr lang="en-CA" dirty="0" smtClean="0"/>
              <a:t>Farms Fail</a:t>
            </a:r>
          </a:p>
          <a:p>
            <a:r>
              <a:rPr lang="en-CA" dirty="0" smtClean="0"/>
              <a:t>Businesses go Bankrupt</a:t>
            </a:r>
          </a:p>
          <a:p>
            <a:r>
              <a:rPr lang="en-CA" dirty="0" smtClean="0"/>
              <a:t>Nobody is buying.</a:t>
            </a:r>
          </a:p>
          <a:p>
            <a:r>
              <a:rPr lang="en-CA" dirty="0" smtClean="0"/>
              <a:t>Nobody can get a loan.</a:t>
            </a:r>
          </a:p>
          <a:p>
            <a:r>
              <a:rPr lang="en-CA" dirty="0" smtClean="0"/>
              <a:t>Tariffs are too high</a:t>
            </a:r>
            <a:endParaRPr lang="en-CA" dirty="0"/>
          </a:p>
        </p:txBody>
      </p:sp>
      <p:pic>
        <p:nvPicPr>
          <p:cNvPr id="6" name="Picture 2" descr="C:\Users\Craig\Desktop\images (2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420888"/>
            <a:ext cx="3947646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Consequence #2</a:t>
            </a:r>
            <a:br>
              <a:rPr lang="en-CA" dirty="0" smtClean="0"/>
            </a:br>
            <a:r>
              <a:rPr lang="en-CA" dirty="0" smtClean="0"/>
              <a:t>Homelessness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178696" cy="478112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CA" dirty="0" smtClean="0"/>
              <a:t>Reasons:</a:t>
            </a:r>
          </a:p>
          <a:p>
            <a:r>
              <a:rPr lang="en-CA" dirty="0" smtClean="0"/>
              <a:t>Banks take homes to try to repay their own debts.</a:t>
            </a:r>
          </a:p>
          <a:p>
            <a:r>
              <a:rPr lang="en-CA" dirty="0" smtClean="0"/>
              <a:t>People walk away from their farms and businesses.</a:t>
            </a:r>
          </a:p>
          <a:p>
            <a:r>
              <a:rPr lang="en-CA" dirty="0" smtClean="0"/>
              <a:t>Children and wives are abandoned </a:t>
            </a:r>
          </a:p>
          <a:p>
            <a:endParaRPr lang="en-CA" dirty="0"/>
          </a:p>
        </p:txBody>
      </p:sp>
      <p:pic>
        <p:nvPicPr>
          <p:cNvPr id="4" name="Picture 3" descr="TOCALIF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1484784"/>
            <a:ext cx="5141465" cy="5210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Content Placeholder 3" descr="889539209_ori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24544" y="0"/>
            <a:ext cx="96012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4243</TotalTime>
  <Words>697</Words>
  <Application>Microsoft Office PowerPoint</Application>
  <PresentationFormat>On-screen Show (4:3)</PresentationFormat>
  <Paragraphs>108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The Great Depression</vt:lpstr>
      <vt:lpstr>Stock Market Crash</vt:lpstr>
      <vt:lpstr>Countries Defaulting on Loans</vt:lpstr>
      <vt:lpstr>No Cash only Credit</vt:lpstr>
      <vt:lpstr>1930 Tariffs</vt:lpstr>
      <vt:lpstr>Dust Bowl</vt:lpstr>
      <vt:lpstr>Consequences #1  No Work </vt:lpstr>
      <vt:lpstr>Consequence #2 Homelessness </vt:lpstr>
      <vt:lpstr>Slide 9</vt:lpstr>
      <vt:lpstr>Consequence #3 Hobos, Hobo Jungles, Riding the Rails</vt:lpstr>
      <vt:lpstr>Consequence #4 Immigration Policy &amp; Racism</vt:lpstr>
      <vt:lpstr>Slide 12</vt:lpstr>
      <vt:lpstr>Consequence #5 Fear of Communism</vt:lpstr>
      <vt:lpstr>Consequence #6 Hopelessness</vt:lpstr>
      <vt:lpstr>Mackenzie King’s Solutions</vt:lpstr>
      <vt:lpstr>RB Bennett's Solution</vt:lpstr>
      <vt:lpstr>Work Camps</vt:lpstr>
      <vt:lpstr>On to Ottawa Trek</vt:lpstr>
      <vt:lpstr>Ottawa Trek’s Demands</vt:lpstr>
      <vt:lpstr>Roosevelt’s “New Deal”</vt:lpstr>
      <vt:lpstr>German Solution</vt:lpstr>
      <vt:lpstr>Nazi Solution</vt:lpstr>
      <vt:lpstr>Essay Questions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 Depression</dc:title>
  <dc:creator>Craig Woelke</dc:creator>
  <cp:lastModifiedBy>Jennifer</cp:lastModifiedBy>
  <cp:revision>258</cp:revision>
  <dcterms:created xsi:type="dcterms:W3CDTF">2013-05-08T20:50:27Z</dcterms:created>
  <dcterms:modified xsi:type="dcterms:W3CDTF">2015-12-04T19:23:44Z</dcterms:modified>
</cp:coreProperties>
</file>