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matic SC"/>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regular.fntdata"/><Relationship Id="rId12" Type="http://schemas.openxmlformats.org/officeDocument/2006/relationships/slide" Target="slides/slide7.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4" Type="http://schemas.openxmlformats.org/officeDocument/2006/relationships/font" Target="fonts/AmaticSC-bold.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0.png"/><Relationship Id="rId4" Type="http://schemas.openxmlformats.org/officeDocument/2006/relationships/image" Target="../media/image04.png"/><Relationship Id="rId5" Type="http://schemas.openxmlformats.org/officeDocument/2006/relationships/image" Target="../media/image03.pn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1.png"/><Relationship Id="rId4" Type="http://schemas.openxmlformats.org/officeDocument/2006/relationships/image" Target="../media/image0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8.png"/><Relationship Id="rId4" Type="http://schemas.openxmlformats.org/officeDocument/2006/relationships/image" Target="../media/image0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5.xml"/><Relationship Id="rId3" Type="http://schemas.openxmlformats.org/officeDocument/2006/relationships/image" Target="../media/image0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6.xml"/><Relationship Id="rId3" Type="http://schemas.openxmlformats.org/officeDocument/2006/relationships/image" Target="../media/image05.png"/><Relationship Id="rId4"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7.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221800" y="441725"/>
            <a:ext cx="4700399" cy="960300"/>
          </a:xfrm>
          <a:prstGeom prst="rect">
            <a:avLst/>
          </a:prstGeom>
        </p:spPr>
        <p:txBody>
          <a:bodyPr anchorCtr="0" anchor="b" bIns="91425" lIns="91425" rIns="91425" tIns="91425">
            <a:noAutofit/>
          </a:bodyPr>
          <a:lstStyle/>
          <a:p>
            <a:pPr lvl="0" rtl="0">
              <a:spcBef>
                <a:spcPts val="0"/>
              </a:spcBef>
              <a:buNone/>
            </a:pPr>
            <a:r>
              <a:rPr lang="en" sz="6000">
                <a:latin typeface="Amatic SC"/>
                <a:ea typeface="Amatic SC"/>
                <a:cs typeface="Amatic SC"/>
                <a:sym typeface="Amatic SC"/>
              </a:rPr>
              <a:t>The Blue Helmets</a:t>
            </a:r>
          </a:p>
        </p:txBody>
      </p:sp>
      <p:sp>
        <p:nvSpPr>
          <p:cNvPr id="55" name="Shape 55"/>
          <p:cNvSpPr txBox="1"/>
          <p:nvPr>
            <p:ph idx="1" type="subTitle"/>
          </p:nvPr>
        </p:nvSpPr>
        <p:spPr>
          <a:xfrm>
            <a:off x="311700" y="1262125"/>
            <a:ext cx="8520599" cy="2167200"/>
          </a:xfrm>
          <a:prstGeom prst="rect">
            <a:avLst/>
          </a:prstGeom>
        </p:spPr>
        <p:txBody>
          <a:bodyPr anchorCtr="0" anchor="t" bIns="91425" lIns="91425" rIns="91425" tIns="91425">
            <a:noAutofit/>
          </a:bodyPr>
          <a:lstStyle/>
          <a:p>
            <a:pPr lvl="0" rtl="0">
              <a:spcBef>
                <a:spcPts val="0"/>
              </a:spcBef>
              <a:buNone/>
            </a:pPr>
            <a:r>
              <a:rPr lang="en" sz="2000">
                <a:latin typeface="Amatic SC"/>
                <a:ea typeface="Amatic SC"/>
                <a:cs typeface="Amatic SC"/>
                <a:sym typeface="Amatic SC"/>
              </a:rPr>
              <a:t>The United Nations peacekeepers or Blue Helmets/Blue Berets are the UN’s Police, they ensure peace is kept in a post war country.  It was developed in the Cold War to resolve conflict between states with a lightly armed military. </a:t>
            </a:r>
          </a:p>
        </p:txBody>
      </p:sp>
      <p:pic>
        <p:nvPicPr>
          <p:cNvPr id="56" name="Shape 56"/>
          <p:cNvPicPr preferRelativeResize="0"/>
          <p:nvPr/>
        </p:nvPicPr>
        <p:blipFill>
          <a:blip r:embed="rId3">
            <a:alphaModFix/>
          </a:blip>
          <a:stretch>
            <a:fillRect/>
          </a:stretch>
        </p:blipFill>
        <p:spPr>
          <a:xfrm>
            <a:off x="0" y="2866825"/>
            <a:ext cx="2381250" cy="2276675"/>
          </a:xfrm>
          <a:prstGeom prst="rect">
            <a:avLst/>
          </a:prstGeom>
          <a:noFill/>
          <a:ln>
            <a:noFill/>
          </a:ln>
        </p:spPr>
      </p:pic>
      <p:pic>
        <p:nvPicPr>
          <p:cNvPr id="57" name="Shape 57"/>
          <p:cNvPicPr preferRelativeResize="0"/>
          <p:nvPr/>
        </p:nvPicPr>
        <p:blipFill>
          <a:blip r:embed="rId4">
            <a:alphaModFix/>
          </a:blip>
          <a:stretch>
            <a:fillRect/>
          </a:stretch>
        </p:blipFill>
        <p:spPr>
          <a:xfrm>
            <a:off x="3282900" y="3209843"/>
            <a:ext cx="2578199" cy="1933656"/>
          </a:xfrm>
          <a:prstGeom prst="rect">
            <a:avLst/>
          </a:prstGeom>
          <a:noFill/>
          <a:ln>
            <a:noFill/>
          </a:ln>
        </p:spPr>
      </p:pic>
      <p:pic>
        <p:nvPicPr>
          <p:cNvPr id="58" name="Shape 58"/>
          <p:cNvPicPr preferRelativeResize="0"/>
          <p:nvPr/>
        </p:nvPicPr>
        <p:blipFill>
          <a:blip r:embed="rId5">
            <a:alphaModFix/>
          </a:blip>
          <a:stretch>
            <a:fillRect/>
          </a:stretch>
        </p:blipFill>
        <p:spPr>
          <a:xfrm>
            <a:off x="7353575" y="2866825"/>
            <a:ext cx="1984524" cy="2524475"/>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ctrTitle"/>
          </p:nvPr>
        </p:nvSpPr>
        <p:spPr>
          <a:xfrm>
            <a:off x="127475" y="210325"/>
            <a:ext cx="4505999" cy="1115400"/>
          </a:xfrm>
          <a:prstGeom prst="rect">
            <a:avLst/>
          </a:prstGeom>
        </p:spPr>
        <p:txBody>
          <a:bodyPr anchorCtr="0" anchor="b" bIns="91425" lIns="91425" rIns="91425" tIns="91425">
            <a:noAutofit/>
          </a:bodyPr>
          <a:lstStyle/>
          <a:p>
            <a:pPr lvl="0" algn="l">
              <a:spcBef>
                <a:spcPts val="0"/>
              </a:spcBef>
              <a:buNone/>
            </a:pPr>
            <a:r>
              <a:rPr lang="en">
                <a:latin typeface="Amatic SC"/>
                <a:ea typeface="Amatic SC"/>
                <a:cs typeface="Amatic SC"/>
                <a:sym typeface="Amatic SC"/>
              </a:rPr>
              <a:t>Getting them out there</a:t>
            </a:r>
          </a:p>
        </p:txBody>
      </p:sp>
      <p:sp>
        <p:nvSpPr>
          <p:cNvPr id="64" name="Shape 64"/>
          <p:cNvSpPr txBox="1"/>
          <p:nvPr>
            <p:ph idx="1" type="subTitle"/>
          </p:nvPr>
        </p:nvSpPr>
        <p:spPr>
          <a:xfrm>
            <a:off x="311700" y="1325725"/>
            <a:ext cx="8520599" cy="2301000"/>
          </a:xfrm>
          <a:prstGeom prst="rect">
            <a:avLst/>
          </a:prstGeom>
        </p:spPr>
        <p:txBody>
          <a:bodyPr anchorCtr="0" anchor="t" bIns="91425" lIns="91425" rIns="91425" tIns="91425">
            <a:noAutofit/>
          </a:bodyPr>
          <a:lstStyle/>
          <a:p>
            <a:pPr lvl="0" algn="l">
              <a:spcBef>
                <a:spcPts val="0"/>
              </a:spcBef>
              <a:buNone/>
            </a:pPr>
            <a:r>
              <a:rPr lang="en"/>
              <a:t>	</a:t>
            </a:r>
            <a:r>
              <a:rPr lang="en">
                <a:solidFill>
                  <a:srgbClr val="F3F3F3"/>
                </a:solidFill>
                <a:latin typeface="Amatic SC"/>
                <a:ea typeface="Amatic SC"/>
                <a:cs typeface="Amatic SC"/>
                <a:sym typeface="Amatic SC"/>
              </a:rPr>
              <a:t>In order for the Blue Helmets to be deployed the Security council must unanimously agree, if just one country disagrees then the blue helmets cannot be deployed.  The security council is made up of the five most contributing countries, the UK, USA, Russia, China, and france they are the permanent members on the security council. There also are five non-permanent members and they currently are, Azerbaijan, Guatemala, Morocco, Pakistan and Togo.</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492625" y="438575"/>
            <a:ext cx="8520599" cy="572699"/>
          </a:xfrm>
          <a:prstGeom prst="rect">
            <a:avLst/>
          </a:prstGeom>
        </p:spPr>
        <p:txBody>
          <a:bodyPr anchorCtr="0" anchor="t" bIns="91425" lIns="91425" rIns="91425" tIns="91425">
            <a:noAutofit/>
          </a:bodyPr>
          <a:lstStyle/>
          <a:p>
            <a:pPr lvl="0">
              <a:spcBef>
                <a:spcPts val="0"/>
              </a:spcBef>
              <a:buNone/>
            </a:pPr>
            <a:r>
              <a:rPr lang="en">
                <a:latin typeface="Amatic SC"/>
                <a:ea typeface="Amatic SC"/>
                <a:cs typeface="Amatic SC"/>
                <a:sym typeface="Amatic SC"/>
              </a:rPr>
              <a:t>The Rwanda Genocide</a:t>
            </a:r>
          </a:p>
        </p:txBody>
      </p:sp>
      <p:sp>
        <p:nvSpPr>
          <p:cNvPr id="70" name="Shape 70"/>
          <p:cNvSpPr txBox="1"/>
          <p:nvPr>
            <p:ph idx="1" type="body"/>
          </p:nvPr>
        </p:nvSpPr>
        <p:spPr>
          <a:xfrm>
            <a:off x="311700" y="1093850"/>
            <a:ext cx="8520599" cy="3956099"/>
          </a:xfrm>
          <a:prstGeom prst="rect">
            <a:avLst/>
          </a:prstGeom>
        </p:spPr>
        <p:txBody>
          <a:bodyPr anchorCtr="0" anchor="t" bIns="91425" lIns="91425" rIns="91425" tIns="91425">
            <a:noAutofit/>
          </a:bodyPr>
          <a:lstStyle/>
          <a:p>
            <a:pPr indent="457200" lvl="0" marL="457200" rtl="0">
              <a:spcBef>
                <a:spcPts val="0"/>
              </a:spcBef>
              <a:buNone/>
            </a:pPr>
            <a:r>
              <a:rPr b="1" lang="en">
                <a:solidFill>
                  <a:srgbClr val="FFFFFF"/>
                </a:solidFill>
                <a:latin typeface="Amatic SC"/>
                <a:ea typeface="Amatic SC"/>
                <a:cs typeface="Amatic SC"/>
                <a:sym typeface="Amatic SC"/>
              </a:rPr>
              <a:t>The Rwandan Genocide was the slaughter of 500,000 - 1,000,000 Tusi by the Hutu, wiping out 70% of the Tusi and 20% of the Rwandan population in a 100 day period.</a:t>
            </a:r>
          </a:p>
          <a:p>
            <a:pPr indent="457200" lvl="0" marL="457200" rtl="0">
              <a:spcBef>
                <a:spcPts val="0"/>
              </a:spcBef>
              <a:buNone/>
            </a:pPr>
            <a:r>
              <a:t/>
            </a:r>
            <a:endParaRPr b="1">
              <a:solidFill>
                <a:srgbClr val="666666"/>
              </a:solidFill>
              <a:highlight>
                <a:srgbClr val="F9F9F9"/>
              </a:highlight>
              <a:latin typeface="Amatic SC"/>
              <a:ea typeface="Amatic SC"/>
              <a:cs typeface="Amatic SC"/>
              <a:sym typeface="Amatic SC"/>
            </a:endParaRPr>
          </a:p>
          <a:p>
            <a:pPr indent="457200" lvl="0" marL="457200" rtl="0">
              <a:spcBef>
                <a:spcPts val="0"/>
              </a:spcBef>
              <a:buNone/>
            </a:pPr>
            <a:r>
              <a:t/>
            </a:r>
            <a:endParaRPr b="1">
              <a:solidFill>
                <a:srgbClr val="666666"/>
              </a:solidFill>
              <a:highlight>
                <a:srgbClr val="F9F9F9"/>
              </a:highlight>
              <a:latin typeface="Amatic SC"/>
              <a:ea typeface="Amatic SC"/>
              <a:cs typeface="Amatic SC"/>
              <a:sym typeface="Amatic SC"/>
            </a:endParaRPr>
          </a:p>
          <a:p>
            <a:pPr indent="457200" lvl="0" marL="457200" rtl="0">
              <a:spcBef>
                <a:spcPts val="0"/>
              </a:spcBef>
              <a:buNone/>
            </a:pPr>
            <a:r>
              <a:t/>
            </a:r>
            <a:endParaRPr b="1">
              <a:solidFill>
                <a:srgbClr val="666666"/>
              </a:solidFill>
              <a:highlight>
                <a:srgbClr val="F9F9F9"/>
              </a:highlight>
              <a:latin typeface="Amatic SC"/>
              <a:ea typeface="Amatic SC"/>
              <a:cs typeface="Amatic SC"/>
              <a:sym typeface="Amatic SC"/>
            </a:endParaRPr>
          </a:p>
          <a:p>
            <a:pPr indent="457200" lvl="0" marL="457200" rtl="0">
              <a:spcBef>
                <a:spcPts val="0"/>
              </a:spcBef>
              <a:buNone/>
            </a:pPr>
            <a:r>
              <a:t/>
            </a:r>
            <a:endParaRPr b="1">
              <a:solidFill>
                <a:srgbClr val="666666"/>
              </a:solidFill>
              <a:highlight>
                <a:srgbClr val="F9F9F9"/>
              </a:highlight>
              <a:latin typeface="Amatic SC"/>
              <a:ea typeface="Amatic SC"/>
              <a:cs typeface="Amatic SC"/>
              <a:sym typeface="Amatic SC"/>
            </a:endParaRPr>
          </a:p>
          <a:p>
            <a:pPr indent="457200" lvl="0" marL="457200" rtl="0">
              <a:spcBef>
                <a:spcPts val="0"/>
              </a:spcBef>
              <a:buNone/>
            </a:pPr>
            <a:r>
              <a:rPr b="1" lang="en">
                <a:solidFill>
                  <a:srgbClr val="666666"/>
                </a:solidFill>
                <a:highlight>
                  <a:srgbClr val="F9F9F9"/>
                </a:highlight>
                <a:latin typeface="Amatic SC"/>
                <a:ea typeface="Amatic SC"/>
                <a:cs typeface="Amatic SC"/>
                <a:sym typeface="Amatic SC"/>
              </a:rPr>
              <a:t>	</a:t>
            </a:r>
          </a:p>
          <a:p>
            <a:pPr indent="0" lvl="0" marL="0" rtl="0">
              <a:spcBef>
                <a:spcPts val="0"/>
              </a:spcBef>
              <a:buNone/>
            </a:pPr>
            <a:r>
              <a:rPr b="1" lang="en">
                <a:solidFill>
                  <a:srgbClr val="F3F3F3"/>
                </a:solidFill>
                <a:latin typeface="Amatic SC"/>
                <a:ea typeface="Amatic SC"/>
                <a:cs typeface="Amatic SC"/>
                <a:sym typeface="Amatic SC"/>
              </a:rPr>
              <a:t>Over 5,000 people were hiding in this church and were killed by grenades, rifles, and machetes</a:t>
            </a:r>
          </a:p>
          <a:p>
            <a:pPr indent="457200" lvl="0" marL="457200">
              <a:spcBef>
                <a:spcPts val="0"/>
              </a:spcBef>
              <a:buNone/>
            </a:pPr>
            <a:r>
              <a:rPr b="1" lang="en">
                <a:solidFill>
                  <a:srgbClr val="666666"/>
                </a:solidFill>
                <a:highlight>
                  <a:srgbClr val="F9F9F9"/>
                </a:highlight>
                <a:latin typeface="Amatic SC"/>
                <a:ea typeface="Amatic SC"/>
                <a:cs typeface="Amatic SC"/>
                <a:sym typeface="Amatic SC"/>
              </a:rPr>
              <a:t>					</a:t>
            </a:r>
          </a:p>
        </p:txBody>
      </p:sp>
      <p:pic>
        <p:nvPicPr>
          <p:cNvPr id="71" name="Shape 71"/>
          <p:cNvPicPr preferRelativeResize="0"/>
          <p:nvPr/>
        </p:nvPicPr>
        <p:blipFill>
          <a:blip r:embed="rId3">
            <a:alphaModFix/>
          </a:blip>
          <a:stretch>
            <a:fillRect/>
          </a:stretch>
        </p:blipFill>
        <p:spPr>
          <a:xfrm>
            <a:off x="311700" y="1994712"/>
            <a:ext cx="3224200" cy="2154374"/>
          </a:xfrm>
          <a:prstGeom prst="rect">
            <a:avLst/>
          </a:prstGeom>
          <a:noFill/>
          <a:ln>
            <a:noFill/>
          </a:ln>
        </p:spPr>
      </p:pic>
      <p:pic>
        <p:nvPicPr>
          <p:cNvPr id="72" name="Shape 72"/>
          <p:cNvPicPr preferRelativeResize="0"/>
          <p:nvPr/>
        </p:nvPicPr>
        <p:blipFill>
          <a:blip r:embed="rId4">
            <a:alphaModFix/>
          </a:blip>
          <a:stretch>
            <a:fillRect/>
          </a:stretch>
        </p:blipFill>
        <p:spPr>
          <a:xfrm>
            <a:off x="6231962" y="1986037"/>
            <a:ext cx="2600325" cy="2171700"/>
          </a:xfrm>
          <a:prstGeom prst="rect">
            <a:avLst/>
          </a:prstGeom>
          <a:noFill/>
          <a:ln>
            <a:noFill/>
          </a:ln>
        </p:spPr>
      </p:pic>
    </p:spTree>
  </p:cSld>
  <p:clrMapOvr>
    <a:masterClrMapping/>
  </p:clrMapOvr>
  <mc:AlternateContent>
    <mc:Choice Requires="p14">
      <p:transition spd="slow">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latin typeface="Amatic SC"/>
                <a:ea typeface="Amatic SC"/>
                <a:cs typeface="Amatic SC"/>
                <a:sym typeface="Amatic SC"/>
              </a:rPr>
              <a:t>What was done?</a:t>
            </a:r>
          </a:p>
        </p:txBody>
      </p:sp>
      <p:sp>
        <p:nvSpPr>
          <p:cNvPr id="78" name="Shape 78"/>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sz="2400">
                <a:solidFill>
                  <a:srgbClr val="F3F3F3"/>
                </a:solidFill>
                <a:latin typeface="Amatic SC"/>
                <a:ea typeface="Amatic SC"/>
                <a:cs typeface="Amatic SC"/>
                <a:sym typeface="Amatic SC"/>
              </a:rPr>
              <a:t>The UN created the UNOMUR (United Nations Observer Mission Uganda-Rwanda)and in 1993 when Rwanda and Uganda requested military surveillance along the common border to prevent military use in the area.</a:t>
            </a:r>
          </a:p>
          <a:p>
            <a:pPr lvl="0" rtl="0">
              <a:spcBef>
                <a:spcPts val="0"/>
              </a:spcBef>
              <a:buNone/>
            </a:pPr>
            <a:r>
              <a:t/>
            </a:r>
            <a:endParaRPr>
              <a:solidFill>
                <a:srgbClr val="F3F3F3"/>
              </a:solidFill>
              <a:latin typeface="Amatic SC"/>
              <a:ea typeface="Amatic SC"/>
              <a:cs typeface="Amatic SC"/>
              <a:sym typeface="Amatic SC"/>
            </a:endParaRPr>
          </a:p>
          <a:p>
            <a:pPr lvl="0" rtl="0">
              <a:spcBef>
                <a:spcPts val="0"/>
              </a:spcBef>
              <a:buNone/>
            </a:pPr>
            <a:r>
              <a:rPr lang="en">
                <a:solidFill>
                  <a:srgbClr val="F3F3F3"/>
                </a:solidFill>
                <a:latin typeface="Amatic SC"/>
                <a:ea typeface="Amatic SC"/>
                <a:cs typeface="Amatic SC"/>
                <a:sym typeface="Amatic SC"/>
              </a:rPr>
              <a:t>							</a:t>
            </a:r>
          </a:p>
          <a:p>
            <a:pPr lvl="0" rtl="0">
              <a:spcBef>
                <a:spcPts val="0"/>
              </a:spcBef>
              <a:buNone/>
            </a:pPr>
            <a:r>
              <a:t/>
            </a:r>
            <a:endParaRPr/>
          </a:p>
          <a:p>
            <a:pPr lvl="0">
              <a:spcBef>
                <a:spcPts val="0"/>
              </a:spcBef>
              <a:buNone/>
            </a:pPr>
            <a:r>
              <a:rPr lang="en"/>
              <a:t>					</a:t>
            </a:r>
          </a:p>
        </p:txBody>
      </p:sp>
      <p:pic>
        <p:nvPicPr>
          <p:cNvPr id="79" name="Shape 79"/>
          <p:cNvPicPr preferRelativeResize="0"/>
          <p:nvPr/>
        </p:nvPicPr>
        <p:blipFill>
          <a:blip r:embed="rId3">
            <a:alphaModFix/>
          </a:blip>
          <a:stretch>
            <a:fillRect/>
          </a:stretch>
        </p:blipFill>
        <p:spPr>
          <a:xfrm>
            <a:off x="0" y="2596850"/>
            <a:ext cx="3203200" cy="1921924"/>
          </a:xfrm>
          <a:prstGeom prst="rect">
            <a:avLst/>
          </a:prstGeom>
          <a:noFill/>
          <a:ln>
            <a:noFill/>
          </a:ln>
        </p:spPr>
      </p:pic>
      <p:sp>
        <p:nvSpPr>
          <p:cNvPr id="80" name="Shape 80"/>
          <p:cNvSpPr txBox="1"/>
          <p:nvPr/>
        </p:nvSpPr>
        <p:spPr>
          <a:xfrm>
            <a:off x="3256900" y="2942812"/>
            <a:ext cx="3097500" cy="1229999"/>
          </a:xfrm>
          <a:prstGeom prst="rect">
            <a:avLst/>
          </a:prstGeom>
          <a:noFill/>
          <a:ln>
            <a:noFill/>
          </a:ln>
        </p:spPr>
        <p:txBody>
          <a:bodyPr anchorCtr="0" anchor="t" bIns="91425" lIns="91425" rIns="91425" tIns="91425">
            <a:noAutofit/>
          </a:bodyPr>
          <a:lstStyle/>
          <a:p>
            <a:pPr lvl="0" rtl="0">
              <a:lnSpc>
                <a:spcPct val="115000"/>
              </a:lnSpc>
              <a:spcBef>
                <a:spcPts val="0"/>
              </a:spcBef>
              <a:spcAft>
                <a:spcPts val="1600"/>
              </a:spcAft>
              <a:buNone/>
            </a:pPr>
            <a:r>
              <a:rPr lang="en" sz="2000">
                <a:solidFill>
                  <a:srgbClr val="F3F3F3"/>
                </a:solidFill>
                <a:latin typeface="Amatic SC"/>
                <a:ea typeface="Amatic SC"/>
                <a:cs typeface="Amatic SC"/>
                <a:sym typeface="Amatic SC"/>
              </a:rPr>
              <a:t>The UNOMUR was established to ensure that no military assistance reached Rwanda.</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sz="3000">
                <a:latin typeface="Amatic SC"/>
                <a:ea typeface="Amatic SC"/>
                <a:cs typeface="Amatic SC"/>
                <a:sym typeface="Amatic SC"/>
              </a:rPr>
              <a:t>What is the UNAMIR?</a:t>
            </a:r>
          </a:p>
        </p:txBody>
      </p:sp>
      <p:sp>
        <p:nvSpPr>
          <p:cNvPr id="86" name="Shape 86"/>
          <p:cNvSpPr txBox="1"/>
          <p:nvPr>
            <p:ph idx="1" type="body"/>
          </p:nvPr>
        </p:nvSpPr>
        <p:spPr>
          <a:xfrm>
            <a:off x="2124150" y="1228675"/>
            <a:ext cx="4895699" cy="3411299"/>
          </a:xfrm>
          <a:prstGeom prst="rect">
            <a:avLst/>
          </a:prstGeom>
        </p:spPr>
        <p:txBody>
          <a:bodyPr anchorCtr="0" anchor="t" bIns="91425" lIns="91425" rIns="91425" tIns="91425">
            <a:noAutofit/>
          </a:bodyPr>
          <a:lstStyle/>
          <a:p>
            <a:pPr lvl="0" rtl="0">
              <a:spcBef>
                <a:spcPts val="0"/>
              </a:spcBef>
              <a:buNone/>
            </a:pPr>
            <a:r>
              <a:rPr lang="en" sz="2400">
                <a:solidFill>
                  <a:srgbClr val="F3F3F3"/>
                </a:solidFill>
                <a:latin typeface="Amatic SC"/>
                <a:ea typeface="Amatic SC"/>
                <a:cs typeface="Amatic SC"/>
                <a:sym typeface="Amatic SC"/>
              </a:rPr>
              <a:t>The United Nations assistance mission for Rwanda was established by the UN in October 1993. The goal of the mission was the end the Rwandan civil war. The mission lasted from Oct. 1993 - March 1996.</a:t>
            </a:r>
          </a:p>
          <a:p>
            <a:pPr lvl="0" rtl="0">
              <a:spcBef>
                <a:spcPts val="0"/>
              </a:spcBef>
              <a:buNone/>
            </a:pPr>
            <a:r>
              <a:rPr lang="en" sz="2400">
                <a:solidFill>
                  <a:srgbClr val="F3F3F3"/>
                </a:solidFill>
                <a:latin typeface="Amatic SC"/>
                <a:ea typeface="Amatic SC"/>
                <a:cs typeface="Amatic SC"/>
                <a:sym typeface="Amatic SC"/>
              </a:rPr>
              <a:t>The UNAMIR received attention for their lack of involvement because of the restrictions of the rules of engagement.                </a:t>
            </a:r>
            <a:r>
              <a:rPr lang="en" sz="2400">
                <a:latin typeface="Amatic SC"/>
                <a:ea typeface="Amatic SC"/>
                <a:cs typeface="Amatic SC"/>
                <a:sym typeface="Amatic SC"/>
              </a:rPr>
              <a:t>             </a:t>
            </a:r>
            <a:r>
              <a:rPr lang="en"/>
              <a:t>                                                                                         </a:t>
            </a:r>
          </a:p>
        </p:txBody>
      </p:sp>
      <p:pic>
        <p:nvPicPr>
          <p:cNvPr id="87" name="Shape 87"/>
          <p:cNvPicPr preferRelativeResize="0"/>
          <p:nvPr/>
        </p:nvPicPr>
        <p:blipFill>
          <a:blip r:embed="rId3">
            <a:alphaModFix/>
          </a:blip>
          <a:stretch>
            <a:fillRect/>
          </a:stretch>
        </p:blipFill>
        <p:spPr>
          <a:xfrm>
            <a:off x="0" y="2150379"/>
            <a:ext cx="2124150" cy="2993120"/>
          </a:xfrm>
          <a:prstGeom prst="rect">
            <a:avLst/>
          </a:prstGeom>
          <a:noFill/>
          <a:ln>
            <a:noFill/>
          </a:ln>
        </p:spPr>
      </p:pic>
      <p:pic>
        <p:nvPicPr>
          <p:cNvPr id="88" name="Shape 88"/>
          <p:cNvPicPr preferRelativeResize="0"/>
          <p:nvPr/>
        </p:nvPicPr>
        <p:blipFill>
          <a:blip r:embed="rId4">
            <a:alphaModFix/>
          </a:blip>
          <a:stretch>
            <a:fillRect/>
          </a:stretch>
        </p:blipFill>
        <p:spPr>
          <a:xfrm>
            <a:off x="6911680" y="2190750"/>
            <a:ext cx="2232319" cy="2952750"/>
          </a:xfrm>
          <a:prstGeom prst="rect">
            <a:avLst/>
          </a:prstGeom>
          <a:noFill/>
          <a:ln>
            <a:noFill/>
          </a:ln>
        </p:spPr>
      </p:pic>
    </p:spTree>
  </p:cSld>
  <p:clrMapOvr>
    <a:masterClrMapping/>
  </p:clrMapOvr>
  <mc:AlternateContent>
    <mc:Choice Requires="p14">
      <p:transition spd="slow">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ctrTitle"/>
          </p:nvPr>
        </p:nvSpPr>
        <p:spPr>
          <a:xfrm>
            <a:off x="311708" y="196425"/>
            <a:ext cx="8520599" cy="2052599"/>
          </a:xfrm>
          <a:prstGeom prst="rect">
            <a:avLst/>
          </a:prstGeom>
        </p:spPr>
        <p:txBody>
          <a:bodyPr anchorCtr="0" anchor="b" bIns="91425" lIns="91425" rIns="91425" tIns="91425">
            <a:noAutofit/>
          </a:bodyPr>
          <a:lstStyle/>
          <a:p>
            <a:pPr lvl="0">
              <a:spcBef>
                <a:spcPts val="0"/>
              </a:spcBef>
              <a:buNone/>
            </a:pPr>
            <a:r>
              <a:rPr lang="en">
                <a:latin typeface="Amatic SC"/>
                <a:ea typeface="Amatic SC"/>
                <a:cs typeface="Amatic SC"/>
                <a:sym typeface="Amatic SC"/>
              </a:rPr>
              <a:t>The Somalia Crisis</a:t>
            </a:r>
          </a:p>
        </p:txBody>
      </p:sp>
      <p:sp>
        <p:nvSpPr>
          <p:cNvPr id="94" name="Shape 94"/>
          <p:cNvSpPr txBox="1"/>
          <p:nvPr>
            <p:ph idx="1" type="subTitle"/>
          </p:nvPr>
        </p:nvSpPr>
        <p:spPr>
          <a:xfrm>
            <a:off x="215200" y="2218650"/>
            <a:ext cx="8520599" cy="706200"/>
          </a:xfrm>
          <a:prstGeom prst="rect">
            <a:avLst/>
          </a:prstGeom>
        </p:spPr>
        <p:txBody>
          <a:bodyPr anchorCtr="0" anchor="t" bIns="91425" lIns="91425" rIns="91425" tIns="91425">
            <a:noAutofit/>
          </a:bodyPr>
          <a:lstStyle/>
          <a:p>
            <a:pPr lvl="0">
              <a:spcBef>
                <a:spcPts val="0"/>
              </a:spcBef>
              <a:buNone/>
            </a:pPr>
            <a:r>
              <a:rPr lang="en" sz="1800"/>
              <a:t>The starvation of 260,000 people</a:t>
            </a:r>
          </a:p>
        </p:txBody>
      </p:sp>
      <p:pic>
        <p:nvPicPr>
          <p:cNvPr id="95" name="Shape 95"/>
          <p:cNvPicPr preferRelativeResize="0"/>
          <p:nvPr/>
        </p:nvPicPr>
        <p:blipFill>
          <a:blip r:embed="rId3">
            <a:alphaModFix/>
          </a:blip>
          <a:stretch>
            <a:fillRect/>
          </a:stretch>
        </p:blipFill>
        <p:spPr>
          <a:xfrm>
            <a:off x="2943675" y="2812901"/>
            <a:ext cx="2971350" cy="1886075"/>
          </a:xfrm>
          <a:prstGeom prst="rect">
            <a:avLst/>
          </a:prstGeom>
          <a:noFill/>
          <a:ln>
            <a:noFill/>
          </a:ln>
        </p:spPr>
      </p:pic>
    </p:spTree>
  </p:cSld>
  <p:clrMapOvr>
    <a:masterClrMapping/>
  </p:clrMapOvr>
  <mc:AlternateContent>
    <mc:Choice Requires="p14">
      <p:transition spd="slow">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ctrTitle"/>
          </p:nvPr>
        </p:nvSpPr>
        <p:spPr>
          <a:xfrm>
            <a:off x="234150" y="302725"/>
            <a:ext cx="3656100" cy="867000"/>
          </a:xfrm>
          <a:prstGeom prst="rect">
            <a:avLst/>
          </a:prstGeom>
        </p:spPr>
        <p:txBody>
          <a:bodyPr anchorCtr="0" anchor="b" bIns="91425" lIns="91425" rIns="91425" tIns="91425">
            <a:noAutofit/>
          </a:bodyPr>
          <a:lstStyle/>
          <a:p>
            <a:pPr lvl="0">
              <a:spcBef>
                <a:spcPts val="0"/>
              </a:spcBef>
              <a:buNone/>
            </a:pPr>
            <a:r>
              <a:rPr lang="en" sz="4800">
                <a:latin typeface="Amatic SC"/>
                <a:ea typeface="Amatic SC"/>
                <a:cs typeface="Amatic SC"/>
                <a:sym typeface="Amatic SC"/>
              </a:rPr>
              <a:t>What happened?</a:t>
            </a:r>
          </a:p>
        </p:txBody>
      </p:sp>
      <p:sp>
        <p:nvSpPr>
          <p:cNvPr id="101" name="Shape 101"/>
          <p:cNvSpPr txBox="1"/>
          <p:nvPr/>
        </p:nvSpPr>
        <p:spPr>
          <a:xfrm>
            <a:off x="336025" y="1053325"/>
            <a:ext cx="5971199" cy="867000"/>
          </a:xfrm>
          <a:prstGeom prst="rect">
            <a:avLst/>
          </a:prstGeom>
          <a:noFill/>
          <a:ln>
            <a:noFill/>
          </a:ln>
        </p:spPr>
        <p:txBody>
          <a:bodyPr anchorCtr="0" anchor="t" bIns="91425" lIns="91425" rIns="91425" tIns="91425">
            <a:noAutofit/>
          </a:bodyPr>
          <a:lstStyle/>
          <a:p>
            <a:pPr lvl="0" rtl="0">
              <a:lnSpc>
                <a:spcPct val="130000"/>
              </a:lnSpc>
              <a:spcBef>
                <a:spcPts val="0"/>
              </a:spcBef>
              <a:spcAft>
                <a:spcPts val="600"/>
              </a:spcAft>
              <a:buNone/>
            </a:pPr>
            <a:r>
              <a:rPr lang="en" sz="1800">
                <a:solidFill>
                  <a:srgbClr val="F3F3F3"/>
                </a:solidFill>
                <a:highlight>
                  <a:srgbClr val="434343"/>
                </a:highlight>
                <a:latin typeface="Amatic SC"/>
                <a:ea typeface="Amatic SC"/>
                <a:cs typeface="Amatic SC"/>
                <a:sym typeface="Amatic SC"/>
              </a:rPr>
              <a:t>The Al-Shabaab</a:t>
            </a:r>
            <a:r>
              <a:rPr lang="en" sz="1800">
                <a:solidFill>
                  <a:srgbClr val="F3F3F3"/>
                </a:solidFill>
                <a:latin typeface="Amatic SC"/>
                <a:ea typeface="Amatic SC"/>
                <a:cs typeface="Amatic SC"/>
                <a:sym typeface="Amatic SC"/>
              </a:rPr>
              <a:t> militant group which is aligned to al-Qaeda, denied that their was a Famine and refused western aid from entering countries under their control.</a:t>
            </a:r>
          </a:p>
          <a:p>
            <a:pPr lvl="0">
              <a:spcBef>
                <a:spcPts val="0"/>
              </a:spcBef>
              <a:buNone/>
            </a:pPr>
            <a:r>
              <a:t/>
            </a:r>
            <a:endParaRPr sz="1800">
              <a:latin typeface="Amatic SC"/>
              <a:ea typeface="Amatic SC"/>
              <a:cs typeface="Amatic SC"/>
              <a:sym typeface="Amatic SC"/>
            </a:endParaRPr>
          </a:p>
        </p:txBody>
      </p:sp>
      <p:pic>
        <p:nvPicPr>
          <p:cNvPr id="102" name="Shape 102"/>
          <p:cNvPicPr preferRelativeResize="0"/>
          <p:nvPr/>
        </p:nvPicPr>
        <p:blipFill>
          <a:blip r:embed="rId3">
            <a:alphaModFix/>
          </a:blip>
          <a:stretch>
            <a:fillRect/>
          </a:stretch>
        </p:blipFill>
        <p:spPr>
          <a:xfrm>
            <a:off x="6604000" y="0"/>
            <a:ext cx="2540000" cy="1689100"/>
          </a:xfrm>
          <a:prstGeom prst="rect">
            <a:avLst/>
          </a:prstGeom>
          <a:noFill/>
          <a:ln>
            <a:noFill/>
          </a:ln>
        </p:spPr>
      </p:pic>
      <p:sp>
        <p:nvSpPr>
          <p:cNvPr id="103" name="Shape 103"/>
          <p:cNvSpPr txBox="1"/>
          <p:nvPr/>
        </p:nvSpPr>
        <p:spPr>
          <a:xfrm>
            <a:off x="7237650" y="1616725"/>
            <a:ext cx="1408799" cy="303599"/>
          </a:xfrm>
          <a:prstGeom prst="rect">
            <a:avLst/>
          </a:prstGeom>
          <a:noFill/>
          <a:ln>
            <a:noFill/>
          </a:ln>
        </p:spPr>
        <p:txBody>
          <a:bodyPr anchorCtr="0" anchor="t" bIns="91425" lIns="91425" rIns="91425" tIns="91425">
            <a:noAutofit/>
          </a:bodyPr>
          <a:lstStyle/>
          <a:p>
            <a:pPr lvl="0">
              <a:spcBef>
                <a:spcPts val="0"/>
              </a:spcBef>
              <a:buNone/>
            </a:pPr>
            <a:r>
              <a:rPr lang="en">
                <a:solidFill>
                  <a:srgbClr val="F3F3F3"/>
                </a:solidFill>
                <a:latin typeface="Amatic SC"/>
                <a:ea typeface="Amatic SC"/>
                <a:cs typeface="Amatic SC"/>
                <a:sym typeface="Amatic SC"/>
              </a:rPr>
              <a:t>Al-Shabaab War flag</a:t>
            </a:r>
          </a:p>
        </p:txBody>
      </p:sp>
      <p:sp>
        <p:nvSpPr>
          <p:cNvPr id="104" name="Shape 104"/>
          <p:cNvSpPr txBox="1"/>
          <p:nvPr/>
        </p:nvSpPr>
        <p:spPr>
          <a:xfrm>
            <a:off x="536350" y="2416850"/>
            <a:ext cx="5744999" cy="1622100"/>
          </a:xfrm>
          <a:prstGeom prst="rect">
            <a:avLst/>
          </a:prstGeom>
          <a:noFill/>
          <a:ln>
            <a:noFill/>
          </a:ln>
        </p:spPr>
        <p:txBody>
          <a:bodyPr anchorCtr="0" anchor="t" bIns="91425" lIns="91425" rIns="91425" tIns="91425">
            <a:noAutofit/>
          </a:bodyPr>
          <a:lstStyle/>
          <a:p>
            <a:pPr lvl="0">
              <a:spcBef>
                <a:spcPts val="0"/>
              </a:spcBef>
              <a:buNone/>
            </a:pPr>
            <a:r>
              <a:rPr lang="en" sz="2400">
                <a:solidFill>
                  <a:srgbClr val="F3F3F3"/>
                </a:solidFill>
                <a:latin typeface="Amatic SC"/>
                <a:ea typeface="Amatic SC"/>
                <a:cs typeface="Amatic SC"/>
                <a:sym typeface="Amatic SC"/>
              </a:rPr>
              <a:t>After the UN declared famine in july 2011 and were banned entry 10% of children under five died of starvation, an estimated 4.6% of the total population died of malnutrition. thousands of people fled in search of food, the entire horn of africa was affected by the famine.  In february 2012 the UN declared the famine over.</a:t>
            </a:r>
          </a:p>
        </p:txBody>
      </p:sp>
      <p:pic>
        <p:nvPicPr>
          <p:cNvPr id="105" name="Shape 105"/>
          <p:cNvPicPr preferRelativeResize="0"/>
          <p:nvPr/>
        </p:nvPicPr>
        <p:blipFill>
          <a:blip r:embed="rId4">
            <a:alphaModFix/>
          </a:blip>
          <a:stretch>
            <a:fillRect/>
          </a:stretch>
        </p:blipFill>
        <p:spPr>
          <a:xfrm>
            <a:off x="6921500" y="2179937"/>
            <a:ext cx="1905000" cy="1266825"/>
          </a:xfrm>
          <a:prstGeom prst="rect">
            <a:avLst/>
          </a:prstGeom>
          <a:noFill/>
          <a:ln>
            <a:noFill/>
          </a:ln>
        </p:spPr>
      </p:pic>
      <p:sp>
        <p:nvSpPr>
          <p:cNvPr id="106" name="Shape 106"/>
          <p:cNvSpPr txBox="1"/>
          <p:nvPr/>
        </p:nvSpPr>
        <p:spPr>
          <a:xfrm>
            <a:off x="6921500" y="3585825"/>
            <a:ext cx="1904999" cy="267000"/>
          </a:xfrm>
          <a:prstGeom prst="rect">
            <a:avLst/>
          </a:prstGeom>
          <a:noFill/>
          <a:ln>
            <a:noFill/>
          </a:ln>
        </p:spPr>
        <p:txBody>
          <a:bodyPr anchorCtr="0" anchor="t" bIns="91425" lIns="91425" rIns="91425" tIns="91425">
            <a:noAutofit/>
          </a:bodyPr>
          <a:lstStyle/>
          <a:p>
            <a:pPr lvl="0">
              <a:spcBef>
                <a:spcPts val="0"/>
              </a:spcBef>
              <a:buNone/>
            </a:pPr>
            <a:r>
              <a:rPr lang="en">
                <a:solidFill>
                  <a:srgbClr val="F3F3F3"/>
                </a:solidFill>
                <a:latin typeface="Amatic SC"/>
                <a:ea typeface="Amatic SC"/>
                <a:cs typeface="Amatic SC"/>
                <a:sym typeface="Amatic SC"/>
              </a:rPr>
              <a:t>Al-Shabaab Administration flag</a:t>
            </a:r>
          </a:p>
        </p:txBody>
      </p:sp>
    </p:spTree>
  </p:cSld>
  <p:clrMapOvr>
    <a:masterClrMapping/>
  </p:clrMapOvr>
  <mc:AlternateContent>
    <mc:Choice Requires="p14">
      <p:transition spd="slow">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3F3F3"/>
        </a:solidFill>
      </p:bgPr>
    </p:bg>
    <p:spTree>
      <p:nvGrpSpPr>
        <p:cNvPr id="110" name="Shape 110"/>
        <p:cNvGrpSpPr/>
        <p:nvPr/>
      </p:nvGrpSpPr>
      <p:grpSpPr>
        <a:xfrm>
          <a:off x="0" y="0"/>
          <a:ext cx="0" cy="0"/>
          <a:chOff x="0" y="0"/>
          <a:chExt cx="0" cy="0"/>
        </a:xfrm>
      </p:grpSpPr>
      <p:sp>
        <p:nvSpPr>
          <p:cNvPr id="111" name="Shape 111"/>
          <p:cNvSpPr txBox="1"/>
          <p:nvPr>
            <p:ph type="ctrTitle"/>
          </p:nvPr>
        </p:nvSpPr>
        <p:spPr>
          <a:xfrm>
            <a:off x="311700" y="744575"/>
            <a:ext cx="8520599" cy="1200600"/>
          </a:xfrm>
          <a:prstGeom prst="rect">
            <a:avLst/>
          </a:prstGeom>
        </p:spPr>
        <p:txBody>
          <a:bodyPr anchorCtr="0" anchor="b" bIns="91425" lIns="91425" rIns="91425" tIns="91425">
            <a:noAutofit/>
          </a:bodyPr>
          <a:lstStyle/>
          <a:p>
            <a:pPr lvl="0">
              <a:spcBef>
                <a:spcPts val="0"/>
              </a:spcBef>
              <a:buNone/>
            </a:pPr>
            <a:r>
              <a:rPr lang="en" sz="4800">
                <a:solidFill>
                  <a:srgbClr val="000000"/>
                </a:solidFill>
              </a:rPr>
              <a:t>Test Questions </a:t>
            </a:r>
            <a:r>
              <a:rPr lang="en">
                <a:solidFill>
                  <a:srgbClr val="000000"/>
                </a:solidFill>
              </a:rPr>
              <a:t>  </a:t>
            </a:r>
          </a:p>
        </p:txBody>
      </p:sp>
      <p:sp>
        <p:nvSpPr>
          <p:cNvPr id="112" name="Shape 112"/>
          <p:cNvSpPr txBox="1"/>
          <p:nvPr>
            <p:ph idx="1" type="subTitle"/>
          </p:nvPr>
        </p:nvSpPr>
        <p:spPr>
          <a:xfrm>
            <a:off x="311700" y="1893425"/>
            <a:ext cx="8520599" cy="1733399"/>
          </a:xfrm>
          <a:prstGeom prst="rect">
            <a:avLst/>
          </a:prstGeom>
        </p:spPr>
        <p:txBody>
          <a:bodyPr anchorCtr="0" anchor="t" bIns="91425" lIns="91425" rIns="91425" tIns="91425">
            <a:noAutofit/>
          </a:bodyPr>
          <a:lstStyle/>
          <a:p>
            <a:pPr indent="-317500" lvl="0" marL="457200" rtl="0" algn="l">
              <a:spcBef>
                <a:spcPts val="0"/>
              </a:spcBef>
              <a:buClr>
                <a:srgbClr val="000000"/>
              </a:buClr>
              <a:buSzPct val="100000"/>
              <a:buAutoNum type="arabicPeriod"/>
            </a:pPr>
            <a:r>
              <a:rPr lang="en" sz="1400">
                <a:solidFill>
                  <a:srgbClr val="000000"/>
                </a:solidFill>
              </a:rPr>
              <a:t>What was the blue helmets role in the Rwandan genocide? </a:t>
            </a:r>
          </a:p>
          <a:p>
            <a:pPr lvl="0" rtl="0" algn="l">
              <a:spcBef>
                <a:spcPts val="0"/>
              </a:spcBef>
              <a:buNone/>
            </a:pPr>
            <a:r>
              <a:rPr lang="en" sz="1400">
                <a:solidFill>
                  <a:srgbClr val="000000"/>
                </a:solidFill>
              </a:rPr>
              <a:t>         </a:t>
            </a:r>
          </a:p>
          <a:p>
            <a:pPr lvl="0" rtl="0" algn="l">
              <a:spcBef>
                <a:spcPts val="0"/>
              </a:spcBef>
              <a:buNone/>
            </a:pPr>
            <a:r>
              <a:rPr lang="en" sz="1400">
                <a:solidFill>
                  <a:srgbClr val="000000"/>
                </a:solidFill>
              </a:rPr>
              <a:t> a. To fight the Hutu and end the Genocide       </a:t>
            </a:r>
          </a:p>
          <a:p>
            <a:pPr lvl="0" rtl="0" algn="l">
              <a:spcBef>
                <a:spcPts val="0"/>
              </a:spcBef>
              <a:buNone/>
            </a:pPr>
            <a:r>
              <a:rPr lang="en" sz="1400">
                <a:solidFill>
                  <a:srgbClr val="000000"/>
                </a:solidFill>
              </a:rPr>
              <a:t> b. To end the Civil War    </a:t>
            </a:r>
          </a:p>
          <a:p>
            <a:pPr lvl="0" rtl="0" algn="l">
              <a:spcBef>
                <a:spcPts val="0"/>
              </a:spcBef>
              <a:buNone/>
            </a:pPr>
            <a:r>
              <a:rPr lang="en" sz="1400">
                <a:solidFill>
                  <a:srgbClr val="000000"/>
                </a:solidFill>
              </a:rPr>
              <a:t> c. To watch and let them fight it out     </a:t>
            </a:r>
          </a:p>
          <a:p>
            <a:pPr lvl="0" rtl="0" algn="l">
              <a:spcBef>
                <a:spcPts val="0"/>
              </a:spcBef>
              <a:buNone/>
            </a:pPr>
            <a:r>
              <a:rPr lang="en" sz="1400">
                <a:solidFill>
                  <a:srgbClr val="000000"/>
                </a:solidFill>
              </a:rPr>
              <a:t> d. To help the Hutu end the Tusi</a:t>
            </a:r>
          </a:p>
          <a:p>
            <a:pPr lvl="0" rtl="0" algn="l">
              <a:spcBef>
                <a:spcPts val="0"/>
              </a:spcBef>
              <a:buNone/>
            </a:pPr>
            <a:r>
              <a:t/>
            </a:r>
            <a:endParaRPr sz="1400">
              <a:solidFill>
                <a:srgbClr val="000000"/>
              </a:solidFill>
            </a:endParaRPr>
          </a:p>
          <a:p>
            <a:pPr lvl="0" rtl="0" algn="l">
              <a:spcBef>
                <a:spcPts val="0"/>
              </a:spcBef>
              <a:buNone/>
            </a:pPr>
            <a:r>
              <a:rPr lang="en" sz="1400">
                <a:solidFill>
                  <a:srgbClr val="000000"/>
                </a:solidFill>
              </a:rPr>
              <a:t>2. Who banned the western aid from entering countries under their control</a:t>
            </a:r>
          </a:p>
          <a:p>
            <a:pPr lvl="0" rtl="0" algn="l">
              <a:spcBef>
                <a:spcPts val="0"/>
              </a:spcBef>
              <a:buNone/>
            </a:pPr>
            <a:r>
              <a:t/>
            </a:r>
            <a:endParaRPr sz="1400">
              <a:solidFill>
                <a:srgbClr val="000000"/>
              </a:solidFill>
            </a:endParaRPr>
          </a:p>
          <a:p>
            <a:pPr lvl="0" rtl="0" algn="l">
              <a:spcBef>
                <a:spcPts val="0"/>
              </a:spcBef>
              <a:buNone/>
            </a:pPr>
            <a:r>
              <a:rPr lang="en" sz="1400">
                <a:solidFill>
                  <a:srgbClr val="000000"/>
                </a:solidFill>
              </a:rPr>
              <a:t>3. Opinion question: Do the blue helmets provide a significant role in peacekeeping?</a:t>
            </a:r>
          </a:p>
        </p:txBody>
      </p:sp>
    </p:spTree>
  </p:cSld>
  <p:clrMapOvr>
    <a:masterClrMapping/>
  </p:clrMapOvr>
  <mc:AlternateContent>
    <mc:Choice Requires="p14">
      <p:transition spd="slow">
        <p14:gallery dir="l"/>
      </p:transition>
    </mc:Choice>
    <mc:Fallback>
      <p:transition spd="slow">
        <p:fade/>
      </p:transition>
    </mc:Fallback>
  </mc:AlternateContent>
</p:sld>
</file>

<file path=ppt/theme/theme.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