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69" r:id="rId3"/>
    <p:sldId id="256" r:id="rId4"/>
    <p:sldId id="257" r:id="rId5"/>
    <p:sldId id="266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67" autoAdjust="0"/>
    <p:restoredTop sz="93333" autoAdjust="0"/>
  </p:normalViewPr>
  <p:slideViewPr>
    <p:cSldViewPr>
      <p:cViewPr varScale="1">
        <p:scale>
          <a:sx n="80" d="100"/>
          <a:sy n="80" d="100"/>
        </p:scale>
        <p:origin x="-84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0" y="6837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E4F004D-CC78-44AB-A628-4AC807E1D94A}" type="datetimeFigureOut">
              <a:rPr lang="en-CA" smtClean="0"/>
              <a:pPr/>
              <a:t>2015-12-01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0C59FD8-854D-4516-BA18-B3BF18C0AC4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F004D-CC78-44AB-A628-4AC807E1D94A}" type="datetimeFigureOut">
              <a:rPr lang="en-CA" smtClean="0"/>
              <a:pPr/>
              <a:t>2015-12-01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FD8-854D-4516-BA18-B3BF18C0AC4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E4F004D-CC78-44AB-A628-4AC807E1D94A}" type="datetimeFigureOut">
              <a:rPr lang="en-CA" smtClean="0"/>
              <a:pPr/>
              <a:t>2015-12-01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0C59FD8-854D-4516-BA18-B3BF18C0AC4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F004D-CC78-44AB-A628-4AC807E1D94A}" type="datetimeFigureOut">
              <a:rPr lang="en-CA" smtClean="0"/>
              <a:pPr/>
              <a:t>2015-12-01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0C59FD8-854D-4516-BA18-B3BF18C0AC46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F004D-CC78-44AB-A628-4AC807E1D94A}" type="datetimeFigureOut">
              <a:rPr lang="en-CA" smtClean="0"/>
              <a:pPr/>
              <a:t>2015-12-01</a:t>
            </a:fld>
            <a:endParaRPr lang="en-C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0C59FD8-854D-4516-BA18-B3BF18C0AC46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E4F004D-CC78-44AB-A628-4AC807E1D94A}" type="datetimeFigureOut">
              <a:rPr lang="en-CA" smtClean="0"/>
              <a:pPr/>
              <a:t>2015-12-01</a:t>
            </a:fld>
            <a:endParaRPr lang="en-C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0C59FD8-854D-4516-BA18-B3BF18C0AC46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E4F004D-CC78-44AB-A628-4AC807E1D94A}" type="datetimeFigureOut">
              <a:rPr lang="en-CA" smtClean="0"/>
              <a:pPr/>
              <a:t>2015-12-01</a:t>
            </a:fld>
            <a:endParaRPr lang="en-CA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0C59FD8-854D-4516-BA18-B3BF18C0AC46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CA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F004D-CC78-44AB-A628-4AC807E1D94A}" type="datetimeFigureOut">
              <a:rPr lang="en-CA" smtClean="0"/>
              <a:pPr/>
              <a:t>2015-12-01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0C59FD8-854D-4516-BA18-B3BF18C0AC4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F004D-CC78-44AB-A628-4AC807E1D94A}" type="datetimeFigureOut">
              <a:rPr lang="en-CA" smtClean="0"/>
              <a:pPr/>
              <a:t>2015-12-01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0C59FD8-854D-4516-BA18-B3BF18C0AC4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F004D-CC78-44AB-A628-4AC807E1D94A}" type="datetimeFigureOut">
              <a:rPr lang="en-CA" smtClean="0"/>
              <a:pPr/>
              <a:t>2015-12-01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0C59FD8-854D-4516-BA18-B3BF18C0AC46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E4F004D-CC78-44AB-A628-4AC807E1D94A}" type="datetimeFigureOut">
              <a:rPr lang="en-CA" smtClean="0"/>
              <a:pPr/>
              <a:t>2015-12-01</a:t>
            </a:fld>
            <a:endParaRPr lang="en-C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0C59FD8-854D-4516-BA18-B3BF18C0AC46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E4F004D-CC78-44AB-A628-4AC807E1D94A}" type="datetimeFigureOut">
              <a:rPr lang="en-CA" smtClean="0"/>
              <a:pPr/>
              <a:t>2015-12-01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0C59FD8-854D-4516-BA18-B3BF18C0AC46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Why All The Money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Day #5***     (7)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589566"/>
            <a:ext cx="4644008" cy="526843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CA" b="1" dirty="0" smtClean="0"/>
              <a:t>NEW PRICES</a:t>
            </a:r>
          </a:p>
          <a:p>
            <a:r>
              <a:rPr lang="en-CA" dirty="0" smtClean="0"/>
              <a:t>American Can	$75</a:t>
            </a:r>
          </a:p>
          <a:p>
            <a:endParaRPr lang="en-CA" dirty="0" smtClean="0"/>
          </a:p>
          <a:p>
            <a:r>
              <a:rPr lang="en-CA" dirty="0" smtClean="0"/>
              <a:t>General Motors	$130</a:t>
            </a:r>
          </a:p>
          <a:p>
            <a:endParaRPr lang="en-CA" dirty="0" smtClean="0"/>
          </a:p>
          <a:p>
            <a:r>
              <a:rPr lang="en-CA" dirty="0" smtClean="0"/>
              <a:t>General Electric	$135</a:t>
            </a:r>
          </a:p>
          <a:p>
            <a:endParaRPr lang="en-CA" dirty="0" smtClean="0"/>
          </a:p>
          <a:p>
            <a:r>
              <a:rPr lang="en-CA" dirty="0" smtClean="0"/>
              <a:t>AM Telephone 	$175</a:t>
            </a:r>
          </a:p>
          <a:p>
            <a:endParaRPr lang="en-CA" dirty="0" smtClean="0"/>
          </a:p>
          <a:p>
            <a:r>
              <a:rPr lang="en-CA" dirty="0" smtClean="0"/>
              <a:t>CAN steel		$184</a:t>
            </a:r>
          </a:p>
          <a:p>
            <a:endParaRPr lang="en-CA" dirty="0" smtClean="0"/>
          </a:p>
          <a:p>
            <a:r>
              <a:rPr lang="en-CA" dirty="0" smtClean="0"/>
              <a:t>RCA			$101</a:t>
            </a:r>
          </a:p>
          <a:p>
            <a:pPr>
              <a:buNone/>
            </a:pPr>
            <a:endParaRPr lang="en-CA" b="1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427984" y="1589566"/>
            <a:ext cx="4716015" cy="526843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CA" b="1" dirty="0" smtClean="0"/>
              <a:t>Old Prices</a:t>
            </a:r>
          </a:p>
          <a:p>
            <a:r>
              <a:rPr lang="en-CA" dirty="0" smtClean="0"/>
              <a:t>American Can	$74.75</a:t>
            </a:r>
          </a:p>
          <a:p>
            <a:endParaRPr lang="en-CA" dirty="0" smtClean="0"/>
          </a:p>
          <a:p>
            <a:r>
              <a:rPr lang="en-CA" dirty="0" smtClean="0"/>
              <a:t>General Motors	$70.25</a:t>
            </a:r>
          </a:p>
          <a:p>
            <a:endParaRPr lang="en-CA" dirty="0" smtClean="0"/>
          </a:p>
          <a:p>
            <a:r>
              <a:rPr lang="en-CA" dirty="0" smtClean="0"/>
              <a:t>General Electric	$171</a:t>
            </a:r>
          </a:p>
          <a:p>
            <a:endParaRPr lang="en-CA" dirty="0" smtClean="0"/>
          </a:p>
          <a:p>
            <a:r>
              <a:rPr lang="en-CA" dirty="0" smtClean="0"/>
              <a:t>AM Telephone 	$134.75</a:t>
            </a:r>
          </a:p>
          <a:p>
            <a:endParaRPr lang="en-CA" dirty="0" smtClean="0"/>
          </a:p>
          <a:p>
            <a:r>
              <a:rPr lang="en-CA" dirty="0" smtClean="0"/>
              <a:t>CAN steel		$108.25</a:t>
            </a:r>
          </a:p>
          <a:p>
            <a:endParaRPr lang="en-CA" dirty="0" smtClean="0"/>
          </a:p>
          <a:p>
            <a:r>
              <a:rPr lang="en-CA" dirty="0" smtClean="0"/>
              <a:t>RCA			$72.50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Day #6***     (9)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589566"/>
            <a:ext cx="4644008" cy="526843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CA" b="1" dirty="0" smtClean="0"/>
              <a:t>NEW PRICES</a:t>
            </a:r>
          </a:p>
          <a:p>
            <a:r>
              <a:rPr lang="en-CA" dirty="0" smtClean="0"/>
              <a:t>American Can	$182</a:t>
            </a:r>
          </a:p>
          <a:p>
            <a:endParaRPr lang="en-CA" dirty="0" smtClean="0"/>
          </a:p>
          <a:p>
            <a:r>
              <a:rPr lang="en-CA" dirty="0" smtClean="0"/>
              <a:t>General Motors	$181</a:t>
            </a:r>
          </a:p>
          <a:p>
            <a:endParaRPr lang="en-CA" dirty="0" smtClean="0"/>
          </a:p>
          <a:p>
            <a:r>
              <a:rPr lang="en-CA" dirty="0" smtClean="0"/>
              <a:t>General Electric	$340</a:t>
            </a:r>
          </a:p>
          <a:p>
            <a:endParaRPr lang="en-CA" dirty="0" smtClean="0"/>
          </a:p>
          <a:p>
            <a:r>
              <a:rPr lang="en-CA" dirty="0" smtClean="0"/>
              <a:t>AM Telephone 	$335</a:t>
            </a:r>
          </a:p>
          <a:p>
            <a:endParaRPr lang="en-CA" dirty="0" smtClean="0"/>
          </a:p>
          <a:p>
            <a:r>
              <a:rPr lang="en-CA" dirty="0" smtClean="0"/>
              <a:t>CAN steel		$270</a:t>
            </a:r>
          </a:p>
          <a:p>
            <a:endParaRPr lang="en-CA" dirty="0" smtClean="0"/>
          </a:p>
          <a:p>
            <a:r>
              <a:rPr lang="en-CA" dirty="0" smtClean="0"/>
              <a:t>RCA			$102</a:t>
            </a:r>
          </a:p>
          <a:p>
            <a:pPr>
              <a:buNone/>
            </a:pPr>
            <a:endParaRPr lang="en-CA" b="1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427984" y="1589566"/>
            <a:ext cx="4716015" cy="526843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CA" b="1" dirty="0" smtClean="0"/>
              <a:t>Old Prices</a:t>
            </a:r>
          </a:p>
          <a:p>
            <a:r>
              <a:rPr lang="en-CA" dirty="0" smtClean="0"/>
              <a:t>American Can	$75</a:t>
            </a:r>
          </a:p>
          <a:p>
            <a:endParaRPr lang="en-CA" dirty="0" smtClean="0"/>
          </a:p>
          <a:p>
            <a:r>
              <a:rPr lang="en-CA" dirty="0" smtClean="0"/>
              <a:t>General Motors	$130</a:t>
            </a:r>
          </a:p>
          <a:p>
            <a:endParaRPr lang="en-CA" dirty="0" smtClean="0"/>
          </a:p>
          <a:p>
            <a:r>
              <a:rPr lang="en-CA" dirty="0" smtClean="0"/>
              <a:t>General Electric	$135</a:t>
            </a:r>
          </a:p>
          <a:p>
            <a:endParaRPr lang="en-CA" dirty="0" smtClean="0"/>
          </a:p>
          <a:p>
            <a:r>
              <a:rPr lang="en-CA" dirty="0" smtClean="0"/>
              <a:t>AM Telephone 	$175</a:t>
            </a:r>
          </a:p>
          <a:p>
            <a:endParaRPr lang="en-CA" dirty="0" smtClean="0"/>
          </a:p>
          <a:p>
            <a:r>
              <a:rPr lang="en-CA" dirty="0" smtClean="0"/>
              <a:t>CAN steel		$184</a:t>
            </a:r>
          </a:p>
          <a:p>
            <a:endParaRPr lang="en-CA" dirty="0" smtClean="0"/>
          </a:p>
          <a:p>
            <a:r>
              <a:rPr lang="en-CA" dirty="0" smtClean="0"/>
              <a:t>RCA			$101</a:t>
            </a:r>
          </a:p>
          <a:p>
            <a:pPr>
              <a:buNone/>
            </a:pPr>
            <a:endParaRPr lang="en-CA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Day #7   1929   “Black Tuesday”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589566"/>
            <a:ext cx="4644008" cy="526843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CA" b="1" dirty="0" smtClean="0"/>
              <a:t>NEW PRICES</a:t>
            </a:r>
          </a:p>
          <a:p>
            <a:r>
              <a:rPr lang="en-CA" dirty="0" smtClean="0"/>
              <a:t>American Can	$85</a:t>
            </a:r>
          </a:p>
          <a:p>
            <a:endParaRPr lang="en-CA" dirty="0" smtClean="0"/>
          </a:p>
          <a:p>
            <a:r>
              <a:rPr lang="en-CA" dirty="0" smtClean="0"/>
              <a:t>General Motors	$36</a:t>
            </a:r>
          </a:p>
          <a:p>
            <a:endParaRPr lang="en-CA" dirty="0" smtClean="0"/>
          </a:p>
          <a:p>
            <a:r>
              <a:rPr lang="en-CA" dirty="0" smtClean="0"/>
              <a:t>General Electric	$168</a:t>
            </a:r>
          </a:p>
          <a:p>
            <a:endParaRPr lang="en-CA" dirty="0" smtClean="0"/>
          </a:p>
          <a:p>
            <a:r>
              <a:rPr lang="en-CA" dirty="0" smtClean="0"/>
              <a:t>AM Telephone 	$197</a:t>
            </a:r>
          </a:p>
          <a:p>
            <a:endParaRPr lang="en-CA" dirty="0" smtClean="0"/>
          </a:p>
          <a:p>
            <a:r>
              <a:rPr lang="en-CA" dirty="0" smtClean="0"/>
              <a:t>CAN steel		$150</a:t>
            </a:r>
          </a:p>
          <a:p>
            <a:endParaRPr lang="en-CA" dirty="0" smtClean="0"/>
          </a:p>
          <a:p>
            <a:r>
              <a:rPr lang="en-CA" dirty="0" smtClean="0"/>
              <a:t>RCA			$28</a:t>
            </a:r>
          </a:p>
          <a:p>
            <a:pPr>
              <a:buNone/>
            </a:pPr>
            <a:endParaRPr lang="en-CA" b="1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427984" y="1589566"/>
            <a:ext cx="4716015" cy="526843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CA" b="1" dirty="0" smtClean="0"/>
              <a:t>Old Prices</a:t>
            </a:r>
          </a:p>
          <a:p>
            <a:r>
              <a:rPr lang="en-CA" dirty="0" smtClean="0"/>
              <a:t>American Can	$182</a:t>
            </a:r>
          </a:p>
          <a:p>
            <a:endParaRPr lang="en-CA" dirty="0" smtClean="0"/>
          </a:p>
          <a:p>
            <a:r>
              <a:rPr lang="en-CA" dirty="0" smtClean="0"/>
              <a:t>General Motors	$181</a:t>
            </a:r>
          </a:p>
          <a:p>
            <a:endParaRPr lang="en-CA" dirty="0" smtClean="0"/>
          </a:p>
          <a:p>
            <a:r>
              <a:rPr lang="en-CA" dirty="0" smtClean="0"/>
              <a:t>General Electric	$340</a:t>
            </a:r>
          </a:p>
          <a:p>
            <a:endParaRPr lang="en-CA" dirty="0" smtClean="0"/>
          </a:p>
          <a:p>
            <a:r>
              <a:rPr lang="en-CA" dirty="0" smtClean="0"/>
              <a:t>AM Telephone 	$335</a:t>
            </a:r>
          </a:p>
          <a:p>
            <a:endParaRPr lang="en-CA" dirty="0" smtClean="0"/>
          </a:p>
          <a:p>
            <a:r>
              <a:rPr lang="en-CA" dirty="0" smtClean="0"/>
              <a:t>CAN steel		$270</a:t>
            </a:r>
          </a:p>
          <a:p>
            <a:endParaRPr lang="en-CA" dirty="0" smtClean="0"/>
          </a:p>
          <a:p>
            <a:r>
              <a:rPr lang="en-CA" dirty="0" smtClean="0"/>
              <a:t>RCA			$102</a:t>
            </a:r>
          </a:p>
          <a:p>
            <a:pPr>
              <a:buNone/>
            </a:pPr>
            <a:endParaRPr lang="en-CA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28600"/>
            <a:ext cx="8442520" cy="9906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What we learned  (the teachable terms)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CA" dirty="0" smtClean="0"/>
              <a:t>Buying on margin </a:t>
            </a:r>
          </a:p>
          <a:p>
            <a:pPr>
              <a:buNone/>
            </a:pPr>
            <a:r>
              <a:rPr lang="en-CA" sz="1600" dirty="0" smtClean="0"/>
              <a:t>Taking out a loan to buy stocks</a:t>
            </a:r>
          </a:p>
          <a:p>
            <a:r>
              <a:rPr lang="en-CA" dirty="0" smtClean="0"/>
              <a:t>Speculation </a:t>
            </a:r>
          </a:p>
          <a:p>
            <a:pPr>
              <a:buNone/>
            </a:pPr>
            <a:r>
              <a:rPr lang="en-CA" sz="1600" dirty="0" smtClean="0"/>
              <a:t>Assuming stocks will continue to go up/  stock or property value exceeding their actual worth.</a:t>
            </a:r>
          </a:p>
          <a:p>
            <a:r>
              <a:rPr lang="en-CA" dirty="0" smtClean="0"/>
              <a:t>Overproduction</a:t>
            </a:r>
          </a:p>
          <a:p>
            <a:pPr>
              <a:buNone/>
            </a:pPr>
            <a:r>
              <a:rPr lang="en-CA" sz="1600" dirty="0" smtClean="0"/>
              <a:t>Making more things than people could possibly sell.  Having so much stuff and not being able to sell it.</a:t>
            </a:r>
          </a:p>
          <a:p>
            <a:r>
              <a:rPr lang="en-CA" dirty="0" smtClean="0"/>
              <a:t>Stock Market Crash</a:t>
            </a:r>
          </a:p>
          <a:p>
            <a:pPr>
              <a:buNone/>
            </a:pPr>
            <a:r>
              <a:rPr lang="en-CA" sz="1600" dirty="0" smtClean="0"/>
              <a:t>Stocks falling in value rapidly, everyone selling to pay off their “margin” and debt.</a:t>
            </a:r>
          </a:p>
          <a:p>
            <a:r>
              <a:rPr lang="en-CA" dirty="0" smtClean="0"/>
              <a:t>Black Tuesday</a:t>
            </a:r>
          </a:p>
          <a:p>
            <a:pPr>
              <a:buNone/>
            </a:pPr>
            <a:r>
              <a:rPr lang="en-CA" sz="1700" dirty="0" smtClean="0"/>
              <a:t>Stocks fall so low that they close the stock exchange.   Stocks would not return to their value until the 1950’s</a:t>
            </a:r>
          </a:p>
          <a:p>
            <a:r>
              <a:rPr lang="en-CA" dirty="0" smtClean="0"/>
              <a:t>Great Depression</a:t>
            </a:r>
          </a:p>
          <a:p>
            <a:pPr>
              <a:buNone/>
            </a:pPr>
            <a:r>
              <a:rPr lang="en-CA" sz="1600" dirty="0" smtClean="0"/>
              <a:t>Began with the stock crash, ends with WW2.   Time of unprecedented poverty in North America.   Caused by low stocks, lack of money, poor crops.</a:t>
            </a:r>
            <a:endParaRPr lang="en-CA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Essay Questions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CA" dirty="0" smtClean="0"/>
              <a:t>Was prohibition a success in North America?</a:t>
            </a:r>
          </a:p>
          <a:p>
            <a:pPr marL="514350" indent="-514350">
              <a:buFont typeface="+mj-lt"/>
              <a:buAutoNum type="arabicPeriod"/>
            </a:pPr>
            <a:endParaRPr lang="en-CA" dirty="0" smtClean="0"/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What changes took place in the thinking of women between 1910 and 1930?</a:t>
            </a:r>
          </a:p>
          <a:p>
            <a:pPr marL="514350" indent="-514350">
              <a:buFont typeface="+mj-lt"/>
              <a:buAutoNum type="arabicPeriod"/>
            </a:pPr>
            <a:endParaRPr lang="en-CA" dirty="0" smtClean="0"/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Many people refer to the twenties as “the roaring twenties” how would you refer to the twenties and why?</a:t>
            </a:r>
          </a:p>
          <a:p>
            <a:pPr marL="514350" indent="-514350">
              <a:buFont typeface="+mj-lt"/>
              <a:buAutoNum type="arabicPeriod"/>
            </a:pPr>
            <a:endParaRPr lang="en-CA" dirty="0" smtClean="0"/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How did Canada become move from being a child to an adult between 1910-1930?</a:t>
            </a:r>
          </a:p>
          <a:p>
            <a:pPr marL="514350" indent="-514350">
              <a:buFont typeface="+mj-lt"/>
              <a:buAutoNum type="arabicPeriod"/>
            </a:pPr>
            <a:endParaRPr lang="en-CA" dirty="0" smtClean="0"/>
          </a:p>
          <a:p>
            <a:pPr marL="514350" indent="-514350">
              <a:buFont typeface="+mj-lt"/>
              <a:buAutoNum type="arabicPeriod"/>
            </a:pP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351840" cy="9906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3 Reasons for affluence in the 1920’s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Technology and Electricity</a:t>
            </a:r>
          </a:p>
          <a:p>
            <a:pPr lvl="2"/>
            <a:r>
              <a:rPr lang="en-CA" dirty="0" smtClean="0"/>
              <a:t>Cars</a:t>
            </a:r>
          </a:p>
          <a:p>
            <a:pPr lvl="2"/>
            <a:r>
              <a:rPr lang="en-CA" dirty="0" smtClean="0"/>
              <a:t>Radios</a:t>
            </a:r>
          </a:p>
          <a:p>
            <a:pPr lvl="2"/>
            <a:r>
              <a:rPr lang="en-CA" dirty="0" smtClean="0"/>
              <a:t>Fridges and Stoves</a:t>
            </a:r>
          </a:p>
          <a:p>
            <a:r>
              <a:rPr lang="en-CA" dirty="0" smtClean="0"/>
              <a:t>Consumerism Culture</a:t>
            </a:r>
          </a:p>
          <a:p>
            <a:pPr lvl="2"/>
            <a:r>
              <a:rPr lang="en-CA" dirty="0" smtClean="0"/>
              <a:t>Mass production</a:t>
            </a:r>
          </a:p>
          <a:p>
            <a:pPr lvl="2"/>
            <a:r>
              <a:rPr lang="en-CA" dirty="0" smtClean="0"/>
              <a:t>Radio, catalogues and propaganda advertising</a:t>
            </a:r>
          </a:p>
          <a:p>
            <a:pPr lvl="2"/>
            <a:r>
              <a:rPr lang="en-CA" dirty="0" smtClean="0"/>
              <a:t>Department stores</a:t>
            </a:r>
          </a:p>
          <a:p>
            <a:pPr lvl="2"/>
            <a:r>
              <a:rPr lang="en-CA" dirty="0" smtClean="0"/>
              <a:t>Mass Culture</a:t>
            </a:r>
          </a:p>
          <a:p>
            <a:r>
              <a:rPr lang="en-CA" dirty="0" smtClean="0"/>
              <a:t>Credit</a:t>
            </a:r>
          </a:p>
          <a:p>
            <a:pPr lvl="2"/>
            <a:r>
              <a:rPr lang="en-CA" dirty="0" smtClean="0"/>
              <a:t>Borrowing money and investing money was common.</a:t>
            </a:r>
          </a:p>
          <a:p>
            <a:pPr lvl="2"/>
            <a:r>
              <a:rPr lang="en-CA" dirty="0" smtClean="0"/>
              <a:t>Stock prices were on average doubling year after year.</a:t>
            </a:r>
          </a:p>
          <a:p>
            <a:pPr lvl="2"/>
            <a:endParaRPr lang="en-CA" dirty="0" smtClean="0"/>
          </a:p>
          <a:p>
            <a:pPr lvl="2"/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b="1" dirty="0" smtClean="0"/>
              <a:t>Stock Market Game</a:t>
            </a:r>
            <a:endParaRPr lang="en-CA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Day #1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American Can				$34.75</a:t>
            </a:r>
          </a:p>
          <a:p>
            <a:pPr>
              <a:buNone/>
            </a:pPr>
            <a:r>
              <a:rPr lang="en-CA" sz="1200" dirty="0" smtClean="0"/>
              <a:t>Sells canned goods.   (new Technology!)</a:t>
            </a:r>
          </a:p>
          <a:p>
            <a:r>
              <a:rPr lang="en-CA" dirty="0" smtClean="0"/>
              <a:t>General Motors				$10</a:t>
            </a:r>
          </a:p>
          <a:p>
            <a:pPr>
              <a:buNone/>
            </a:pPr>
            <a:r>
              <a:rPr lang="en-CA" sz="1200" dirty="0" smtClean="0"/>
              <a:t>Sells  an automobile to give FORD competition (new company!)</a:t>
            </a:r>
          </a:p>
          <a:p>
            <a:r>
              <a:rPr lang="en-CA" dirty="0" smtClean="0"/>
              <a:t>General Electric				$139.25</a:t>
            </a:r>
          </a:p>
          <a:p>
            <a:pPr>
              <a:buNone/>
            </a:pPr>
            <a:r>
              <a:rPr lang="en-CA" sz="1200" dirty="0" smtClean="0"/>
              <a:t>Sells refrigerators, stoves, and other household gadgets</a:t>
            </a:r>
          </a:p>
          <a:p>
            <a:r>
              <a:rPr lang="en-CA" dirty="0" smtClean="0"/>
              <a:t>AM Telephone 				$114.75</a:t>
            </a:r>
          </a:p>
          <a:p>
            <a:pPr>
              <a:buNone/>
            </a:pPr>
            <a:r>
              <a:rPr lang="en-CA" sz="1200" dirty="0" smtClean="0"/>
              <a:t>Selling telephones to ordinary households</a:t>
            </a:r>
          </a:p>
          <a:p>
            <a:r>
              <a:rPr lang="en-CA" dirty="0" smtClean="0"/>
              <a:t>CAN steel					$84.25</a:t>
            </a:r>
          </a:p>
          <a:p>
            <a:pPr>
              <a:buNone/>
            </a:pPr>
            <a:r>
              <a:rPr lang="en-CA" sz="1200" dirty="0" smtClean="0"/>
              <a:t>Steel manufacturer in North America</a:t>
            </a:r>
          </a:p>
          <a:p>
            <a:r>
              <a:rPr lang="en-CA" dirty="0" smtClean="0"/>
              <a:t>Radio Corporation of America		$2.50</a:t>
            </a:r>
          </a:p>
          <a:p>
            <a:pPr>
              <a:buNone/>
            </a:pPr>
            <a:r>
              <a:rPr lang="en-CA" sz="1300" dirty="0" smtClean="0"/>
              <a:t>Selling personal radios to households in North America</a:t>
            </a:r>
            <a:endParaRPr lang="en-CA" sz="1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Buying on Margin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04664"/>
          </a:xfrm>
        </p:spPr>
        <p:txBody>
          <a:bodyPr/>
          <a:lstStyle/>
          <a:p>
            <a:r>
              <a:rPr lang="en-CA" dirty="0" smtClean="0"/>
              <a:t>Taking out a loan to purchase your stock.   </a:t>
            </a:r>
          </a:p>
          <a:p>
            <a:endParaRPr lang="en-CA" dirty="0" smtClean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9552" y="2492896"/>
            <a:ext cx="3960440" cy="41044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r>
              <a:rPr kumimoji="0" lang="en-CA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Pros</a:t>
            </a:r>
          </a:p>
          <a:p>
            <a:pPr marL="320040" marR="0" lvl="0" indent="-320040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tabLst/>
              <a:defRPr/>
            </a:pPr>
            <a:r>
              <a:rPr lang="en-CA" sz="2900" dirty="0" smtClean="0"/>
              <a:t>Can buy a lot more stock</a:t>
            </a:r>
          </a:p>
          <a:p>
            <a:pPr marL="320040" marR="0" lvl="0" indent="-320040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tabLst/>
              <a:defRPr/>
            </a:pPr>
            <a:r>
              <a:rPr kumimoji="0" lang="en-CA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Can</a:t>
            </a:r>
            <a:r>
              <a:rPr kumimoji="0" lang="en-CA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buy stock you could not normally afford</a:t>
            </a:r>
            <a:r>
              <a:rPr lang="en-CA" sz="2900" dirty="0" smtClean="0"/>
              <a:t>.</a:t>
            </a:r>
          </a:p>
          <a:p>
            <a:pPr marL="320040" marR="0" lvl="0" indent="-320040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tabLst/>
              <a:defRPr/>
            </a:pPr>
            <a:r>
              <a:rPr kumimoji="0" lang="en-CA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</a:t>
            </a:r>
            <a:r>
              <a:rPr kumimoji="0" lang="en-CA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richest people use this strategy</a:t>
            </a:r>
            <a:endParaRPr kumimoji="0" lang="en-CA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en-CA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355976" y="2564904"/>
            <a:ext cx="3960440" cy="3816424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320040" marR="0" lvl="0" indent="-32004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r>
              <a:rPr kumimoji="0" lang="en-CA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</a:t>
            </a:r>
          </a:p>
          <a:p>
            <a:pPr marL="320040" marR="0" lvl="0" indent="-320040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tabLst/>
              <a:defRPr/>
            </a:pPr>
            <a:r>
              <a:rPr lang="en-CA" sz="2900" noProof="0" dirty="0" smtClean="0"/>
              <a:t>If your stock goes down you lose up to 10X</a:t>
            </a:r>
            <a:r>
              <a:rPr kumimoji="0" lang="en-CA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as much.</a:t>
            </a:r>
          </a:p>
          <a:p>
            <a:pPr marL="320040" marR="0" lvl="0" indent="-320040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tabLst/>
              <a:defRPr/>
            </a:pPr>
            <a:r>
              <a:rPr lang="en-CA" sz="2900" dirty="0" smtClean="0"/>
              <a:t>It is possible to go Bankrupt.</a:t>
            </a:r>
            <a:r>
              <a:rPr kumimoji="0" lang="en-CA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20040" marR="0" lvl="0" indent="-320040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tabLst/>
              <a:defRPr/>
            </a:pPr>
            <a:r>
              <a:rPr kumimoji="0" lang="en-CA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 requires more mathematics</a:t>
            </a:r>
            <a:r>
              <a:rPr kumimoji="0" lang="en-CA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use this technique</a:t>
            </a:r>
            <a:endParaRPr kumimoji="0" lang="en-CA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en-CA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Day #1***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American Can				$34.75</a:t>
            </a:r>
          </a:p>
          <a:p>
            <a:pPr>
              <a:buNone/>
            </a:pPr>
            <a:r>
              <a:rPr lang="en-CA" sz="1200" dirty="0" smtClean="0"/>
              <a:t>Sells canned goods.   (new Technology!)</a:t>
            </a:r>
          </a:p>
          <a:p>
            <a:r>
              <a:rPr lang="en-CA" dirty="0" smtClean="0"/>
              <a:t>General Motors				$10</a:t>
            </a:r>
          </a:p>
          <a:p>
            <a:pPr>
              <a:buNone/>
            </a:pPr>
            <a:r>
              <a:rPr lang="en-CA" sz="1200" dirty="0" smtClean="0"/>
              <a:t>Sells  an automobile to give FORD competition (new company!)</a:t>
            </a:r>
          </a:p>
          <a:p>
            <a:r>
              <a:rPr lang="en-CA" dirty="0" smtClean="0"/>
              <a:t>General Electric				$139.25</a:t>
            </a:r>
          </a:p>
          <a:p>
            <a:pPr>
              <a:buNone/>
            </a:pPr>
            <a:r>
              <a:rPr lang="en-CA" sz="1200" dirty="0" smtClean="0"/>
              <a:t>Sells refrigerators, stoves, and other household gadgets</a:t>
            </a:r>
          </a:p>
          <a:p>
            <a:r>
              <a:rPr lang="en-CA" dirty="0" smtClean="0"/>
              <a:t>AM Telephone 				$114.75</a:t>
            </a:r>
          </a:p>
          <a:p>
            <a:pPr>
              <a:buNone/>
            </a:pPr>
            <a:r>
              <a:rPr lang="en-CA" sz="1200" dirty="0" smtClean="0"/>
              <a:t>Selling telephones to ordinary households</a:t>
            </a:r>
          </a:p>
          <a:p>
            <a:r>
              <a:rPr lang="en-CA" dirty="0" smtClean="0"/>
              <a:t>CAN steel					$84.25</a:t>
            </a:r>
          </a:p>
          <a:p>
            <a:pPr>
              <a:buNone/>
            </a:pPr>
            <a:r>
              <a:rPr lang="en-CA" sz="1200" dirty="0" smtClean="0"/>
              <a:t>Steel manufacturer in North America</a:t>
            </a:r>
          </a:p>
          <a:p>
            <a:r>
              <a:rPr lang="en-CA" dirty="0" smtClean="0"/>
              <a:t>Radio Corporation of America		$2.50</a:t>
            </a:r>
          </a:p>
          <a:p>
            <a:pPr>
              <a:buNone/>
            </a:pPr>
            <a:r>
              <a:rPr lang="en-CA" sz="1300" dirty="0" smtClean="0"/>
              <a:t>Selling personal radios to households in North America</a:t>
            </a:r>
            <a:endParaRPr lang="en-CA" sz="1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Day #2 ***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589566"/>
            <a:ext cx="4644008" cy="526843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CA" b="1" dirty="0" smtClean="0"/>
              <a:t>NEW PRICES</a:t>
            </a:r>
          </a:p>
          <a:p>
            <a:r>
              <a:rPr lang="en-CA" dirty="0" smtClean="0"/>
              <a:t>American Can	$73.25</a:t>
            </a:r>
          </a:p>
          <a:p>
            <a:endParaRPr lang="en-CA" dirty="0" smtClean="0"/>
          </a:p>
          <a:p>
            <a:r>
              <a:rPr lang="en-CA" dirty="0" smtClean="0"/>
              <a:t>General Motors	$14.75</a:t>
            </a:r>
          </a:p>
          <a:p>
            <a:endParaRPr lang="en-CA" dirty="0" smtClean="0"/>
          </a:p>
          <a:p>
            <a:r>
              <a:rPr lang="en-CA" dirty="0" smtClean="0"/>
              <a:t>General Electric	$182.50</a:t>
            </a:r>
          </a:p>
          <a:p>
            <a:endParaRPr lang="en-CA" dirty="0" smtClean="0"/>
          </a:p>
          <a:p>
            <a:r>
              <a:rPr lang="en-CA" dirty="0" smtClean="0"/>
              <a:t>AM Telephone 	$123</a:t>
            </a:r>
          </a:p>
          <a:p>
            <a:endParaRPr lang="en-CA" dirty="0" smtClean="0"/>
          </a:p>
          <a:p>
            <a:r>
              <a:rPr lang="en-CA" dirty="0" smtClean="0"/>
              <a:t>CAN steel		$106.75</a:t>
            </a:r>
          </a:p>
          <a:p>
            <a:endParaRPr lang="en-CA" dirty="0" smtClean="0"/>
          </a:p>
          <a:p>
            <a:r>
              <a:rPr lang="en-CA" dirty="0" smtClean="0"/>
              <a:t>RCA			$6.25</a:t>
            </a:r>
          </a:p>
          <a:p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427984" y="1589567"/>
            <a:ext cx="4716015" cy="493577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CA" b="1" dirty="0" smtClean="0"/>
              <a:t>Old Prices</a:t>
            </a:r>
          </a:p>
          <a:p>
            <a:r>
              <a:rPr lang="en-CA" dirty="0" smtClean="0"/>
              <a:t>American Can	  $34.75</a:t>
            </a:r>
          </a:p>
          <a:p>
            <a:endParaRPr lang="en-CA" dirty="0" smtClean="0"/>
          </a:p>
          <a:p>
            <a:r>
              <a:rPr lang="en-CA" dirty="0" smtClean="0"/>
              <a:t>General Motors	  $10</a:t>
            </a:r>
          </a:p>
          <a:p>
            <a:endParaRPr lang="en-CA" dirty="0" smtClean="0"/>
          </a:p>
          <a:p>
            <a:r>
              <a:rPr lang="en-CA" dirty="0" smtClean="0"/>
              <a:t>General Electric	  $139.25</a:t>
            </a:r>
          </a:p>
          <a:p>
            <a:endParaRPr lang="en-CA" dirty="0" smtClean="0"/>
          </a:p>
          <a:p>
            <a:r>
              <a:rPr lang="en-CA" dirty="0" smtClean="0"/>
              <a:t>AM Telephone 	  $114.75</a:t>
            </a:r>
          </a:p>
          <a:p>
            <a:endParaRPr lang="en-CA" dirty="0" smtClean="0"/>
          </a:p>
          <a:p>
            <a:r>
              <a:rPr lang="en-CA" dirty="0" smtClean="0"/>
              <a:t>CAN steel		  $84.25</a:t>
            </a:r>
          </a:p>
          <a:p>
            <a:endParaRPr lang="en-CA" dirty="0" smtClean="0"/>
          </a:p>
          <a:p>
            <a:r>
              <a:rPr lang="en-CA" dirty="0" smtClean="0"/>
              <a:t>RCA			  $2.50</a:t>
            </a:r>
          </a:p>
          <a:p>
            <a:pPr>
              <a:buNone/>
            </a:pPr>
            <a:endParaRPr lang="en-CA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Day #3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589566"/>
            <a:ext cx="4644008" cy="526843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CA" b="1" dirty="0" smtClean="0"/>
              <a:t>NEW PRICES</a:t>
            </a:r>
          </a:p>
          <a:p>
            <a:r>
              <a:rPr lang="en-CA" dirty="0" smtClean="0"/>
              <a:t>American Can	$70</a:t>
            </a:r>
          </a:p>
          <a:p>
            <a:endParaRPr lang="en-CA" dirty="0" smtClean="0"/>
          </a:p>
          <a:p>
            <a:r>
              <a:rPr lang="en-CA" dirty="0" smtClean="0"/>
              <a:t>General Motors	$49.75</a:t>
            </a:r>
          </a:p>
          <a:p>
            <a:endParaRPr lang="en-CA" dirty="0" smtClean="0"/>
          </a:p>
          <a:p>
            <a:r>
              <a:rPr lang="en-CA" dirty="0" smtClean="0"/>
              <a:t>General Electric	$133.25</a:t>
            </a:r>
          </a:p>
          <a:p>
            <a:endParaRPr lang="en-CA" dirty="0" smtClean="0"/>
          </a:p>
          <a:p>
            <a:r>
              <a:rPr lang="en-CA" dirty="0" smtClean="0"/>
              <a:t>AM Telephone 	$124.25</a:t>
            </a:r>
          </a:p>
          <a:p>
            <a:endParaRPr lang="en-CA" dirty="0" smtClean="0"/>
          </a:p>
          <a:p>
            <a:r>
              <a:rPr lang="en-CA" dirty="0" smtClean="0"/>
              <a:t>CAN steel		$110.25</a:t>
            </a:r>
          </a:p>
          <a:p>
            <a:endParaRPr lang="en-CA" dirty="0" smtClean="0"/>
          </a:p>
          <a:p>
            <a:r>
              <a:rPr lang="en-CA" dirty="0" smtClean="0"/>
              <a:t>RCA			$22.50</a:t>
            </a:r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427984" y="1589566"/>
            <a:ext cx="4716015" cy="526843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CA" b="1" dirty="0" smtClean="0"/>
              <a:t>Old Prices</a:t>
            </a:r>
          </a:p>
          <a:p>
            <a:r>
              <a:rPr lang="en-CA" dirty="0" smtClean="0"/>
              <a:t>American Can	$73.25</a:t>
            </a:r>
          </a:p>
          <a:p>
            <a:endParaRPr lang="en-CA" dirty="0" smtClean="0"/>
          </a:p>
          <a:p>
            <a:r>
              <a:rPr lang="en-CA" dirty="0" smtClean="0"/>
              <a:t>General Motors	$14.75</a:t>
            </a:r>
          </a:p>
          <a:p>
            <a:endParaRPr lang="en-CA" dirty="0" smtClean="0"/>
          </a:p>
          <a:p>
            <a:r>
              <a:rPr lang="en-CA" dirty="0" smtClean="0"/>
              <a:t>General Electric	$182.50</a:t>
            </a:r>
          </a:p>
          <a:p>
            <a:endParaRPr lang="en-CA" dirty="0" smtClean="0"/>
          </a:p>
          <a:p>
            <a:r>
              <a:rPr lang="en-CA" dirty="0" smtClean="0"/>
              <a:t>AM Telephone 	$123</a:t>
            </a:r>
          </a:p>
          <a:p>
            <a:endParaRPr lang="en-CA" dirty="0" smtClean="0"/>
          </a:p>
          <a:p>
            <a:r>
              <a:rPr lang="en-CA" dirty="0" smtClean="0"/>
              <a:t>CAN steel		$106.75</a:t>
            </a:r>
          </a:p>
          <a:p>
            <a:endParaRPr lang="en-CA" dirty="0" smtClean="0"/>
          </a:p>
          <a:p>
            <a:r>
              <a:rPr lang="en-CA" dirty="0" smtClean="0"/>
              <a:t>RCA			$6.25</a:t>
            </a:r>
          </a:p>
          <a:p>
            <a:pPr>
              <a:buNone/>
            </a:pPr>
            <a:endParaRPr lang="en-CA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Day #4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589566"/>
            <a:ext cx="4644008" cy="526843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CA" b="1" dirty="0" smtClean="0"/>
              <a:t>NEW PRICES</a:t>
            </a:r>
          </a:p>
          <a:p>
            <a:r>
              <a:rPr lang="en-CA" dirty="0" smtClean="0"/>
              <a:t>American Can	$74.75</a:t>
            </a:r>
          </a:p>
          <a:p>
            <a:endParaRPr lang="en-CA" dirty="0" smtClean="0"/>
          </a:p>
          <a:p>
            <a:r>
              <a:rPr lang="en-CA" dirty="0" smtClean="0"/>
              <a:t>General Motors	$70.25</a:t>
            </a:r>
          </a:p>
          <a:p>
            <a:endParaRPr lang="en-CA" dirty="0" smtClean="0"/>
          </a:p>
          <a:p>
            <a:r>
              <a:rPr lang="en-CA" dirty="0" smtClean="0"/>
              <a:t>General Electric	$171</a:t>
            </a:r>
          </a:p>
          <a:p>
            <a:endParaRPr lang="en-CA" dirty="0" smtClean="0"/>
          </a:p>
          <a:p>
            <a:r>
              <a:rPr lang="en-CA" dirty="0" smtClean="0"/>
              <a:t>AM Telephone 	$134.75</a:t>
            </a:r>
          </a:p>
          <a:p>
            <a:endParaRPr lang="en-CA" dirty="0" smtClean="0"/>
          </a:p>
          <a:p>
            <a:r>
              <a:rPr lang="en-CA" dirty="0" smtClean="0"/>
              <a:t>CAN steel		$108.25</a:t>
            </a:r>
          </a:p>
          <a:p>
            <a:endParaRPr lang="en-CA" dirty="0" smtClean="0"/>
          </a:p>
          <a:p>
            <a:r>
              <a:rPr lang="en-CA" dirty="0" smtClean="0"/>
              <a:t>RCA			$72.50</a:t>
            </a:r>
          </a:p>
          <a:p>
            <a:pPr>
              <a:buNone/>
            </a:pPr>
            <a:endParaRPr lang="en-CA" b="1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427984" y="1589566"/>
            <a:ext cx="4716015" cy="526843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CA" b="1" dirty="0" smtClean="0"/>
              <a:t>Old Prices</a:t>
            </a:r>
          </a:p>
          <a:p>
            <a:r>
              <a:rPr lang="en-CA" dirty="0" smtClean="0"/>
              <a:t>American Can	$70</a:t>
            </a:r>
          </a:p>
          <a:p>
            <a:endParaRPr lang="en-CA" dirty="0" smtClean="0"/>
          </a:p>
          <a:p>
            <a:r>
              <a:rPr lang="en-CA" dirty="0" smtClean="0"/>
              <a:t>General Motors	$49.75</a:t>
            </a:r>
          </a:p>
          <a:p>
            <a:endParaRPr lang="en-CA" dirty="0" smtClean="0"/>
          </a:p>
          <a:p>
            <a:r>
              <a:rPr lang="en-CA" dirty="0" smtClean="0"/>
              <a:t>General Electric	$133.25</a:t>
            </a:r>
          </a:p>
          <a:p>
            <a:endParaRPr lang="en-CA" dirty="0" smtClean="0"/>
          </a:p>
          <a:p>
            <a:r>
              <a:rPr lang="en-CA" dirty="0" smtClean="0"/>
              <a:t>AM Telephone 	$124.25</a:t>
            </a:r>
          </a:p>
          <a:p>
            <a:endParaRPr lang="en-CA" dirty="0" smtClean="0"/>
          </a:p>
          <a:p>
            <a:r>
              <a:rPr lang="en-CA" dirty="0" smtClean="0"/>
              <a:t>CAN steel		$110.25</a:t>
            </a:r>
          </a:p>
          <a:p>
            <a:endParaRPr lang="en-CA" dirty="0" smtClean="0"/>
          </a:p>
          <a:p>
            <a:r>
              <a:rPr lang="en-CA" dirty="0" smtClean="0"/>
              <a:t>RCA			$22.50</a:t>
            </a:r>
            <a:endParaRPr lang="en-CA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1797</TotalTime>
  <Words>404</Words>
  <Application>Microsoft Office PowerPoint</Application>
  <PresentationFormat>On-screen Show (4:3)</PresentationFormat>
  <Paragraphs>230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Median</vt:lpstr>
      <vt:lpstr>Why All The Money</vt:lpstr>
      <vt:lpstr>3 Reasons for affluence in the 1920’s </vt:lpstr>
      <vt:lpstr>Stock Market Game</vt:lpstr>
      <vt:lpstr>Day #1</vt:lpstr>
      <vt:lpstr>Buying on Margin</vt:lpstr>
      <vt:lpstr>Day #1***</vt:lpstr>
      <vt:lpstr>Day #2 ***</vt:lpstr>
      <vt:lpstr>Day #3 </vt:lpstr>
      <vt:lpstr>Day #4 </vt:lpstr>
      <vt:lpstr>Day #5***     (7) </vt:lpstr>
      <vt:lpstr>Day #6***     (9) </vt:lpstr>
      <vt:lpstr>Day #7   1929   “Black Tuesday” </vt:lpstr>
      <vt:lpstr>What we learned  (the teachable terms)</vt:lpstr>
      <vt:lpstr>Essay Questions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Stock Market Game</dc:title>
  <dc:creator>Craig Woelke</dc:creator>
  <cp:lastModifiedBy>Jennifer</cp:lastModifiedBy>
  <cp:revision>19</cp:revision>
  <dcterms:created xsi:type="dcterms:W3CDTF">2013-05-06T07:34:19Z</dcterms:created>
  <dcterms:modified xsi:type="dcterms:W3CDTF">2015-12-02T19:20:54Z</dcterms:modified>
</cp:coreProperties>
</file>