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4" r:id="rId5"/>
    <p:sldId id="265" r:id="rId6"/>
    <p:sldId id="259" r:id="rId7"/>
    <p:sldId id="273" r:id="rId8"/>
    <p:sldId id="262" r:id="rId9"/>
    <p:sldId id="274" r:id="rId10"/>
    <p:sldId id="272" r:id="rId11"/>
    <p:sldId id="269" r:id="rId12"/>
    <p:sldId id="275" r:id="rId13"/>
    <p:sldId id="276" r:id="rId14"/>
    <p:sldId id="277" r:id="rId15"/>
    <p:sldId id="271" r:id="rId16"/>
    <p:sldId id="263" r:id="rId17"/>
    <p:sldId id="266" r:id="rId18"/>
    <p:sldId id="264" r:id="rId19"/>
    <p:sldId id="278" r:id="rId20"/>
    <p:sldId id="282" r:id="rId21"/>
    <p:sldId id="285" r:id="rId22"/>
    <p:sldId id="283" r:id="rId23"/>
    <p:sldId id="279" r:id="rId24"/>
    <p:sldId id="270" r:id="rId25"/>
    <p:sldId id="26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27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0887A6-F0B2-4DB4-A510-866356654EED}" type="datetimeFigureOut">
              <a:rPr lang="en-CA" smtClean="0"/>
              <a:pPr/>
              <a:t>12/10/2015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ED8F0C-AACA-4C57-85C4-F8B8CC514C2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0887A6-F0B2-4DB4-A510-866356654EED}" type="datetimeFigureOut">
              <a:rPr lang="en-CA" smtClean="0"/>
              <a:pPr/>
              <a:t>12/10/2015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ED8F0C-AACA-4C57-85C4-F8B8CC514C2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0887A6-F0B2-4DB4-A510-866356654EED}" type="datetimeFigureOut">
              <a:rPr lang="en-CA" smtClean="0"/>
              <a:pPr/>
              <a:t>12/10/2015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ED8F0C-AACA-4C57-85C4-F8B8CC514C2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0887A6-F0B2-4DB4-A510-866356654EED}" type="datetimeFigureOut">
              <a:rPr lang="en-CA" smtClean="0"/>
              <a:pPr/>
              <a:t>12/10/2015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ED8F0C-AACA-4C57-85C4-F8B8CC514C2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0887A6-F0B2-4DB4-A510-866356654EED}" type="datetimeFigureOut">
              <a:rPr lang="en-CA" smtClean="0"/>
              <a:pPr/>
              <a:t>12/10/2015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ED8F0C-AACA-4C57-85C4-F8B8CC514C2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0887A6-F0B2-4DB4-A510-866356654EED}" type="datetimeFigureOut">
              <a:rPr lang="en-CA" smtClean="0"/>
              <a:pPr/>
              <a:t>12/10/2015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ED8F0C-AACA-4C57-85C4-F8B8CC514C2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0887A6-F0B2-4DB4-A510-866356654EED}" type="datetimeFigureOut">
              <a:rPr lang="en-CA" smtClean="0"/>
              <a:pPr/>
              <a:t>12/10/2015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ED8F0C-AACA-4C57-85C4-F8B8CC514C2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0887A6-F0B2-4DB4-A510-866356654EED}" type="datetimeFigureOut">
              <a:rPr lang="en-CA" smtClean="0"/>
              <a:pPr/>
              <a:t>12/10/2015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ED8F0C-AACA-4C57-85C4-F8B8CC514C2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0887A6-F0B2-4DB4-A510-866356654EED}" type="datetimeFigureOut">
              <a:rPr lang="en-CA" smtClean="0"/>
              <a:pPr/>
              <a:t>12/10/2015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ED8F0C-AACA-4C57-85C4-F8B8CC514C2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0887A6-F0B2-4DB4-A510-866356654EED}" type="datetimeFigureOut">
              <a:rPr lang="en-CA" smtClean="0"/>
              <a:pPr/>
              <a:t>12/10/2015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ED8F0C-AACA-4C57-85C4-F8B8CC514C2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B0887A6-F0B2-4DB4-A510-866356654EED}" type="datetimeFigureOut">
              <a:rPr lang="en-CA" smtClean="0"/>
              <a:pPr/>
              <a:t>12/10/2015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1ED8F0C-AACA-4C57-85C4-F8B8CC514C2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B0887A6-F0B2-4DB4-A510-866356654EED}" type="datetimeFigureOut">
              <a:rPr lang="en-CA" smtClean="0"/>
              <a:pPr/>
              <a:t>12/10/2015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1ED8F0C-AACA-4C57-85C4-F8B8CC514C26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Pressure Groups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5 ways to influence government.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Lobbyist do.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They make friends with the governments and try to influence decisions made by government.  (using economic power, detailed information and studies, opinion polls)</a:t>
            </a:r>
          </a:p>
          <a:p>
            <a:r>
              <a:rPr lang="en-CA" dirty="0" smtClean="0"/>
              <a:t>They make enemies with government and friends with the media and try to embarrass government.   Essentially try to influence public opinion.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The Good bad and Ugly of Lobbyists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16832"/>
            <a:ext cx="7772400" cy="4941168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THE   UGLY</a:t>
            </a:r>
          </a:p>
          <a:p>
            <a:r>
              <a:rPr lang="en-CA" dirty="0" smtClean="0"/>
              <a:t>Sometimes they pressure the government to give them money.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Sometimes they pressure government by giving them money. </a:t>
            </a:r>
            <a:endParaRPr lang="en-CA" dirty="0"/>
          </a:p>
        </p:txBody>
      </p:sp>
      <p:pic>
        <p:nvPicPr>
          <p:cNvPr id="4" name="Picture 3" descr="Cartoon-Insurance-Lobb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082721"/>
            <a:ext cx="4464496" cy="2578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UGLY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/>
              <a:t>Conflict of interest.   </a:t>
            </a:r>
            <a:r>
              <a:rPr lang="en-CA" dirty="0" smtClean="0"/>
              <a:t>Is when a Government official directly or indirectly benefits from a decision made in government.   </a:t>
            </a:r>
          </a:p>
          <a:p>
            <a:r>
              <a:rPr lang="en-CA" dirty="0" smtClean="0"/>
              <a:t>For Example: The government supporting a bank that is going bankrupt, they just happen to choose the bank most government people have their money in.</a:t>
            </a:r>
          </a:p>
          <a:p>
            <a:pPr>
              <a:buNone/>
            </a:pPr>
            <a:r>
              <a:rPr lang="en-CA" dirty="0" smtClean="0"/>
              <a:t>(This is not to be confused with Bribe, Fraud, and Buying Influence; these are criminal acts)</a:t>
            </a:r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Bad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b="1" dirty="0" smtClean="0"/>
              <a:t>Expensive.  </a:t>
            </a:r>
            <a:r>
              <a:rPr lang="en-CA" dirty="0" smtClean="0"/>
              <a:t>It takes a lot of money to hire lobbyists and try to influence government.  Since the average Canadian cannot afford this opportunity some believe that Lobbying stands in the way of democracy.</a:t>
            </a:r>
          </a:p>
          <a:p>
            <a:endParaRPr lang="en-CA" b="1" dirty="0" smtClean="0"/>
          </a:p>
          <a:p>
            <a:r>
              <a:rPr lang="en-CA" b="1" dirty="0" smtClean="0"/>
              <a:t>Control</a:t>
            </a:r>
            <a:r>
              <a:rPr lang="en-CA" dirty="0" smtClean="0"/>
              <a:t>.  Is the government which the Canadian people have voted for autonomous or are the lobby groups slightly manipulating government.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Good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772816"/>
            <a:ext cx="7772400" cy="4572000"/>
          </a:xfrm>
        </p:spPr>
        <p:txBody>
          <a:bodyPr>
            <a:normAutofit fontScale="92500"/>
          </a:bodyPr>
          <a:lstStyle/>
          <a:p>
            <a:r>
              <a:rPr lang="en-CA" b="1" dirty="0" smtClean="0"/>
              <a:t>Status Quo</a:t>
            </a:r>
            <a:r>
              <a:rPr lang="en-CA" dirty="0" smtClean="0"/>
              <a:t>:  Lobby  groups generally support keeping things the way they are.   They tend to be conservative and for the most part quiet.</a:t>
            </a:r>
          </a:p>
          <a:p>
            <a:r>
              <a:rPr lang="en-CA" dirty="0" smtClean="0"/>
              <a:t>They ensure that the </a:t>
            </a:r>
            <a:r>
              <a:rPr lang="en-CA" b="1" dirty="0" smtClean="0"/>
              <a:t>government is responsible to consider businesses and special ideologies </a:t>
            </a:r>
            <a:r>
              <a:rPr lang="en-CA" dirty="0" smtClean="0"/>
              <a:t>that might not get noticed. Since these groups often don’t have as much voting power.</a:t>
            </a:r>
          </a:p>
          <a:p>
            <a:r>
              <a:rPr lang="en-CA" dirty="0" smtClean="0"/>
              <a:t>They are a direct way of citizens influencing government actions.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Protesting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There are levels and degrees of protests.  Each has a different influence.</a:t>
            </a:r>
          </a:p>
          <a:p>
            <a:pPr>
              <a:buNone/>
            </a:pPr>
            <a:endParaRPr lang="en-CA" dirty="0"/>
          </a:p>
        </p:txBody>
      </p:sp>
      <p:pic>
        <p:nvPicPr>
          <p:cNvPr id="6" name="Picture 5" descr="palestinian-protest-high-govern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852936"/>
            <a:ext cx="5144120" cy="3391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Legal Protest</a:t>
            </a:r>
            <a:endParaRPr lang="en-CA" dirty="0"/>
          </a:p>
        </p:txBody>
      </p:sp>
      <p:pic>
        <p:nvPicPr>
          <p:cNvPr id="4" name="Content Placeholder 3" descr="120119_wh_keystone_protest_605_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8419018" cy="4564360"/>
          </a:xfrm>
        </p:spPr>
      </p:pic>
      <p:sp>
        <p:nvSpPr>
          <p:cNvPr id="5" name="TextBox 4"/>
          <p:cNvSpPr txBox="1"/>
          <p:nvPr/>
        </p:nvSpPr>
        <p:spPr>
          <a:xfrm>
            <a:off x="2195736" y="6093296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Why Choose this form of protest?</a:t>
            </a:r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Kind-of-Legal</a:t>
            </a:r>
            <a:endParaRPr lang="en-CA" dirty="0"/>
          </a:p>
        </p:txBody>
      </p:sp>
      <p:pic>
        <p:nvPicPr>
          <p:cNvPr id="5" name="Picture 4" descr="1303342952253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412776"/>
            <a:ext cx="4054291" cy="5445224"/>
          </a:xfrm>
          <a:prstGeom prst="rect">
            <a:avLst/>
          </a:prstGeom>
        </p:spPr>
      </p:pic>
      <p:pic>
        <p:nvPicPr>
          <p:cNvPr id="4" name="Content Placeholder 3" descr="montrealstudentsprotes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268760"/>
            <a:ext cx="5673824" cy="4526052"/>
          </a:xfrm>
        </p:spPr>
      </p:pic>
      <p:sp>
        <p:nvSpPr>
          <p:cNvPr id="6" name="TextBox 5"/>
          <p:cNvSpPr txBox="1"/>
          <p:nvPr/>
        </p:nvSpPr>
        <p:spPr>
          <a:xfrm>
            <a:off x="467544" y="6021288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Why choose this form of protest?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Illegal Protest</a:t>
            </a:r>
            <a:endParaRPr lang="en-CA" dirty="0"/>
          </a:p>
        </p:txBody>
      </p:sp>
      <p:pic>
        <p:nvPicPr>
          <p:cNvPr id="4" name="Content Placeholder 3" descr="protest-g20-89431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385785"/>
            <a:ext cx="6570712" cy="4275463"/>
          </a:xfrm>
        </p:spPr>
      </p:pic>
      <p:sp>
        <p:nvSpPr>
          <p:cNvPr id="5" name="TextBox 4"/>
          <p:cNvSpPr txBox="1"/>
          <p:nvPr/>
        </p:nvSpPr>
        <p:spPr>
          <a:xfrm>
            <a:off x="1259632" y="594928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Why would you ever use this form of protest?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8229600" cy="914400"/>
          </a:xfrm>
        </p:spPr>
        <p:txBody>
          <a:bodyPr/>
          <a:lstStyle/>
          <a:p>
            <a:r>
              <a:rPr lang="en-CA" dirty="0" smtClean="0"/>
              <a:t>The Good Bad and Ugly of Media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CA" dirty="0" smtClean="0"/>
              <a:t>THE BAD</a:t>
            </a:r>
          </a:p>
          <a:p>
            <a:r>
              <a:rPr lang="en-CA" dirty="0" smtClean="0"/>
              <a:t>Does the media “report” news or do they “make” news.</a:t>
            </a:r>
          </a:p>
          <a:p>
            <a:r>
              <a:rPr lang="en-CA" dirty="0" smtClean="0"/>
              <a:t>Increasingly they choose stories which they know Canadian viewers will like.   News stories have been shortened to average 1 minute</a:t>
            </a:r>
          </a:p>
          <a:p>
            <a:endParaRPr lang="en-CA" dirty="0" smtClean="0"/>
          </a:p>
          <a:p>
            <a:pPr>
              <a:buNone/>
            </a:pPr>
            <a:r>
              <a:rPr lang="en-CA" dirty="0" smtClean="0"/>
              <a:t>For Example:  “In north America people enjoy hearing about scandals and bad things”</a:t>
            </a:r>
          </a:p>
          <a:p>
            <a:pPr>
              <a:buNone/>
            </a:pPr>
            <a:r>
              <a:rPr lang="en-CA" dirty="0" smtClean="0"/>
              <a:t>                              “In China the news reports about GDP going up and the strength of  the banks.”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dirty="0" smtClean="0"/>
              <a:t>Conclusion we have a false sense of Reality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12064"/>
            <a:ext cx="8748464" cy="914400"/>
          </a:xfrm>
        </p:spPr>
        <p:txBody>
          <a:bodyPr/>
          <a:lstStyle/>
          <a:p>
            <a:r>
              <a:rPr lang="en-CA" dirty="0" smtClean="0"/>
              <a:t>The Alberta Tar Sands (the pros)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dirty="0" smtClean="0"/>
              <a:t>One of Canada’s #1 sources of money.</a:t>
            </a:r>
          </a:p>
          <a:p>
            <a:pPr>
              <a:buNone/>
            </a:pPr>
            <a:r>
              <a:rPr lang="en-CA" dirty="0" smtClean="0"/>
              <a:t>Alberta’s #1 source of revenue.</a:t>
            </a:r>
          </a:p>
          <a:p>
            <a:pPr>
              <a:buNone/>
            </a:pPr>
            <a:r>
              <a:rPr lang="en-CA" dirty="0" smtClean="0"/>
              <a:t>One of the worlds largest sources of oil.</a:t>
            </a:r>
          </a:p>
          <a:p>
            <a:pPr>
              <a:buNone/>
            </a:pPr>
            <a:r>
              <a:rPr lang="en-CA" dirty="0" smtClean="0"/>
              <a:t>Strong desire to trade the oil with China for even more money.</a:t>
            </a:r>
          </a:p>
          <a:p>
            <a:pPr>
              <a:buNone/>
            </a:pPr>
            <a:endParaRPr lang="en-CA" dirty="0"/>
          </a:p>
        </p:txBody>
      </p:sp>
      <p:pic>
        <p:nvPicPr>
          <p:cNvPr id="4" name="Picture 3" descr="o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916832"/>
            <a:ext cx="3835811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Media the Ugly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Bogus and False news.   Stories that cannot be verified.</a:t>
            </a:r>
          </a:p>
          <a:p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These days media is easily manipulated and effects how we protest, how we campaign, the media essentially  distorts reality rather than reports it. </a:t>
            </a:r>
            <a:endParaRPr lang="en-CA" dirty="0"/>
          </a:p>
        </p:txBody>
      </p:sp>
      <p:pic>
        <p:nvPicPr>
          <p:cNvPr id="4" name="Picture 3" descr="Heart-Shaped-Social-Media-Ico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2348880"/>
            <a:ext cx="3541745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Media Bad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196752"/>
            <a:ext cx="7920880" cy="2376264"/>
          </a:xfrm>
        </p:spPr>
        <p:txBody>
          <a:bodyPr>
            <a:normAutofit fontScale="85000" lnSpcReduction="10000"/>
          </a:bodyPr>
          <a:lstStyle/>
          <a:p>
            <a:r>
              <a:rPr lang="en-CA" dirty="0" smtClean="0"/>
              <a:t>It needs ratings and viewers just like any other show.</a:t>
            </a:r>
          </a:p>
          <a:p>
            <a:r>
              <a:rPr lang="en-CA" dirty="0" smtClean="0"/>
              <a:t>As a result it only reports what the world wants to consume.</a:t>
            </a:r>
          </a:p>
          <a:p>
            <a:r>
              <a:rPr lang="en-CA" dirty="0" smtClean="0"/>
              <a:t>The World seems to love to consume garbage.</a:t>
            </a:r>
          </a:p>
          <a:p>
            <a:pPr>
              <a:buNone/>
            </a:pPr>
            <a:r>
              <a:rPr lang="en-CA" dirty="0" smtClean="0"/>
              <a:t>(Case and point Donald Trump running for president)</a:t>
            </a:r>
            <a:endParaRPr lang="en-CA" dirty="0"/>
          </a:p>
        </p:txBody>
      </p:sp>
      <p:pic>
        <p:nvPicPr>
          <p:cNvPr id="1026" name="Picture 2" descr="C:\Users\Craig\Desktop\world-first-3d-newspaper.jpg"/>
          <p:cNvPicPr>
            <a:picLocks noChangeAspect="1" noChangeArrowheads="1"/>
          </p:cNvPicPr>
          <p:nvPr/>
        </p:nvPicPr>
        <p:blipFill>
          <a:blip r:embed="rId2" cstate="print"/>
          <a:srcRect l="12637" t="30782" r="1780" b="12430"/>
          <a:stretch>
            <a:fillRect/>
          </a:stretch>
        </p:blipFill>
        <p:spPr bwMode="auto">
          <a:xfrm>
            <a:off x="503040" y="3717032"/>
            <a:ext cx="8640960" cy="3140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Media Good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Media is used to embarrass people for mistakes.  This keeps everyone accountable.</a:t>
            </a:r>
          </a:p>
          <a:p>
            <a:r>
              <a:rPr lang="en-CA" dirty="0" smtClean="0"/>
              <a:t>Anyone can make their way into the news.  </a:t>
            </a:r>
          </a:p>
          <a:p>
            <a:r>
              <a:rPr lang="en-CA" dirty="0" smtClean="0"/>
              <a:t>Social media can go where no journalist can go.</a:t>
            </a:r>
          </a:p>
          <a:p>
            <a:r>
              <a:rPr lang="en-CA" dirty="0" smtClean="0"/>
              <a:t>We are increasingly connected and informed.</a:t>
            </a:r>
          </a:p>
          <a:p>
            <a:r>
              <a:rPr lang="en-CA" dirty="0" smtClean="0"/>
              <a:t>There has never ever been a time when media was not biased and now we give viewers a choice.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is this attractive to media?</a:t>
            </a:r>
            <a:endParaRPr lang="en-CA" dirty="0"/>
          </a:p>
        </p:txBody>
      </p:sp>
      <p:pic>
        <p:nvPicPr>
          <p:cNvPr id="4" name="Content Placeholder 3" descr="nra-presser_510x3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060848"/>
            <a:ext cx="6473899" cy="43159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would be the best way to change </a:t>
            </a:r>
            <a:r>
              <a:rPr lang="en-CA" dirty="0" smtClean="0"/>
              <a:t>I-boss at our school?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08920"/>
            <a:ext cx="7772400" cy="3646640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Lobbying </a:t>
            </a:r>
          </a:p>
          <a:p>
            <a:r>
              <a:rPr lang="en-CA" dirty="0" smtClean="0"/>
              <a:t>Legal Protest</a:t>
            </a:r>
          </a:p>
          <a:p>
            <a:r>
              <a:rPr lang="en-CA" dirty="0" smtClean="0"/>
              <a:t>Illegal Protest</a:t>
            </a:r>
          </a:p>
          <a:p>
            <a:r>
              <a:rPr lang="en-CA" dirty="0" smtClean="0"/>
              <a:t>Media embarrassment </a:t>
            </a:r>
          </a:p>
          <a:p>
            <a:r>
              <a:rPr lang="en-CA" dirty="0" smtClean="0"/>
              <a:t>Voting</a:t>
            </a:r>
          </a:p>
          <a:p>
            <a:endParaRPr lang="en-CA" dirty="0" smtClean="0"/>
          </a:p>
          <a:p>
            <a:r>
              <a:rPr lang="en-CA" dirty="0" smtClean="0"/>
              <a:t>Discuss with partners and be prepared to speak to the class.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Are pressure groups good or bad?</a:t>
            </a:r>
          </a:p>
          <a:p>
            <a:r>
              <a:rPr lang="en-CA" dirty="0" smtClean="0"/>
              <a:t>Do they make a country more secure or less secure?</a:t>
            </a:r>
          </a:p>
          <a:p>
            <a:r>
              <a:rPr lang="en-CA" dirty="0" smtClean="0"/>
              <a:t>How </a:t>
            </a:r>
            <a:r>
              <a:rPr lang="en-CA" dirty="0" smtClean="0"/>
              <a:t>should leaders deal with these incidents?</a:t>
            </a:r>
          </a:p>
          <a:p>
            <a:r>
              <a:rPr lang="en-CA" dirty="0" smtClean="0"/>
              <a:t>What are  the pros of individual freedom what are the cons</a:t>
            </a:r>
            <a:r>
              <a:rPr lang="en-CA" dirty="0" smtClean="0"/>
              <a:t>.</a:t>
            </a:r>
          </a:p>
          <a:p>
            <a:r>
              <a:rPr lang="en-CA" dirty="0" smtClean="0"/>
              <a:t>Should social media be limited in </a:t>
            </a:r>
            <a:r>
              <a:rPr lang="en-CA" smtClean="0"/>
              <a:t>its coverage of news.</a:t>
            </a:r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CONS  (bad side)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Getting oil from the Alberta Tar sands is bad for the environment.</a:t>
            </a:r>
          </a:p>
          <a:p>
            <a:r>
              <a:rPr lang="en-CA" dirty="0" smtClean="0"/>
              <a:t>Other countries have</a:t>
            </a:r>
          </a:p>
          <a:p>
            <a:pPr>
              <a:buNone/>
            </a:pPr>
            <a:r>
              <a:rPr lang="en-CA" dirty="0"/>
              <a:t>s</a:t>
            </a:r>
            <a:r>
              <a:rPr lang="en-CA" dirty="0" smtClean="0"/>
              <a:t>tarted to complain </a:t>
            </a:r>
          </a:p>
          <a:p>
            <a:pPr>
              <a:buNone/>
            </a:pPr>
            <a:r>
              <a:rPr lang="en-CA" dirty="0"/>
              <a:t>a</a:t>
            </a:r>
            <a:r>
              <a:rPr lang="en-CA" dirty="0" smtClean="0"/>
              <a:t>bout the Tar Sands</a:t>
            </a:r>
          </a:p>
          <a:p>
            <a:r>
              <a:rPr lang="en-CA" dirty="0" smtClean="0"/>
              <a:t>Canada continues to</a:t>
            </a:r>
          </a:p>
          <a:p>
            <a:pPr>
              <a:buNone/>
            </a:pPr>
            <a:r>
              <a:rPr lang="en-CA" dirty="0" smtClean="0"/>
              <a:t>make the Tar Sands </a:t>
            </a:r>
          </a:p>
          <a:p>
            <a:pPr>
              <a:buNone/>
            </a:pPr>
            <a:r>
              <a:rPr lang="en-CA" dirty="0" smtClean="0"/>
              <a:t>bigger</a:t>
            </a:r>
            <a:endParaRPr lang="en-CA" dirty="0"/>
          </a:p>
        </p:txBody>
      </p:sp>
      <p:pic>
        <p:nvPicPr>
          <p:cNvPr id="4" name="Picture 3" descr="tar_sand_button_27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76961" y="2454722"/>
            <a:ext cx="3339455" cy="4286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12064"/>
            <a:ext cx="8820472" cy="914400"/>
          </a:xfrm>
        </p:spPr>
        <p:txBody>
          <a:bodyPr/>
          <a:lstStyle/>
          <a:p>
            <a:r>
              <a:rPr lang="en-CA" dirty="0" smtClean="0"/>
              <a:t>Conservative Government Policies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3877688"/>
          </a:xfrm>
        </p:spPr>
        <p:txBody>
          <a:bodyPr/>
          <a:lstStyle/>
          <a:p>
            <a:r>
              <a:rPr lang="en-CA" dirty="0" smtClean="0"/>
              <a:t>Expand the Tar Sands</a:t>
            </a:r>
          </a:p>
          <a:p>
            <a:r>
              <a:rPr lang="en-CA" dirty="0" smtClean="0"/>
              <a:t>Promote oil and gas expansion by giving tax breaks .</a:t>
            </a:r>
          </a:p>
          <a:p>
            <a:r>
              <a:rPr lang="en-CA" dirty="0" smtClean="0"/>
              <a:t>Create pipelines to export more oil to foreign markets.</a:t>
            </a:r>
          </a:p>
          <a:p>
            <a:r>
              <a:rPr lang="en-CA" dirty="0" smtClean="0"/>
              <a:t>Ship oil from British Columbia’s shores to China</a:t>
            </a:r>
          </a:p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2123728" y="5877272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HOW DO WE STOP HARPER????</a:t>
            </a:r>
            <a:endParaRPr lang="en-CA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Voting</a:t>
            </a:r>
            <a:endParaRPr lang="en-CA" dirty="0"/>
          </a:p>
        </p:txBody>
      </p:sp>
      <p:pic>
        <p:nvPicPr>
          <p:cNvPr id="4" name="Content Placeholder 3" descr="85614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21201" y="1268760"/>
            <a:ext cx="7295215" cy="4706590"/>
          </a:xfrm>
        </p:spPr>
      </p:pic>
      <p:sp>
        <p:nvSpPr>
          <p:cNvPr id="5" name="TextBox 4"/>
          <p:cNvSpPr txBox="1"/>
          <p:nvPr/>
        </p:nvSpPr>
        <p:spPr>
          <a:xfrm>
            <a:off x="611560" y="6165304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Why is this the most effective way of influencing government?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Pressure Groups</a:t>
            </a:r>
            <a:endParaRPr lang="en-CA" dirty="0"/>
          </a:p>
        </p:txBody>
      </p:sp>
      <p:pic>
        <p:nvPicPr>
          <p:cNvPr id="4" name="Content Placeholder 3" descr="gpea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412776"/>
            <a:ext cx="5832648" cy="4003219"/>
          </a:xfrm>
        </p:spPr>
      </p:pic>
      <p:sp>
        <p:nvSpPr>
          <p:cNvPr id="6" name="TextBox 5"/>
          <p:cNvSpPr txBox="1"/>
          <p:nvPr/>
        </p:nvSpPr>
        <p:spPr>
          <a:xfrm>
            <a:off x="1403648" y="5517232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/>
              <a:t>The biggest environmental pressure groups in the world</a:t>
            </a:r>
            <a:endParaRPr lang="en-C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Pressure Groups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84784"/>
            <a:ext cx="7772400" cy="5184576"/>
          </a:xfrm>
        </p:spPr>
        <p:txBody>
          <a:bodyPr>
            <a:normAutofit fontScale="85000" lnSpcReduction="20000"/>
          </a:bodyPr>
          <a:lstStyle/>
          <a:p>
            <a:r>
              <a:rPr lang="en-CA" dirty="0" smtClean="0"/>
              <a:t>Pressure groups represent ideologies and ideas outside of the government parties.</a:t>
            </a:r>
          </a:p>
          <a:p>
            <a:pPr>
              <a:buNone/>
            </a:pPr>
            <a:r>
              <a:rPr lang="en-CA" dirty="0" smtClean="0"/>
              <a:t>“Pressure Groups” or “Interest Groups”  pay money to certain people called Lobbyists who directly try to influence government</a:t>
            </a:r>
            <a:r>
              <a:rPr lang="en-CA" dirty="0" smtClean="0"/>
              <a:t>.</a:t>
            </a:r>
          </a:p>
          <a:p>
            <a:r>
              <a:rPr lang="en-CA" dirty="0" smtClean="0"/>
              <a:t>They can also bully the government if they have enough power.</a:t>
            </a: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dirty="0" smtClean="0"/>
              <a:t>Some powerful interest groups are: 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Greenpeace.   They support and advocate for environmental issues.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Canadian Bank Association, they try to influence decisions that will help secure the banks.</a:t>
            </a:r>
          </a:p>
          <a:p>
            <a:pPr>
              <a:buFont typeface="Arial" pitchFamily="34" charset="0"/>
              <a:buChar char="•"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Lobbyists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1783560"/>
            <a:ext cx="3816424" cy="4572000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Can be politicians from other countries.</a:t>
            </a:r>
          </a:p>
          <a:p>
            <a:r>
              <a:rPr lang="en-CA" dirty="0" smtClean="0"/>
              <a:t>Normally they represent powerful businesses.</a:t>
            </a:r>
          </a:p>
          <a:p>
            <a:r>
              <a:rPr lang="en-CA" dirty="0" smtClean="0"/>
              <a:t>Sometimes represent interest groups “churches or elderly”</a:t>
            </a:r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6" name="Picture 5" descr="lobby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2132856"/>
            <a:ext cx="4118136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Lobbyists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Most often Lobbyists will be directly from large powerful companies.   </a:t>
            </a:r>
          </a:p>
          <a:p>
            <a:pPr>
              <a:buNone/>
            </a:pPr>
            <a:r>
              <a:rPr lang="en-CA" dirty="0" smtClean="0"/>
              <a:t>-Gas </a:t>
            </a:r>
            <a:r>
              <a:rPr lang="en-CA" dirty="0" smtClean="0"/>
              <a:t>companies </a:t>
            </a:r>
          </a:p>
          <a:p>
            <a:pPr>
              <a:buNone/>
            </a:pPr>
            <a:r>
              <a:rPr lang="en-CA" dirty="0" smtClean="0"/>
              <a:t>-Mining </a:t>
            </a:r>
            <a:r>
              <a:rPr lang="en-CA" dirty="0" smtClean="0"/>
              <a:t>companies</a:t>
            </a:r>
          </a:p>
          <a:p>
            <a:pPr>
              <a:buNone/>
            </a:pPr>
            <a:r>
              <a:rPr lang="en-CA" dirty="0" smtClean="0"/>
              <a:t>-Foreign </a:t>
            </a:r>
            <a:r>
              <a:rPr lang="en-CA" dirty="0" smtClean="0"/>
              <a:t>Companies  </a:t>
            </a:r>
            <a:endParaRPr lang="en-CA" dirty="0"/>
          </a:p>
        </p:txBody>
      </p:sp>
      <p:pic>
        <p:nvPicPr>
          <p:cNvPr id="4" name="Picture 3" descr="oil-pum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3501008"/>
            <a:ext cx="3657600" cy="2926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5013176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THINK:  What decisions will the oil companies want government to make.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4087</TotalTime>
  <Words>943</Words>
  <Application>Microsoft Office PowerPoint</Application>
  <PresentationFormat>On-screen Show (4:3)</PresentationFormat>
  <Paragraphs>118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Metro</vt:lpstr>
      <vt:lpstr>Pressure Groups</vt:lpstr>
      <vt:lpstr>The Alberta Tar Sands (the pros)</vt:lpstr>
      <vt:lpstr>The CONS  (bad side)</vt:lpstr>
      <vt:lpstr>Conservative Government Policies</vt:lpstr>
      <vt:lpstr>Voting</vt:lpstr>
      <vt:lpstr>Pressure Groups</vt:lpstr>
      <vt:lpstr>Pressure Groups </vt:lpstr>
      <vt:lpstr>Lobbyists</vt:lpstr>
      <vt:lpstr>Lobbyists</vt:lpstr>
      <vt:lpstr>What Lobbyist do.</vt:lpstr>
      <vt:lpstr>The Good bad and Ugly of Lobbyists</vt:lpstr>
      <vt:lpstr>THE UGLY</vt:lpstr>
      <vt:lpstr>The Bad</vt:lpstr>
      <vt:lpstr>The Good</vt:lpstr>
      <vt:lpstr>Protesting</vt:lpstr>
      <vt:lpstr>Legal Protest</vt:lpstr>
      <vt:lpstr>Kind-of-Legal</vt:lpstr>
      <vt:lpstr>Illegal Protest</vt:lpstr>
      <vt:lpstr>The Good Bad and Ugly of Media </vt:lpstr>
      <vt:lpstr>Media the Ugly</vt:lpstr>
      <vt:lpstr>Media Bad</vt:lpstr>
      <vt:lpstr>Media Good</vt:lpstr>
      <vt:lpstr>Why is this attractive to media?</vt:lpstr>
      <vt:lpstr>What would be the best way to change I-boss at our school?</vt:lpstr>
      <vt:lpstr>Questions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Pressure Groups</dc:title>
  <dc:creator>Craig Woelke</dc:creator>
  <cp:lastModifiedBy>Craig</cp:lastModifiedBy>
  <cp:revision>12</cp:revision>
  <dcterms:created xsi:type="dcterms:W3CDTF">2013-03-07T21:51:07Z</dcterms:created>
  <dcterms:modified xsi:type="dcterms:W3CDTF">2015-10-13T03:40:38Z</dcterms:modified>
</cp:coreProperties>
</file>