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78" r:id="rId9"/>
    <p:sldId id="276" r:id="rId10"/>
    <p:sldId id="279" r:id="rId11"/>
    <p:sldId id="280" r:id="rId12"/>
    <p:sldId id="281" r:id="rId13"/>
    <p:sldId id="271" r:id="rId14"/>
    <p:sldId id="272" r:id="rId15"/>
    <p:sldId id="273" r:id="rId16"/>
    <p:sldId id="274" r:id="rId17"/>
    <p:sldId id="275" r:id="rId18"/>
    <p:sldId id="266" r:id="rId19"/>
    <p:sldId id="267" r:id="rId20"/>
    <p:sldId id="268" r:id="rId21"/>
    <p:sldId id="269" r:id="rId22"/>
    <p:sldId id="270" r:id="rId23"/>
    <p:sldId id="260" r:id="rId24"/>
    <p:sldId id="261" r:id="rId25"/>
    <p:sldId id="263" r:id="rId26"/>
    <p:sldId id="262" r:id="rId27"/>
    <p:sldId id="264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30E64-24C1-4B0E-AE35-C1C97440BD14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3F094-675A-4C78-BBCC-904228D3D42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1E815-AF59-4EBB-891B-21C1E24B27DE}" type="datetimeFigureOut">
              <a:rPr lang="en-CA" smtClean="0"/>
              <a:pPr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42A37-50FE-4ACB-93AB-D156B9C008C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9.xml"/><Relationship Id="rId18" Type="http://schemas.openxmlformats.org/officeDocument/2006/relationships/slide" Target="slide5.xml"/><Relationship Id="rId26" Type="http://schemas.openxmlformats.org/officeDocument/2006/relationships/slide" Target="slide27.xml"/><Relationship Id="rId3" Type="http://schemas.openxmlformats.org/officeDocument/2006/relationships/slide" Target="slide18.xml"/><Relationship Id="rId21" Type="http://schemas.openxmlformats.org/officeDocument/2006/relationships/slide" Target="slide21.xml"/><Relationship Id="rId7" Type="http://schemas.openxmlformats.org/officeDocument/2006/relationships/slide" Target="slide28.xml"/><Relationship Id="rId12" Type="http://schemas.openxmlformats.org/officeDocument/2006/relationships/slide" Target="slide4.xml"/><Relationship Id="rId17" Type="http://schemas.openxmlformats.org/officeDocument/2006/relationships/slide" Target="slide10.xml"/><Relationship Id="rId25" Type="http://schemas.openxmlformats.org/officeDocument/2006/relationships/slide" Target="slide31.xml"/><Relationship Id="rId2" Type="http://schemas.openxmlformats.org/officeDocument/2006/relationships/slide" Target="slide23.xml"/><Relationship Id="rId16" Type="http://schemas.openxmlformats.org/officeDocument/2006/relationships/slide" Target="slide15.xml"/><Relationship Id="rId20" Type="http://schemas.openxmlformats.org/officeDocument/2006/relationships/slide" Target="slide26.xml"/><Relationship Id="rId29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11" Type="http://schemas.openxmlformats.org/officeDocument/2006/relationships/slide" Target="slide9.xml"/><Relationship Id="rId24" Type="http://schemas.openxmlformats.org/officeDocument/2006/relationships/slide" Target="slide6.xml"/><Relationship Id="rId5" Type="http://schemas.openxmlformats.org/officeDocument/2006/relationships/slide" Target="slide8.xml"/><Relationship Id="rId15" Type="http://schemas.openxmlformats.org/officeDocument/2006/relationships/slide" Target="slide20.xml"/><Relationship Id="rId23" Type="http://schemas.openxmlformats.org/officeDocument/2006/relationships/slide" Target="slide11.xml"/><Relationship Id="rId28" Type="http://schemas.openxmlformats.org/officeDocument/2006/relationships/slide" Target="slide17.xml"/><Relationship Id="rId10" Type="http://schemas.openxmlformats.org/officeDocument/2006/relationships/slide" Target="slide14.xml"/><Relationship Id="rId19" Type="http://schemas.openxmlformats.org/officeDocument/2006/relationships/slide" Target="slide30.xml"/><Relationship Id="rId31" Type="http://schemas.openxmlformats.org/officeDocument/2006/relationships/slide" Target="slide32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25.xml"/><Relationship Id="rId22" Type="http://schemas.openxmlformats.org/officeDocument/2006/relationships/slide" Target="slide16.xml"/><Relationship Id="rId27" Type="http://schemas.openxmlformats.org/officeDocument/2006/relationships/slide" Target="slide22.xml"/><Relationship Id="rId30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Political Ideologies 300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A government that recognizes no limits to its power and authority.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Political Ideologies 400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More taxes for rich people in order to offer more handouts to the poor fits where on the political spectrum?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Political Ideologies 500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Individualism </a:t>
            </a:r>
            <a:r>
              <a:rPr lang="en-CA" dirty="0" smtClean="0"/>
              <a:t>(aka lack of government control) is </a:t>
            </a:r>
            <a:r>
              <a:rPr lang="en-CA" dirty="0" smtClean="0"/>
              <a:t>associated with what side of the political spectrum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Powers of Government 100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The people of Canada if they are unhappy with the laws can do this.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Powers of Government 200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The government passes </a:t>
            </a:r>
            <a:r>
              <a:rPr lang="en-CA" dirty="0" smtClean="0"/>
              <a:t>(or tries to pass) _______ </a:t>
            </a:r>
            <a:r>
              <a:rPr lang="en-CA" dirty="0" smtClean="0"/>
              <a:t>in the house of commons.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Powers of Government 300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Who appoints the Cabinet?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Powers of Government 400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The referee for the house of commons is also known as _________? 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Powers of Government 500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Bills that do not originate within the governments cabinet are called.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House of Commons 100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Another name for the House of Commons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House of Commons 200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The elected officials in the house of commons are called...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5" y="260649"/>
          <a:ext cx="8352924" cy="628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154"/>
                <a:gridCol w="1392154"/>
                <a:gridCol w="1392154"/>
                <a:gridCol w="1392154"/>
                <a:gridCol w="1392154"/>
                <a:gridCol w="1392154"/>
              </a:tblGrid>
              <a:tr h="810495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Government</a:t>
                      </a:r>
                    </a:p>
                    <a:p>
                      <a:pPr algn="ctr"/>
                      <a:r>
                        <a:rPr lang="en-CA" dirty="0" smtClean="0"/>
                        <a:t>Vocabulary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House of </a:t>
                      </a:r>
                    </a:p>
                    <a:p>
                      <a:pPr algn="ctr"/>
                      <a:r>
                        <a:rPr lang="en-CA" sz="2000" dirty="0" smtClean="0"/>
                        <a:t>Commons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Powers of Government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Political Ideologies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aseline="0" dirty="0" smtClean="0"/>
                        <a:t>Vote </a:t>
                      </a:r>
                    </a:p>
                    <a:p>
                      <a:pPr algn="ctr"/>
                      <a:r>
                        <a:rPr lang="en-CA" baseline="0" dirty="0" smtClean="0"/>
                        <a:t>By Numbers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Odds and Ends</a:t>
                      </a:r>
                      <a:endParaRPr lang="en-CA" dirty="0"/>
                    </a:p>
                  </a:txBody>
                  <a:tcPr/>
                </a:tc>
              </a:tr>
              <a:tr h="1093995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" action="ppaction://hlinksldjump"/>
                        </a:rPr>
                        <a:t>100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>
                          <a:hlinkClick r:id="rId3" action="ppaction://hlinksldjump"/>
                        </a:rPr>
                        <a:t>100</a:t>
                      </a:r>
                      <a:endParaRPr lang="en-CA" dirty="0" smtClean="0"/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4" action="ppaction://hlinksldjump"/>
                        </a:rPr>
                        <a:t>100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5" action="ppaction://hlinksldjump"/>
                        </a:rPr>
                        <a:t>100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6" action="ppaction://hlinksldjump"/>
                        </a:rPr>
                        <a:t>100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7" action="ppaction://hlinksldjump"/>
                        </a:rPr>
                        <a:t>100</a:t>
                      </a:r>
                      <a:endParaRPr lang="en-CA" dirty="0"/>
                    </a:p>
                  </a:txBody>
                  <a:tcPr/>
                </a:tc>
              </a:tr>
              <a:tr h="1093995"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8" action="ppaction://hlinksldjump"/>
                        </a:rPr>
                        <a:t>200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9" action="ppaction://hlinksldjump"/>
                        </a:rPr>
                        <a:t>200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10" action="ppaction://hlinksldjump"/>
                        </a:rPr>
                        <a:t>200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11" action="ppaction://hlinksldjump"/>
                        </a:rPr>
                        <a:t>200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12" action="ppaction://hlinksldjump"/>
                        </a:rPr>
                        <a:t>200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13" action="ppaction://hlinksldjump"/>
                        </a:rPr>
                        <a:t>200</a:t>
                      </a:r>
                      <a:endParaRPr lang="en-CA" dirty="0"/>
                    </a:p>
                  </a:txBody>
                  <a:tcPr/>
                </a:tc>
              </a:tr>
              <a:tr h="1093995"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14" action="ppaction://hlinksldjump"/>
                        </a:rPr>
                        <a:t>300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15" action="ppaction://hlinksldjump"/>
                        </a:rPr>
                        <a:t>300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16" action="ppaction://hlinksldjump"/>
                        </a:rPr>
                        <a:t>300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17" action="ppaction://hlinksldjump"/>
                        </a:rPr>
                        <a:t>300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18" action="ppaction://hlinksldjump"/>
                        </a:rPr>
                        <a:t>300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19" action="ppaction://hlinksldjump"/>
                        </a:rPr>
                        <a:t>300</a:t>
                      </a:r>
                      <a:endParaRPr lang="en-CA" dirty="0"/>
                    </a:p>
                  </a:txBody>
                  <a:tcPr/>
                </a:tc>
              </a:tr>
              <a:tr h="1093995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0" action="ppaction://hlinksldjump"/>
                        </a:rPr>
                        <a:t>400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1" action="ppaction://hlinksldjump"/>
                        </a:rPr>
                        <a:t>400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2" action="ppaction://hlinksldjump"/>
                        </a:rPr>
                        <a:t>400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3" action="ppaction://hlinksldjump"/>
                        </a:rPr>
                        <a:t>400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4" action="ppaction://hlinksldjump"/>
                        </a:rPr>
                        <a:t>400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5" action="ppaction://hlinksldjump"/>
                        </a:rPr>
                        <a:t>400</a:t>
                      </a:r>
                      <a:endParaRPr lang="en-CA" dirty="0"/>
                    </a:p>
                  </a:txBody>
                  <a:tcPr/>
                </a:tc>
              </a:tr>
              <a:tr h="1093995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6" action="ppaction://hlinksldjump"/>
                        </a:rPr>
                        <a:t>500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7" action="ppaction://hlinksldjump"/>
                        </a:rPr>
                        <a:t>500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8" action="ppaction://hlinksldjump"/>
                        </a:rPr>
                        <a:t>500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29" action="ppaction://hlinksldjump"/>
                        </a:rPr>
                        <a:t>500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30" action="ppaction://hlinksldjump"/>
                        </a:rPr>
                        <a:t>500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>
                          <a:hlinkClick r:id="rId31" action="ppaction://hlinksldjump"/>
                        </a:rPr>
                        <a:t>500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House of Commons 300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The prime minister’s special MP’s who are appointed because of their special abilities </a:t>
            </a:r>
            <a:r>
              <a:rPr lang="en-CA" dirty="0" smtClean="0"/>
              <a:t>(or because they are women or visible minorities) are </a:t>
            </a:r>
            <a:r>
              <a:rPr lang="en-CA" dirty="0" smtClean="0"/>
              <a:t>known as his...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hlinkClick r:id="rId2" action="ppaction://hlinksldjump"/>
              </a:rPr>
              <a:t>House of Commons 400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This special member of parliament is allowed to parade around with a large golden mace.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hlinkClick r:id="rId2" action="ppaction://hlinksldjump"/>
              </a:rPr>
              <a:t>House of Commons 500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Government Cabinet ministers may disagree with the prime minister in private but when people are watching they must agree with him because they must show .....</a:t>
            </a: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Government Vocabulary 100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What is the most powerful government office in the house of commons?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hlinkClick r:id="rId2" action="ppaction://hlinksldjump"/>
              </a:rPr>
              <a:t>Government Vocabulary 200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Canada’s upper house is also called....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Government Vocabulary300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Canada limits the power of the queen through its laws, what kind of monarchy is this called.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Government Vocabulary 400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In federal politics the leader of the party with second most seats is called an opposition leader.   What is he/she called in the provincial government?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Government Vocabulary 500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Federal government meets in the house of commons or parliament where does the provincial government meet?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Odds and Ends 100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The easiest way to control the actions of Government</a:t>
            </a:r>
            <a:endParaRPr lang="en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Odds and Ends 200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The 3 “</a:t>
            </a:r>
            <a:r>
              <a:rPr lang="en-CA" dirty="0" err="1" smtClean="0"/>
              <a:t>e’s</a:t>
            </a:r>
            <a:r>
              <a:rPr lang="en-CA" dirty="0" smtClean="0"/>
              <a:t>” of a triple E senate.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Vote by Numbers 100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Liberal Party 160 seats</a:t>
            </a:r>
          </a:p>
          <a:p>
            <a:pPr>
              <a:buNone/>
            </a:pPr>
            <a:r>
              <a:rPr lang="en-CA" dirty="0" smtClean="0"/>
              <a:t>Conservative Party 80 seats</a:t>
            </a:r>
          </a:p>
          <a:p>
            <a:pPr>
              <a:buNone/>
            </a:pPr>
            <a:r>
              <a:rPr lang="en-CA" dirty="0" smtClean="0"/>
              <a:t>Bloc Quebecois 40</a:t>
            </a:r>
          </a:p>
          <a:p>
            <a:pPr>
              <a:buNone/>
            </a:pPr>
            <a:r>
              <a:rPr lang="en-CA" dirty="0" smtClean="0"/>
              <a:t>NDP Party 38 seats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If this was an election result who would be the government?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Odds and Ends 300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Which level of government controls the postal service.</a:t>
            </a: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Odds and Ends 400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Bills pass to into the senate after this step.</a:t>
            </a:r>
            <a:endParaRPr lang="en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Odds and Ends 500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Meeting privately with government </a:t>
            </a:r>
            <a:r>
              <a:rPr lang="en-CA" dirty="0" smtClean="0"/>
              <a:t>and conversing </a:t>
            </a:r>
            <a:r>
              <a:rPr lang="en-CA" smtClean="0"/>
              <a:t>with them to </a:t>
            </a:r>
            <a:r>
              <a:rPr lang="en-CA" dirty="0" smtClean="0"/>
              <a:t>try to control their actions is called: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Vote by Numbers 200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A government that gets less than half of the seats in the house of commons is called_____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Vote by Numbers 300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Canadians vote in small areas of Canada chosen by population.   There are 106 of them in Ontario.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Vote by numbers 400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If the liberal party got 47% of the popular vote in Canada and the NDP got 53% of the popular vote in Canada who would win the election in a First Past the Post System?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Vote by numbers 500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How many seats are required to win a majority government in Canada?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Political Ideologies 100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This tool or graph is used to mark ideologies from one extreme to another.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Political Ideologies 200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This form of Government is on the Extreme left of the spectrum.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635</Words>
  <Application>Microsoft Office PowerPoint</Application>
  <PresentationFormat>On-screen Show (4:3)</PresentationFormat>
  <Paragraphs>135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Vote by Numbers 100</vt:lpstr>
      <vt:lpstr>Vote by Numbers 200</vt:lpstr>
      <vt:lpstr>Vote by Numbers 300</vt:lpstr>
      <vt:lpstr>Vote by numbers 400</vt:lpstr>
      <vt:lpstr>Vote by numbers 500</vt:lpstr>
      <vt:lpstr>Political Ideologies 100</vt:lpstr>
      <vt:lpstr>Political Ideologies 200</vt:lpstr>
      <vt:lpstr>Political Ideologies 300</vt:lpstr>
      <vt:lpstr>Political Ideologies 400</vt:lpstr>
      <vt:lpstr>Political Ideologies 500</vt:lpstr>
      <vt:lpstr>Powers of Government 100</vt:lpstr>
      <vt:lpstr>Powers of Government 200</vt:lpstr>
      <vt:lpstr>Powers of Government 300</vt:lpstr>
      <vt:lpstr>Powers of Government 400</vt:lpstr>
      <vt:lpstr>Powers of Government 500</vt:lpstr>
      <vt:lpstr>House of Commons 100</vt:lpstr>
      <vt:lpstr>House of Commons 200</vt:lpstr>
      <vt:lpstr>House of Commons 300</vt:lpstr>
      <vt:lpstr>House of Commons 400 </vt:lpstr>
      <vt:lpstr>House of Commons 500 </vt:lpstr>
      <vt:lpstr>Government Vocabulary 100</vt:lpstr>
      <vt:lpstr>Government Vocabulary 200 </vt:lpstr>
      <vt:lpstr>Government Vocabulary300 </vt:lpstr>
      <vt:lpstr>Government Vocabulary 400</vt:lpstr>
      <vt:lpstr>Government Vocabulary 500</vt:lpstr>
      <vt:lpstr>Odds and Ends 100</vt:lpstr>
      <vt:lpstr>Odds and Ends 200</vt:lpstr>
      <vt:lpstr>Odds and Ends 300</vt:lpstr>
      <vt:lpstr>Odds and Ends 400</vt:lpstr>
      <vt:lpstr>Odds and Ends 500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Woelke</dc:creator>
  <cp:lastModifiedBy>Craig &amp; Jennifer</cp:lastModifiedBy>
  <cp:revision>17</cp:revision>
  <dcterms:created xsi:type="dcterms:W3CDTF">2013-03-07T09:53:35Z</dcterms:created>
  <dcterms:modified xsi:type="dcterms:W3CDTF">2018-03-15T13:47:28Z</dcterms:modified>
</cp:coreProperties>
</file>