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0" r:id="rId7"/>
    <p:sldId id="264" r:id="rId8"/>
    <p:sldId id="265" r:id="rId9"/>
    <p:sldId id="266" r:id="rId10"/>
    <p:sldId id="270" r:id="rId11"/>
    <p:sldId id="272" r:id="rId12"/>
    <p:sldId id="269" r:id="rId13"/>
    <p:sldId id="263" r:id="rId14"/>
    <p:sldId id="267" r:id="rId15"/>
    <p:sldId id="273" r:id="rId16"/>
    <p:sldId id="268" r:id="rId17"/>
    <p:sldId id="274" r:id="rId18"/>
    <p:sldId id="262" r:id="rId19"/>
    <p:sldId id="276" r:id="rId20"/>
    <p:sldId id="277" r:id="rId21"/>
    <p:sldId id="282" r:id="rId22"/>
    <p:sldId id="278" r:id="rId23"/>
    <p:sldId id="279" r:id="rId24"/>
    <p:sldId id="280" r:id="rId25"/>
    <p:sldId id="283" r:id="rId26"/>
    <p:sldId id="281" r:id="rId27"/>
    <p:sldId id="284" r:id="rId28"/>
    <p:sldId id="285" r:id="rId29"/>
    <p:sldId id="286" r:id="rId30"/>
    <p:sldId id="287" r:id="rId31"/>
    <p:sldId id="288" r:id="rId32"/>
    <p:sldId id="275" r:id="rId33"/>
    <p:sldId id="290" r:id="rId34"/>
    <p:sldId id="292" r:id="rId35"/>
    <p:sldId id="293" r:id="rId36"/>
    <p:sldId id="294" r:id="rId37"/>
    <p:sldId id="295" r:id="rId38"/>
    <p:sldId id="291" r:id="rId39"/>
    <p:sldId id="289" r:id="rId40"/>
    <p:sldId id="297" r:id="rId41"/>
    <p:sldId id="298" r:id="rId42"/>
    <p:sldId id="299" r:id="rId43"/>
    <p:sldId id="300" r:id="rId44"/>
    <p:sldId id="301" r:id="rId45"/>
    <p:sldId id="302" r:id="rId46"/>
    <p:sldId id="303" r:id="rId47"/>
    <p:sldId id="306" r:id="rId48"/>
    <p:sldId id="307" r:id="rId49"/>
    <p:sldId id="308" r:id="rId50"/>
    <p:sldId id="304"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2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a:xfrm>
            <a:off x="2692397" y="5037663"/>
            <a:ext cx="5214635" cy="279400"/>
          </a:xfrm>
        </p:spPr>
        <p:txBody>
          <a:bodyPr/>
          <a:lstStyle/>
          <a:p>
            <a:endParaRPr lang="en-CA"/>
          </a:p>
        </p:txBody>
      </p:sp>
      <p:sp>
        <p:nvSpPr>
          <p:cNvPr id="6" name="Slide Number Placeholder 5"/>
          <p:cNvSpPr>
            <a:spLocks noGrp="1"/>
          </p:cNvSpPr>
          <p:nvPr>
            <p:ph type="sldNum" sz="quarter" idx="12"/>
          </p:nvPr>
        </p:nvSpPr>
        <p:spPr>
          <a:xfrm>
            <a:off x="8956900" y="5037663"/>
            <a:ext cx="551167" cy="279400"/>
          </a:xfrm>
        </p:spPr>
        <p:txBody>
          <a:bodyPr/>
          <a:lstStyle/>
          <a:p>
            <a:fld id="{2A09890E-048F-4B82-900E-7415A071D284}" type="slidenum">
              <a:rPr lang="en-CA" smtClean="0"/>
              <a:pPr/>
              <a:t>‹#›</a:t>
            </a:fld>
            <a:endParaRPr lang="en-CA"/>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431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406399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3320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1762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72339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465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2132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101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6571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341595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A09890E-048F-4B82-900E-7415A071D284}" type="slidenum">
              <a:rPr lang="en-CA" smtClean="0"/>
              <a:pPr/>
              <a:t>‹#›</a:t>
            </a:fld>
            <a:endParaRPr lang="en-CA"/>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1545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23717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A09890E-048F-4B82-900E-7415A071D284}" type="slidenum">
              <a:rPr lang="en-CA" smtClean="0"/>
              <a:pPr/>
              <a:t>‹#›</a:t>
            </a:fld>
            <a:endParaRPr lang="en-CA"/>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295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A09890E-048F-4B82-900E-7415A071D284}" type="slidenum">
              <a:rPr lang="en-CA" smtClean="0"/>
              <a:pPr/>
              <a:t>‹#›</a:t>
            </a:fld>
            <a:endParaRPr lang="en-CA"/>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0235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1320540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09890E-048F-4B82-900E-7415A071D284}" type="slidenum">
              <a:rPr lang="en-CA" smtClean="0"/>
              <a:pPr/>
              <a:t>‹#›</a:t>
            </a:fld>
            <a:endParaRPr lang="en-CA"/>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4725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A7C436-241A-4622-BAA5-17FA05EA32DF}" type="datetimeFigureOut">
              <a:rPr lang="en-CA" smtClean="0"/>
              <a:pPr/>
              <a:t>2016-09-16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A09890E-048F-4B82-900E-7415A071D284}" type="slidenum">
              <a:rPr lang="en-CA" smtClean="0"/>
              <a:pPr/>
              <a:t>‹#›</a:t>
            </a:fld>
            <a:endParaRPr lang="en-CA"/>
          </a:p>
        </p:txBody>
      </p:sp>
    </p:spTree>
    <p:extLst>
      <p:ext uri="{BB962C8B-B14F-4D97-AF65-F5344CB8AC3E}">
        <p14:creationId xmlns:p14="http://schemas.microsoft.com/office/powerpoint/2010/main" val="3908964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A7C436-241A-4622-BAA5-17FA05EA32DF}" type="datetimeFigureOut">
              <a:rPr lang="en-CA" smtClean="0"/>
              <a:pPr/>
              <a:t>2016-09-16</a:t>
            </a:fld>
            <a:endParaRPr lang="en-C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C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09890E-048F-4B82-900E-7415A071D284}" type="slidenum">
              <a:rPr lang="en-CA" smtClean="0"/>
              <a:pPr/>
              <a:t>‹#›</a:t>
            </a:fld>
            <a:endParaRPr lang="en-CA"/>
          </a:p>
        </p:txBody>
      </p:sp>
    </p:spTree>
    <p:extLst>
      <p:ext uri="{BB962C8B-B14F-4D97-AF65-F5344CB8AC3E}">
        <p14:creationId xmlns:p14="http://schemas.microsoft.com/office/powerpoint/2010/main" val="2720348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oa16P4nFgD8"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sEQuIDqY6C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UslBeYVb8CY"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video" Target="https://www.youtube.com/embed/R9IM3ZKNMC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asery3UeBj4" TargetMode="External"/><Relationship Id="rId4" Type="http://schemas.openxmlformats.org/officeDocument/2006/relationships/image" Target="../media/image26.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SlDveeISXms" TargetMode="External"/><Relationship Id="rId2" Type="http://schemas.openxmlformats.org/officeDocument/2006/relationships/slideLayout" Target="../slideLayouts/slideLayout2.xml"/><Relationship Id="rId1" Type="http://schemas.openxmlformats.org/officeDocument/2006/relationships/video" Target="https://www.youtube.com/embed/SlDveeISXms"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kqtsExnYeF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qiw8GB3cZ5M"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Legal Philosophy</a:t>
            </a:r>
            <a:endParaRPr lang="en-CA" dirty="0"/>
          </a:p>
        </p:txBody>
      </p:sp>
      <p:sp>
        <p:nvSpPr>
          <p:cNvPr id="3" name="Subtitle 2"/>
          <p:cNvSpPr>
            <a:spLocks noGrp="1"/>
          </p:cNvSpPr>
          <p:nvPr>
            <p:ph type="subTitle" idx="1"/>
          </p:nvPr>
        </p:nvSpPr>
        <p:spPr/>
        <p:txBody>
          <a:bodyPr/>
          <a:lstStyle/>
          <a:p>
            <a:r>
              <a:rPr lang="en-CA" dirty="0" smtClean="0"/>
              <a:t>The basis of legality and morality</a:t>
            </a:r>
            <a:endParaRPr lang="en-CA" dirty="0"/>
          </a:p>
        </p:txBody>
      </p:sp>
    </p:spTree>
    <p:extLst>
      <p:ext uri="{BB962C8B-B14F-4D97-AF65-F5344CB8AC3E}">
        <p14:creationId xmlns:p14="http://schemas.microsoft.com/office/powerpoint/2010/main" val="1294242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Natural Law allows for </a:t>
            </a:r>
            <a:r>
              <a:rPr lang="en-CA" u="sng" dirty="0" smtClean="0"/>
              <a:t>objective morality</a:t>
            </a:r>
            <a:endParaRPr lang="en-CA" u="sng" dirty="0"/>
          </a:p>
        </p:txBody>
      </p:sp>
      <p:sp>
        <p:nvSpPr>
          <p:cNvPr id="3" name="Text Placeholder 2"/>
          <p:cNvSpPr>
            <a:spLocks noGrp="1"/>
          </p:cNvSpPr>
          <p:nvPr>
            <p:ph type="body" idx="1"/>
          </p:nvPr>
        </p:nvSpPr>
        <p:spPr/>
        <p:txBody>
          <a:bodyPr/>
          <a:lstStyle/>
          <a:p>
            <a:r>
              <a:rPr lang="en-CA" dirty="0" smtClean="0"/>
              <a:t>Objective Morality</a:t>
            </a:r>
            <a:endParaRPr lang="en-CA" dirty="0"/>
          </a:p>
        </p:txBody>
      </p:sp>
      <p:sp>
        <p:nvSpPr>
          <p:cNvPr id="4" name="Content Placeholder 3"/>
          <p:cNvSpPr>
            <a:spLocks noGrp="1"/>
          </p:cNvSpPr>
          <p:nvPr>
            <p:ph sz="half" idx="2"/>
          </p:nvPr>
        </p:nvSpPr>
        <p:spPr/>
        <p:txBody>
          <a:bodyPr/>
          <a:lstStyle/>
          <a:p>
            <a:r>
              <a:rPr lang="en-CA" dirty="0" smtClean="0"/>
              <a:t>Morality is set, unchanging true for everyone at all times in all cultures.</a:t>
            </a:r>
          </a:p>
          <a:p>
            <a:pPr>
              <a:buNone/>
            </a:pPr>
            <a:r>
              <a:rPr lang="en-CA" dirty="0" smtClean="0"/>
              <a:t>Ex. Murder is wrong</a:t>
            </a:r>
          </a:p>
          <a:p>
            <a:pPr>
              <a:buNone/>
            </a:pPr>
            <a:r>
              <a:rPr lang="en-CA" dirty="0" smtClean="0"/>
              <a:t>Ex. Cowardice in battle is wrong.</a:t>
            </a:r>
          </a:p>
        </p:txBody>
      </p:sp>
      <p:sp>
        <p:nvSpPr>
          <p:cNvPr id="5" name="Text Placeholder 4"/>
          <p:cNvSpPr>
            <a:spLocks noGrp="1"/>
          </p:cNvSpPr>
          <p:nvPr>
            <p:ph type="body" sz="quarter" idx="3"/>
          </p:nvPr>
        </p:nvSpPr>
        <p:spPr/>
        <p:txBody>
          <a:bodyPr/>
          <a:lstStyle/>
          <a:p>
            <a:r>
              <a:rPr lang="en-CA" dirty="0" smtClean="0"/>
              <a:t>Subjective Morality</a:t>
            </a:r>
            <a:endParaRPr lang="en-CA" dirty="0"/>
          </a:p>
        </p:txBody>
      </p:sp>
      <p:sp>
        <p:nvSpPr>
          <p:cNvPr id="6" name="Content Placeholder 5"/>
          <p:cNvSpPr>
            <a:spLocks noGrp="1"/>
          </p:cNvSpPr>
          <p:nvPr>
            <p:ph sz="quarter" idx="4"/>
          </p:nvPr>
        </p:nvSpPr>
        <p:spPr/>
        <p:txBody>
          <a:bodyPr>
            <a:normAutofit fontScale="85000" lnSpcReduction="10000"/>
          </a:bodyPr>
          <a:lstStyle/>
          <a:p>
            <a:r>
              <a:rPr lang="en-CA" dirty="0" smtClean="0"/>
              <a:t>Morality is changing, chosen by individuals and will be different for everyone.</a:t>
            </a:r>
          </a:p>
          <a:p>
            <a:pPr>
              <a:buNone/>
            </a:pPr>
            <a:r>
              <a:rPr lang="en-CA" dirty="0" smtClean="0"/>
              <a:t>Ex. Lying is wrong because your parents told you.</a:t>
            </a:r>
          </a:p>
          <a:p>
            <a:pPr>
              <a:buNone/>
            </a:pPr>
            <a:r>
              <a:rPr lang="en-CA" dirty="0" smtClean="0"/>
              <a:t>Ex. Rape is wrong because we think it is.</a:t>
            </a:r>
          </a:p>
          <a:p>
            <a:pPr>
              <a:buNone/>
            </a:pPr>
            <a:r>
              <a:rPr lang="en-CA" dirty="0" smtClean="0"/>
              <a:t>Ex.  Killing Jews is wrong unless a crazy tyrant like Hitler says its okay.</a:t>
            </a:r>
          </a:p>
        </p:txBody>
      </p:sp>
      <p:sp>
        <p:nvSpPr>
          <p:cNvPr id="7" name="TextBox 6"/>
          <p:cNvSpPr txBox="1"/>
          <p:nvPr/>
        </p:nvSpPr>
        <p:spPr>
          <a:xfrm>
            <a:off x="3468914" y="5791200"/>
            <a:ext cx="4688115" cy="369332"/>
          </a:xfrm>
          <a:prstGeom prst="rect">
            <a:avLst/>
          </a:prstGeom>
          <a:noFill/>
        </p:spPr>
        <p:txBody>
          <a:bodyPr wrap="square" rtlCol="0">
            <a:spAutoFit/>
          </a:bodyPr>
          <a:lstStyle/>
          <a:p>
            <a:r>
              <a:rPr lang="en-CA" dirty="0" smtClean="0"/>
              <a:t>Do Individuals Decide what it Right and Wrong?</a:t>
            </a:r>
            <a:endParaRPr lang="en-C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Question</a:t>
            </a:r>
            <a:endParaRPr lang="en-CA" dirty="0"/>
          </a:p>
        </p:txBody>
      </p:sp>
      <p:sp>
        <p:nvSpPr>
          <p:cNvPr id="3" name="Content Placeholder 2"/>
          <p:cNvSpPr>
            <a:spLocks noGrp="1"/>
          </p:cNvSpPr>
          <p:nvPr>
            <p:ph idx="1"/>
          </p:nvPr>
        </p:nvSpPr>
        <p:spPr/>
        <p:txBody>
          <a:bodyPr/>
          <a:lstStyle/>
          <a:p>
            <a:endParaRPr lang="en-CA" dirty="0" smtClean="0"/>
          </a:p>
          <a:p>
            <a:pPr algn="ctr">
              <a:buNone/>
            </a:pPr>
            <a:r>
              <a:rPr lang="en-CA" sz="4800" dirty="0" smtClean="0"/>
              <a:t>Can law exist and be enforced if all morality is subjective?</a:t>
            </a:r>
            <a:endParaRPr lang="en-CA"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345" y="924076"/>
            <a:ext cx="9601196" cy="1303867"/>
          </a:xfrm>
        </p:spPr>
        <p:txBody>
          <a:bodyPr>
            <a:normAutofit fontScale="90000"/>
          </a:bodyPr>
          <a:lstStyle/>
          <a:p>
            <a:r>
              <a:rPr lang="en-CA" dirty="0" smtClean="0"/>
              <a:t>Not just for: “fundamentalist, extremist, right wing Christians who think everyone in the world is a Christian and doesn’t know it yet.”</a:t>
            </a:r>
            <a:endParaRPr lang="en-CA" dirty="0"/>
          </a:p>
        </p:txBody>
      </p:sp>
      <p:sp>
        <p:nvSpPr>
          <p:cNvPr id="3" name="Content Placeholder 2"/>
          <p:cNvSpPr>
            <a:spLocks noGrp="1"/>
          </p:cNvSpPr>
          <p:nvPr>
            <p:ph idx="1"/>
          </p:nvPr>
        </p:nvSpPr>
        <p:spPr/>
        <p:txBody>
          <a:bodyPr/>
          <a:lstStyle/>
          <a:p>
            <a:pPr>
              <a:buNone/>
            </a:pPr>
            <a:endParaRPr lang="en-CA" b="1" u="sng" dirty="0" smtClean="0"/>
          </a:p>
          <a:p>
            <a:pPr>
              <a:buNone/>
            </a:pPr>
            <a:r>
              <a:rPr lang="en-CA" b="1" u="sng" dirty="0" smtClean="0"/>
              <a:t>The first Line of our Constitution</a:t>
            </a:r>
          </a:p>
          <a:p>
            <a:pPr>
              <a:buNone/>
            </a:pPr>
            <a:endParaRPr lang="en-CA" b="1" dirty="0" smtClean="0"/>
          </a:p>
          <a:p>
            <a:pPr>
              <a:buNone/>
            </a:pPr>
            <a:r>
              <a:rPr lang="en-CA" b="1" dirty="0" smtClean="0"/>
              <a:t>The </a:t>
            </a:r>
            <a:r>
              <a:rPr lang="en-CA" b="1" i="1" dirty="0" smtClean="0"/>
              <a:t>Constitution Act, 1982:</a:t>
            </a:r>
            <a:r>
              <a:rPr lang="en-CA" b="1" dirty="0" smtClean="0"/>
              <a:t> Preamble</a:t>
            </a:r>
            <a:endParaRPr lang="en-CA" dirty="0" smtClean="0"/>
          </a:p>
          <a:p>
            <a:pPr>
              <a:buNone/>
            </a:pPr>
            <a:r>
              <a:rPr lang="en-CA" b="1" dirty="0" smtClean="0"/>
              <a:t>Whereas Canada is founded upon principles that recognize the supremacy of God and the rule of law:</a:t>
            </a:r>
            <a:endParaRPr lang="en-CA" dirty="0" smtClean="0"/>
          </a:p>
          <a:p>
            <a:endParaRPr lang="en-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Created with Divine Laws</a:t>
            </a:r>
            <a:endParaRPr lang="en-CA" dirty="0"/>
          </a:p>
        </p:txBody>
      </p:sp>
      <p:sp>
        <p:nvSpPr>
          <p:cNvPr id="5" name="Content Placeholder 4"/>
          <p:cNvSpPr>
            <a:spLocks noGrp="1"/>
          </p:cNvSpPr>
          <p:nvPr>
            <p:ph idx="1"/>
          </p:nvPr>
        </p:nvSpPr>
        <p:spPr/>
        <p:txBody>
          <a:bodyPr/>
          <a:lstStyle/>
          <a:p>
            <a:pPr marL="0" indent="0">
              <a:buNone/>
            </a:pPr>
            <a:r>
              <a:rPr lang="en-CA" dirty="0" smtClean="0"/>
              <a:t>Law in the Garden</a:t>
            </a:r>
          </a:p>
          <a:p>
            <a:pPr marL="0" indent="0">
              <a:buNone/>
            </a:pPr>
            <a:r>
              <a:rPr lang="en-CA" dirty="0" smtClean="0"/>
              <a:t>Law with Cain and Able</a:t>
            </a:r>
          </a:p>
          <a:p>
            <a:pPr marL="0" indent="0">
              <a:buNone/>
            </a:pPr>
            <a:r>
              <a:rPr lang="en-CA" dirty="0" smtClean="0"/>
              <a:t>7 Laws with Noah</a:t>
            </a:r>
          </a:p>
          <a:p>
            <a:pPr marL="0" indent="0">
              <a:buNone/>
            </a:pPr>
            <a:endParaRPr lang="en-CA" dirty="0" smtClean="0"/>
          </a:p>
          <a:p>
            <a:pPr marL="0" indent="0">
              <a:buNone/>
            </a:pPr>
            <a:r>
              <a:rPr lang="en-CA" dirty="0" smtClean="0"/>
              <a:t>(do this don’t do that)</a:t>
            </a:r>
            <a:endParaRPr lang="en-CA"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1246" y="2470377"/>
            <a:ext cx="4724022" cy="3317875"/>
          </a:xfrm>
          <a:prstGeom prst="rect">
            <a:avLst/>
          </a:prstGeom>
        </p:spPr>
      </p:pic>
    </p:spTree>
    <p:extLst>
      <p:ext uri="{BB962C8B-B14F-4D97-AF65-F5344CB8AC3E}">
        <p14:creationId xmlns:p14="http://schemas.microsoft.com/office/powerpoint/2010/main" val="4208425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Mosaic Law</a:t>
            </a:r>
            <a:endParaRPr lang="en-CA" dirty="0"/>
          </a:p>
        </p:txBody>
      </p:sp>
      <p:sp>
        <p:nvSpPr>
          <p:cNvPr id="3" name="Content Placeholder 2"/>
          <p:cNvSpPr>
            <a:spLocks noGrp="1"/>
          </p:cNvSpPr>
          <p:nvPr>
            <p:ph idx="1"/>
          </p:nvPr>
        </p:nvSpPr>
        <p:spPr>
          <a:xfrm>
            <a:off x="1295401" y="2556932"/>
            <a:ext cx="6571342" cy="3318936"/>
          </a:xfrm>
        </p:spPr>
        <p:txBody>
          <a:bodyPr/>
          <a:lstStyle/>
          <a:p>
            <a:r>
              <a:rPr lang="en-CA" dirty="0" smtClean="0"/>
              <a:t>10 Commandments</a:t>
            </a:r>
          </a:p>
          <a:p>
            <a:r>
              <a:rPr lang="en-CA" dirty="0" smtClean="0"/>
              <a:t>Justice, sexual immorality, sexual conduct and their penalties.</a:t>
            </a:r>
          </a:p>
          <a:p>
            <a:r>
              <a:rPr lang="en-CA" dirty="0" smtClean="0"/>
              <a:t>National and ceremonial customs, kosher laws,  clothing laws, circumcision.</a:t>
            </a:r>
          </a:p>
          <a:p>
            <a:r>
              <a:rPr lang="en-CA" dirty="0" smtClean="0"/>
              <a:t>Civil laws (like a claims court aka what to do when his ox gores yours.)</a:t>
            </a:r>
          </a:p>
          <a:p>
            <a:endParaRPr lang="en-CA" dirty="0" smtClean="0"/>
          </a:p>
          <a:p>
            <a:endParaRPr lang="en-CA" dirty="0"/>
          </a:p>
        </p:txBody>
      </p:sp>
      <p:pic>
        <p:nvPicPr>
          <p:cNvPr id="4" name="Picture 3" descr="Divine-Law-before-Moses.jpg"/>
          <p:cNvPicPr>
            <a:picLocks noChangeAspect="1"/>
          </p:cNvPicPr>
          <p:nvPr/>
        </p:nvPicPr>
        <p:blipFill>
          <a:blip r:embed="rId2" cstate="print"/>
          <a:stretch>
            <a:fillRect/>
          </a:stretch>
        </p:blipFill>
        <p:spPr>
          <a:xfrm>
            <a:off x="7936556" y="2554512"/>
            <a:ext cx="2796880" cy="350157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Sharia Law</a:t>
            </a:r>
            <a:endParaRPr lang="en-CA" dirty="0"/>
          </a:p>
        </p:txBody>
      </p:sp>
      <p:sp>
        <p:nvSpPr>
          <p:cNvPr id="3" name="Content Placeholder 2"/>
          <p:cNvSpPr>
            <a:spLocks noGrp="1"/>
          </p:cNvSpPr>
          <p:nvPr>
            <p:ph idx="1"/>
          </p:nvPr>
        </p:nvSpPr>
        <p:spPr>
          <a:xfrm>
            <a:off x="1295401" y="2556932"/>
            <a:ext cx="5736464" cy="3318936"/>
          </a:xfrm>
        </p:spPr>
        <p:txBody>
          <a:bodyPr/>
          <a:lstStyle/>
          <a:p>
            <a:r>
              <a:rPr lang="en-CA" dirty="0" smtClean="0"/>
              <a:t>Follows the teaching of the Quran </a:t>
            </a:r>
          </a:p>
          <a:p>
            <a:r>
              <a:rPr lang="en-CA" dirty="0" smtClean="0"/>
              <a:t>Also follows the life of Mohammed.</a:t>
            </a:r>
          </a:p>
          <a:p>
            <a:r>
              <a:rPr lang="en-CA" dirty="0" smtClean="0"/>
              <a:t>Makes for much more flexibility in interpretation than the Mosaic law.</a:t>
            </a:r>
          </a:p>
          <a:p>
            <a:r>
              <a:rPr lang="en-CA" dirty="0" smtClean="0"/>
              <a:t>Like mosaic law it also has no division between civil order criminal code and spiritual duties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1158" y="3065172"/>
            <a:ext cx="5062553" cy="2414615"/>
          </a:xfrm>
          <a:prstGeom prst="rect">
            <a:avLst/>
          </a:prstGeom>
        </p:spPr>
      </p:pic>
    </p:spTree>
    <p:extLst>
      <p:ext uri="{BB962C8B-B14F-4D97-AF65-F5344CB8AC3E}">
        <p14:creationId xmlns:p14="http://schemas.microsoft.com/office/powerpoint/2010/main" val="249078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 Ancient Metaphysical Natural Law Codes</a:t>
            </a:r>
            <a:endParaRPr lang="en-CA" dirty="0"/>
          </a:p>
        </p:txBody>
      </p:sp>
      <p:sp>
        <p:nvSpPr>
          <p:cNvPr id="3" name="Content Placeholder 2"/>
          <p:cNvSpPr>
            <a:spLocks noGrp="1"/>
          </p:cNvSpPr>
          <p:nvPr>
            <p:ph idx="1"/>
          </p:nvPr>
        </p:nvSpPr>
        <p:spPr/>
        <p:txBody>
          <a:bodyPr/>
          <a:lstStyle/>
          <a:p>
            <a:r>
              <a:rPr lang="en-CA" dirty="0" smtClean="0"/>
              <a:t>Mosaic Law 					(Torah and others)				Jews</a:t>
            </a:r>
          </a:p>
          <a:p>
            <a:r>
              <a:rPr lang="en-CA" dirty="0" err="1" smtClean="0"/>
              <a:t>Sharia</a:t>
            </a:r>
            <a:r>
              <a:rPr lang="en-CA" dirty="0" smtClean="0"/>
              <a:t> Law Code				(Quran and others)				Muslims</a:t>
            </a:r>
          </a:p>
          <a:p>
            <a:r>
              <a:rPr lang="en-CA" dirty="0" smtClean="0"/>
              <a:t>Sikh Law Code				(The Path)						Sikh</a:t>
            </a:r>
          </a:p>
          <a:p>
            <a:r>
              <a:rPr lang="en-CA" dirty="0" smtClean="0"/>
              <a:t>Hindu Law Code			(&gt;)								Hindus</a:t>
            </a:r>
          </a:p>
          <a:p>
            <a:pPr marL="0" indent="0">
              <a:buNone/>
            </a:pPr>
            <a:r>
              <a:rPr lang="en-CA" dirty="0" smtClean="0"/>
              <a:t>		</a:t>
            </a:r>
          </a:p>
          <a:p>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Research Law Codes</a:t>
            </a:r>
            <a:endParaRPr lang="en-CA" dirty="0"/>
          </a:p>
        </p:txBody>
      </p:sp>
      <p:sp>
        <p:nvSpPr>
          <p:cNvPr id="3" name="Content Placeholder 2"/>
          <p:cNvSpPr>
            <a:spLocks noGrp="1"/>
          </p:cNvSpPr>
          <p:nvPr>
            <p:ph idx="1"/>
          </p:nvPr>
        </p:nvSpPr>
        <p:spPr/>
        <p:txBody>
          <a:bodyPr>
            <a:normAutofit lnSpcReduction="10000"/>
          </a:bodyPr>
          <a:lstStyle/>
          <a:p>
            <a:r>
              <a:rPr lang="en-CA" dirty="0" smtClean="0"/>
              <a:t>What’s in the law code?</a:t>
            </a:r>
          </a:p>
          <a:p>
            <a:r>
              <a:rPr lang="en-CA" dirty="0" smtClean="0"/>
              <a:t>What are various punishments for law breaking?</a:t>
            </a:r>
          </a:p>
          <a:p>
            <a:r>
              <a:rPr lang="en-CA" dirty="0" smtClean="0"/>
              <a:t>How old is the law code?</a:t>
            </a:r>
          </a:p>
          <a:p>
            <a:r>
              <a:rPr lang="en-CA" dirty="0" smtClean="0"/>
              <a:t>Is the law code being practiced today and if so where?</a:t>
            </a:r>
          </a:p>
          <a:p>
            <a:r>
              <a:rPr lang="en-CA" dirty="0" smtClean="0"/>
              <a:t>Is this law code a viable (good) option for our society?</a:t>
            </a:r>
          </a:p>
          <a:p>
            <a:endParaRPr lang="en-CA" dirty="0"/>
          </a:p>
          <a:p>
            <a:pPr marL="0" indent="0">
              <a:buNone/>
            </a:pPr>
            <a:r>
              <a:rPr lang="en-CA" b="1" u="sng" dirty="0" err="1" smtClean="0"/>
              <a:t>Reseach</a:t>
            </a:r>
            <a:r>
              <a:rPr lang="en-CA" b="1" u="sng" dirty="0" smtClean="0"/>
              <a:t> your law code for 10 minutes and be prepared to present </a:t>
            </a:r>
            <a:endParaRPr lang="en-CA" b="1" u="sng" dirty="0"/>
          </a:p>
        </p:txBody>
      </p:sp>
    </p:spTree>
    <p:extLst>
      <p:ext uri="{BB962C8B-B14F-4D97-AF65-F5344CB8AC3E}">
        <p14:creationId xmlns:p14="http://schemas.microsoft.com/office/powerpoint/2010/main" val="3945201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Secular Natural Law</a:t>
            </a:r>
            <a:endParaRPr lang="en-CA" dirty="0"/>
          </a:p>
        </p:txBody>
      </p:sp>
      <p:sp>
        <p:nvSpPr>
          <p:cNvPr id="3" name="Text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4107282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animals be Good or Bad</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Check In</a:t>
            </a:r>
          </a:p>
          <a:p>
            <a:r>
              <a:rPr lang="en-CA" dirty="0" smtClean="0"/>
              <a:t>Share a story of a time an animal was either good/bad</a:t>
            </a:r>
          </a:p>
          <a:p>
            <a:endParaRPr lang="en-CA" dirty="0"/>
          </a:p>
          <a:p>
            <a:pPr marL="0" indent="0">
              <a:buNone/>
            </a:pPr>
            <a:r>
              <a:rPr lang="en-CA" dirty="0" smtClean="0"/>
              <a:t>Secular Natural Law</a:t>
            </a:r>
          </a:p>
          <a:p>
            <a:r>
              <a:rPr lang="en-CA" dirty="0"/>
              <a:t>There are objective laws in nature.   They are a product of evolution and universal to all creatures.</a:t>
            </a:r>
          </a:p>
          <a:p>
            <a:pPr marL="0" indent="0">
              <a:buNone/>
            </a:pPr>
            <a:endParaRPr lang="en-CA" dirty="0" smtClean="0"/>
          </a:p>
          <a:p>
            <a:pPr marL="0" indent="0">
              <a:buNone/>
            </a:pPr>
            <a:endParaRPr lang="en-CA" dirty="0"/>
          </a:p>
        </p:txBody>
      </p:sp>
    </p:spTree>
    <p:extLst>
      <p:ext uri="{BB962C8B-B14F-4D97-AF65-F5344CB8AC3E}">
        <p14:creationId xmlns:p14="http://schemas.microsoft.com/office/powerpoint/2010/main" val="3942482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Law?</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The Question is a philosophical question with no agreed upon definition.   It is a similar and as interesting as “what is love”</a:t>
            </a:r>
          </a:p>
          <a:p>
            <a:pPr marL="0" indent="0">
              <a:buNone/>
            </a:pPr>
            <a:endParaRPr lang="en-CA" u="sng" dirty="0"/>
          </a:p>
          <a:p>
            <a:pPr marL="0" indent="0">
              <a:buNone/>
            </a:pPr>
            <a:r>
              <a:rPr lang="en-CA" dirty="0" smtClean="0"/>
              <a:t>In this unit we will look at 5 philosophical viewpoints that answer this question and the predominate viewpoint which is on the rise in Canada.</a:t>
            </a:r>
          </a:p>
          <a:p>
            <a:pPr marL="0" indent="0">
              <a:buNone/>
            </a:pPr>
            <a:endParaRPr lang="en-CA" u="sng" dirty="0"/>
          </a:p>
          <a:p>
            <a:pPr marL="0" indent="0">
              <a:buNone/>
            </a:pPr>
            <a:endParaRPr lang="en-CA" dirty="0"/>
          </a:p>
          <a:p>
            <a:pPr marL="0" indent="0">
              <a:buNone/>
            </a:pPr>
            <a:endParaRPr lang="en-CA" dirty="0" smtClean="0"/>
          </a:p>
          <a:p>
            <a:pPr marL="0" indent="0">
              <a:buNone/>
            </a:pPr>
            <a:endParaRPr lang="en-CA" dirty="0"/>
          </a:p>
          <a:p>
            <a:pPr marL="0" indent="0">
              <a:buNone/>
            </a:pPr>
            <a:endParaRPr lang="en-CA" dirty="0"/>
          </a:p>
        </p:txBody>
      </p:sp>
    </p:spTree>
    <p:extLst>
      <p:ext uri="{BB962C8B-B14F-4D97-AF65-F5344CB8AC3E}">
        <p14:creationId xmlns:p14="http://schemas.microsoft.com/office/powerpoint/2010/main" val="30172727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animals be moral or immoral?</a:t>
            </a:r>
            <a:endParaRPr lang="en-CA" dirty="0"/>
          </a:p>
        </p:txBody>
      </p:sp>
      <p:sp>
        <p:nvSpPr>
          <p:cNvPr id="5" name="Content Placeholder 4"/>
          <p:cNvSpPr>
            <a:spLocks noGrp="1"/>
          </p:cNvSpPr>
          <p:nvPr>
            <p:ph idx="1"/>
          </p:nvPr>
        </p:nvSpPr>
        <p:spPr/>
        <p:txBody>
          <a:bodyPr/>
          <a:lstStyle/>
          <a:p>
            <a:r>
              <a:rPr lang="en-CA" dirty="0" smtClean="0"/>
              <a:t>Some believe that animals have ideas of right and wrong.</a:t>
            </a:r>
          </a:p>
          <a:p>
            <a:pPr marL="0" indent="0">
              <a:buNone/>
            </a:pPr>
            <a:r>
              <a:rPr lang="en-CA" dirty="0"/>
              <a:t>https://www.youtube.com/watch?v=oa16P4nFgD8</a:t>
            </a:r>
          </a:p>
        </p:txBody>
      </p:sp>
      <p:pic>
        <p:nvPicPr>
          <p:cNvPr id="6" name="oa16P4nFgD8"/>
          <p:cNvPicPr>
            <a:picLocks noRot="1" noChangeAspect="1"/>
          </p:cNvPicPr>
          <p:nvPr>
            <a:videoFile r:link="rId1"/>
          </p:nvPr>
        </p:nvPicPr>
        <p:blipFill>
          <a:blip r:embed="rId3" cstate="print"/>
          <a:stretch>
            <a:fillRect/>
          </a:stretch>
        </p:blipFill>
        <p:spPr>
          <a:xfrm>
            <a:off x="3088784" y="2556932"/>
            <a:ext cx="5836275" cy="3282905"/>
          </a:xfrm>
          <a:prstGeom prst="rect">
            <a:avLst/>
          </a:prstGeom>
        </p:spPr>
      </p:pic>
    </p:spTree>
    <p:extLst>
      <p:ext uri="{BB962C8B-B14F-4D97-AF65-F5344CB8AC3E}">
        <p14:creationId xmlns:p14="http://schemas.microsoft.com/office/powerpoint/2010/main" val="3451541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Animals behaving with morality</a:t>
            </a:r>
            <a:endParaRPr lang="en-CA" dirty="0"/>
          </a:p>
        </p:txBody>
      </p:sp>
      <p:sp>
        <p:nvSpPr>
          <p:cNvPr id="3" name="Content Placeholder 2"/>
          <p:cNvSpPr>
            <a:spLocks noGrp="1"/>
          </p:cNvSpPr>
          <p:nvPr>
            <p:ph idx="1"/>
          </p:nvPr>
        </p:nvSpPr>
        <p:spPr/>
        <p:txBody>
          <a:bodyPr/>
          <a:lstStyle/>
          <a:p>
            <a:r>
              <a:rPr lang="en-CA" dirty="0" smtClean="0"/>
              <a:t>Rats will share food.</a:t>
            </a:r>
          </a:p>
          <a:p>
            <a:r>
              <a:rPr lang="en-CA" dirty="0" smtClean="0"/>
              <a:t>Many animals will share to avoid conflict within their tribe.   </a:t>
            </a:r>
          </a:p>
          <a:p>
            <a:r>
              <a:rPr lang="en-CA" dirty="0" smtClean="0"/>
              <a:t>Some animals have been shown to go to some length to help their fellow animal avoid pain.</a:t>
            </a:r>
          </a:p>
          <a:p>
            <a:r>
              <a:rPr lang="en-CA" dirty="0" smtClean="0"/>
              <a:t>Mothers go to extremes to protect young.</a:t>
            </a:r>
            <a:endParaRPr lang="en-CA" dirty="0"/>
          </a:p>
        </p:txBody>
      </p:sp>
    </p:spTree>
    <p:extLst>
      <p:ext uri="{BB962C8B-B14F-4D97-AF65-F5344CB8AC3E}">
        <p14:creationId xmlns:p14="http://schemas.microsoft.com/office/powerpoint/2010/main" val="160294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Evolution as a basis for morality</a:t>
            </a:r>
            <a:endParaRPr lang="en-CA" dirty="0"/>
          </a:p>
        </p:txBody>
      </p:sp>
      <p:pic>
        <p:nvPicPr>
          <p:cNvPr id="4" name="sEQuIDqY6Cc"/>
          <p:cNvPicPr>
            <a:picLocks noGrp="1" noRot="1" noChangeAspect="1"/>
          </p:cNvPicPr>
          <p:nvPr>
            <p:ph idx="1"/>
            <a:videoFile r:link="rId1"/>
          </p:nvPr>
        </p:nvPicPr>
        <p:blipFill>
          <a:blip r:embed="rId3" cstate="print"/>
          <a:stretch>
            <a:fillRect/>
          </a:stretch>
        </p:blipFill>
        <p:spPr>
          <a:xfrm>
            <a:off x="2459865" y="2441530"/>
            <a:ext cx="6306036" cy="3547145"/>
          </a:xfrm>
          <a:prstGeom prst="rect">
            <a:avLst/>
          </a:prstGeom>
        </p:spPr>
      </p:pic>
    </p:spTree>
    <p:extLst>
      <p:ext uri="{BB962C8B-B14F-4D97-AF65-F5344CB8AC3E}">
        <p14:creationId xmlns:p14="http://schemas.microsoft.com/office/powerpoint/2010/main" val="16003268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Osprey Observational Experiment</a:t>
            </a:r>
            <a:endParaRPr lang="en-CA" dirty="0"/>
          </a:p>
        </p:txBody>
      </p:sp>
      <p:sp>
        <p:nvSpPr>
          <p:cNvPr id="5" name="Content Placeholder 4"/>
          <p:cNvSpPr>
            <a:spLocks noGrp="1"/>
          </p:cNvSpPr>
          <p:nvPr>
            <p:ph idx="1"/>
          </p:nvPr>
        </p:nvSpPr>
        <p:spPr/>
        <p:txBody>
          <a:bodyPr/>
          <a:lstStyle/>
          <a:p>
            <a:r>
              <a:rPr lang="en-CA" dirty="0" smtClean="0"/>
              <a:t>Set up a camera on a osprey nest.</a:t>
            </a:r>
          </a:p>
          <a:p>
            <a:r>
              <a:rPr lang="en-CA" dirty="0" smtClean="0"/>
              <a:t>Mother osprey hatches the egg.</a:t>
            </a:r>
          </a:p>
          <a:p>
            <a:r>
              <a:rPr lang="en-CA" dirty="0" smtClean="0"/>
              <a:t>Proceeds to deny one chick food while feeding another.</a:t>
            </a:r>
          </a:p>
          <a:p>
            <a:r>
              <a:rPr lang="en-CA" dirty="0" smtClean="0"/>
              <a:t>Eventually pecks the one chick to death.</a:t>
            </a:r>
          </a:p>
          <a:p>
            <a:r>
              <a:rPr lang="en-CA" dirty="0" smtClean="0"/>
              <a:t>Everyone got to watch.</a:t>
            </a:r>
          </a:p>
          <a:p>
            <a:r>
              <a:rPr lang="en-CA" dirty="0" smtClean="0"/>
              <a:t>People almost rioted.</a:t>
            </a:r>
          </a:p>
          <a:p>
            <a:endParaRPr lang="en-CA"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5954" y="4052376"/>
            <a:ext cx="4254589" cy="2275711"/>
          </a:xfrm>
          <a:prstGeom prst="rect">
            <a:avLst/>
          </a:prstGeom>
        </p:spPr>
      </p:pic>
    </p:spTree>
    <p:extLst>
      <p:ext uri="{BB962C8B-B14F-4D97-AF65-F5344CB8AC3E}">
        <p14:creationId xmlns:p14="http://schemas.microsoft.com/office/powerpoint/2010/main" val="911121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If creatures are morally capable are they morally responsible?</a:t>
            </a:r>
            <a:endParaRPr lang="en-CA" dirty="0"/>
          </a:p>
        </p:txBody>
      </p:sp>
      <p:sp>
        <p:nvSpPr>
          <p:cNvPr id="3" name="Content Placeholder 2"/>
          <p:cNvSpPr>
            <a:spLocks noGrp="1"/>
          </p:cNvSpPr>
          <p:nvPr>
            <p:ph idx="1"/>
          </p:nvPr>
        </p:nvSpPr>
        <p:spPr/>
        <p:txBody>
          <a:bodyPr/>
          <a:lstStyle/>
          <a:p>
            <a:r>
              <a:rPr lang="en-CA" dirty="0" smtClean="0"/>
              <a:t>Should that osprey have its children removed.</a:t>
            </a:r>
          </a:p>
          <a:p>
            <a:r>
              <a:rPr lang="en-CA" dirty="0" smtClean="0"/>
              <a:t>Should that osprey be charged with neglect.</a:t>
            </a:r>
          </a:p>
          <a:p>
            <a:r>
              <a:rPr lang="en-CA" dirty="0" smtClean="0"/>
              <a:t>Should it serve a prison sentence.</a:t>
            </a:r>
          </a:p>
          <a:p>
            <a:r>
              <a:rPr lang="en-CA" dirty="0" smtClean="0"/>
              <a:t>Should humanity have ensured that justice was done to the baby osprey?</a:t>
            </a:r>
          </a:p>
        </p:txBody>
      </p:sp>
    </p:spTree>
    <p:extLst>
      <p:ext uri="{BB962C8B-B14F-4D97-AF65-F5344CB8AC3E}">
        <p14:creationId xmlns:p14="http://schemas.microsoft.com/office/powerpoint/2010/main" val="1941283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 animals be moral or immoral</a:t>
            </a:r>
            <a:endParaRPr lang="en-CA" dirty="0"/>
          </a:p>
        </p:txBody>
      </p:sp>
      <p:pic>
        <p:nvPicPr>
          <p:cNvPr id="4" name="UslBeYVb8CY"/>
          <p:cNvPicPr>
            <a:picLocks noGrp="1" noRot="1" noChangeAspect="1"/>
          </p:cNvPicPr>
          <p:nvPr>
            <p:ph idx="1"/>
            <a:videoFile r:link="rId1"/>
          </p:nvPr>
        </p:nvPicPr>
        <p:blipFill>
          <a:blip r:embed="rId3" cstate="print"/>
          <a:stretch>
            <a:fillRect/>
          </a:stretch>
        </p:blipFill>
        <p:spPr>
          <a:xfrm>
            <a:off x="3548743" y="3017610"/>
            <a:ext cx="4572000" cy="2571750"/>
          </a:xfrm>
          <a:prstGeom prst="rect">
            <a:avLst/>
          </a:prstGeom>
        </p:spPr>
      </p:pic>
    </p:spTree>
    <p:extLst>
      <p:ext uri="{BB962C8B-B14F-4D97-AF65-F5344CB8AC3E}">
        <p14:creationId xmlns:p14="http://schemas.microsoft.com/office/powerpoint/2010/main" val="3735711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Animals behaving without morality</a:t>
            </a:r>
            <a:endParaRPr lang="en-CA" dirty="0"/>
          </a:p>
        </p:txBody>
      </p:sp>
      <p:sp>
        <p:nvSpPr>
          <p:cNvPr id="3" name="Content Placeholder 2"/>
          <p:cNvSpPr>
            <a:spLocks noGrp="1"/>
          </p:cNvSpPr>
          <p:nvPr>
            <p:ph idx="1"/>
          </p:nvPr>
        </p:nvSpPr>
        <p:spPr/>
        <p:txBody>
          <a:bodyPr>
            <a:normAutofit fontScale="85000" lnSpcReduction="10000"/>
          </a:bodyPr>
          <a:lstStyle/>
          <a:p>
            <a:r>
              <a:rPr lang="en-CA" dirty="0" smtClean="0"/>
              <a:t>Male dolphins (smartest mammal alive)  will surround isolated females from another herd and slap her and all forcibly copulate (rape) her.   This is presumably done to protect.</a:t>
            </a:r>
          </a:p>
          <a:p>
            <a:r>
              <a:rPr lang="en-CA" dirty="0" smtClean="0"/>
              <a:t>Mother polar bears will eat their own young.   Apparently hamsters frequently chow down on their new-borns in order to make up for protein deficiency.</a:t>
            </a:r>
          </a:p>
          <a:p>
            <a:r>
              <a:rPr lang="en-CA" dirty="0" smtClean="0"/>
              <a:t>Male lions will also kill all the young in pride if they become the new alpha.   Very much like “uncle scar” in the lion king.   Male horses are likely to kick to death any colt that has no chance of being theirs.   Zebras foals have less than 5% chance of not being kicked to death.</a:t>
            </a:r>
          </a:p>
          <a:p>
            <a:r>
              <a:rPr lang="en-CA" dirty="0" smtClean="0"/>
              <a:t>Sharks will eat their siblings while still in the womb.   </a:t>
            </a:r>
            <a:r>
              <a:rPr lang="en-CA" dirty="0" err="1" smtClean="0"/>
              <a:t>Tazmanian</a:t>
            </a:r>
            <a:r>
              <a:rPr lang="en-CA" dirty="0" smtClean="0"/>
              <a:t> devils kill their siblings after being born.</a:t>
            </a:r>
            <a:endParaRPr lang="en-CA" dirty="0"/>
          </a:p>
        </p:txBody>
      </p:sp>
    </p:spTree>
    <p:extLst>
      <p:ext uri="{BB962C8B-B14F-4D97-AF65-F5344CB8AC3E}">
        <p14:creationId xmlns:p14="http://schemas.microsoft.com/office/powerpoint/2010/main" val="2072126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u="sng" dirty="0" smtClean="0"/>
              <a:t>Crazy</a:t>
            </a:r>
            <a:r>
              <a:rPr lang="en-CA" dirty="0" smtClean="0"/>
              <a:t> morality if we follow evolutionary utility</a:t>
            </a:r>
            <a:endParaRPr lang="en-CA" dirty="0"/>
          </a:p>
        </p:txBody>
      </p:sp>
      <p:sp>
        <p:nvSpPr>
          <p:cNvPr id="3" name="Content Placeholder 2"/>
          <p:cNvSpPr>
            <a:spLocks noGrp="1"/>
          </p:cNvSpPr>
          <p:nvPr>
            <p:ph idx="1"/>
          </p:nvPr>
        </p:nvSpPr>
        <p:spPr/>
        <p:txBody>
          <a:bodyPr/>
          <a:lstStyle/>
          <a:p>
            <a:pPr marL="457200" indent="-457200">
              <a:buFont typeface="+mj-lt"/>
              <a:buAutoNum type="arabicPeriod"/>
            </a:pPr>
            <a:r>
              <a:rPr lang="en-CA" dirty="0" smtClean="0"/>
              <a:t>We’d be “moral” to kill any young that had birth defects.</a:t>
            </a:r>
          </a:p>
          <a:p>
            <a:pPr marL="457200" indent="-457200">
              <a:buFont typeface="+mj-lt"/>
              <a:buAutoNum type="arabicPeriod"/>
            </a:pPr>
            <a:r>
              <a:rPr lang="en-CA" dirty="0" smtClean="0"/>
              <a:t>It’d be moral to kill and eat children if we were hungry enough.</a:t>
            </a:r>
          </a:p>
          <a:p>
            <a:pPr marL="457200" indent="-457200">
              <a:buFont typeface="+mj-lt"/>
              <a:buAutoNum type="arabicPeriod"/>
            </a:pPr>
            <a:r>
              <a:rPr lang="en-CA" dirty="0" smtClean="0"/>
              <a:t>Bullying fighting and general violence would be condoned provided it was establishing some sort of social dominance structure.</a:t>
            </a:r>
          </a:p>
          <a:p>
            <a:pPr marL="457200" indent="-457200">
              <a:buFont typeface="+mj-lt"/>
              <a:buAutoNum type="arabicPeriod"/>
            </a:pPr>
            <a:r>
              <a:rPr lang="en-CA" dirty="0" smtClean="0"/>
              <a:t>Rape “forcible copulation” would be tolerated if more genetic diversity was needed or if we couldn’t “naturally” attract a female/male.</a:t>
            </a:r>
            <a:endParaRPr lang="en-CA" dirty="0"/>
          </a:p>
        </p:txBody>
      </p:sp>
    </p:spTree>
    <p:extLst>
      <p:ext uri="{BB962C8B-B14F-4D97-AF65-F5344CB8AC3E}">
        <p14:creationId xmlns:p14="http://schemas.microsoft.com/office/powerpoint/2010/main" val="1472122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Paul gives credit to “natural law”</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84515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Positivism</a:t>
            </a:r>
            <a:endParaRPr lang="en-CA" dirty="0"/>
          </a:p>
        </p:txBody>
      </p:sp>
      <p:sp>
        <p:nvSpPr>
          <p:cNvPr id="3" name="Text Placeholder 2"/>
          <p:cNvSpPr>
            <a:spLocks noGrp="1"/>
          </p:cNvSpPr>
          <p:nvPr>
            <p:ph type="body" idx="1"/>
          </p:nvPr>
        </p:nvSpPr>
        <p:spPr/>
        <p:txBody>
          <a:bodyPr/>
          <a:lstStyle/>
          <a:p>
            <a:r>
              <a:rPr lang="en-CA" dirty="0" smtClean="0"/>
              <a:t>(No values its just legality)</a:t>
            </a:r>
            <a:endParaRPr lang="en-CA" dirty="0"/>
          </a:p>
        </p:txBody>
      </p:sp>
    </p:spTree>
    <p:extLst>
      <p:ext uri="{BB962C8B-B14F-4D97-AF65-F5344CB8AC3E}">
        <p14:creationId xmlns:p14="http://schemas.microsoft.com/office/powerpoint/2010/main" val="1009944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Law</a:t>
            </a:r>
            <a:endParaRPr lang="en-CA" dirty="0"/>
          </a:p>
        </p:txBody>
      </p:sp>
      <p:sp>
        <p:nvSpPr>
          <p:cNvPr id="3" name="Content Placeholder 2"/>
          <p:cNvSpPr>
            <a:spLocks noGrp="1"/>
          </p:cNvSpPr>
          <p:nvPr>
            <p:ph idx="1"/>
          </p:nvPr>
        </p:nvSpPr>
        <p:spPr/>
        <p:txBody>
          <a:bodyPr/>
          <a:lstStyle/>
          <a:p>
            <a:pPr marL="0" indent="0">
              <a:buNone/>
            </a:pPr>
            <a:r>
              <a:rPr lang="en-CA" u="sng" dirty="0"/>
              <a:t>Legal Positivism </a:t>
            </a:r>
          </a:p>
          <a:p>
            <a:pPr marL="0" indent="0">
              <a:buNone/>
            </a:pPr>
            <a:r>
              <a:rPr lang="en-CA" dirty="0"/>
              <a:t>-Rules made by a legal authority through a legal process</a:t>
            </a:r>
            <a:r>
              <a:rPr lang="en-CA" dirty="0" smtClean="0"/>
              <a:t>.</a:t>
            </a:r>
          </a:p>
          <a:p>
            <a:pPr marL="0" indent="0">
              <a:buNone/>
            </a:pPr>
            <a:endParaRPr lang="en-CA" dirty="0"/>
          </a:p>
          <a:p>
            <a:pPr marL="0" indent="0">
              <a:buNone/>
            </a:pPr>
            <a:r>
              <a:rPr lang="en-CA" u="sng" dirty="0" smtClean="0"/>
              <a:t>Legal Realism/ Legal Marxism</a:t>
            </a:r>
          </a:p>
          <a:p>
            <a:pPr marL="0" indent="0">
              <a:buNone/>
            </a:pPr>
            <a:r>
              <a:rPr lang="en-CA" dirty="0" smtClean="0"/>
              <a:t>-A system of rules and control (to protect the controllers)</a:t>
            </a:r>
            <a:endParaRPr lang="en-CA" dirty="0"/>
          </a:p>
          <a:p>
            <a:endParaRPr lang="en-CA" dirty="0"/>
          </a:p>
        </p:txBody>
      </p:sp>
    </p:spTree>
    <p:extLst>
      <p:ext uri="{BB962C8B-B14F-4D97-AF65-F5344CB8AC3E}">
        <p14:creationId xmlns:p14="http://schemas.microsoft.com/office/powerpoint/2010/main" val="28186409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Positivism</a:t>
            </a:r>
            <a:endParaRPr lang="en-CA" dirty="0"/>
          </a:p>
        </p:txBody>
      </p:sp>
      <p:sp>
        <p:nvSpPr>
          <p:cNvPr id="3" name="Content Placeholder 2"/>
          <p:cNvSpPr>
            <a:spLocks noGrp="1"/>
          </p:cNvSpPr>
          <p:nvPr>
            <p:ph idx="1"/>
          </p:nvPr>
        </p:nvSpPr>
        <p:spPr/>
        <p:txBody>
          <a:bodyPr/>
          <a:lstStyle/>
          <a:p>
            <a:pPr marL="0" indent="0">
              <a:buNone/>
            </a:pPr>
            <a:r>
              <a:rPr lang="en-CA" dirty="0" smtClean="0"/>
              <a:t>Legal Positivism:  Laws (not morals) made through a legal human authority with social consent by the people.    </a:t>
            </a:r>
          </a:p>
          <a:p>
            <a:pPr marL="0" indent="0">
              <a:buNone/>
            </a:pPr>
            <a:r>
              <a:rPr lang="en-CA" dirty="0" smtClean="0"/>
              <a:t>Simple Definition:  The law is whatever leaders decide and we are willing to follow.   The definition avoids notions of morality and focuses on legality.  This allowed humans to break free from biblical norms and develop laws for modern society.</a:t>
            </a:r>
            <a:endParaRPr lang="en-CA" dirty="0"/>
          </a:p>
        </p:txBody>
      </p:sp>
    </p:spTree>
    <p:extLst>
      <p:ext uri="{BB962C8B-B14F-4D97-AF65-F5344CB8AC3E}">
        <p14:creationId xmlns:p14="http://schemas.microsoft.com/office/powerpoint/2010/main" val="2651797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Scientific Approach</a:t>
            </a:r>
            <a:endParaRPr lang="en-CA" dirty="0"/>
          </a:p>
        </p:txBody>
      </p:sp>
      <p:sp>
        <p:nvSpPr>
          <p:cNvPr id="3" name="Content Placeholder 2"/>
          <p:cNvSpPr>
            <a:spLocks noGrp="1"/>
          </p:cNvSpPr>
          <p:nvPr>
            <p:ph idx="1"/>
          </p:nvPr>
        </p:nvSpPr>
        <p:spPr/>
        <p:txBody>
          <a:bodyPr/>
          <a:lstStyle/>
          <a:p>
            <a:r>
              <a:rPr lang="en-CA" dirty="0" smtClean="0"/>
              <a:t>Law is not contextual it will have the same result every time.     It is procedural and scientific.</a:t>
            </a:r>
          </a:p>
          <a:p>
            <a:r>
              <a:rPr lang="en-CA" dirty="0" smtClean="0"/>
              <a:t>This approach separates morality and justice out of the equation.   Though even positivists have a difficult time explaining how they can do this.</a:t>
            </a:r>
          </a:p>
          <a:p>
            <a:r>
              <a:rPr lang="en-CA" dirty="0" smtClean="0"/>
              <a:t>Positivism often assumes morality is subjective.</a:t>
            </a:r>
          </a:p>
          <a:p>
            <a:r>
              <a:rPr lang="en-CA" dirty="0" smtClean="0"/>
              <a:t>Positivism is a supposed rational approach to understanding our world.   But the rational approach  leaves our (God-Given) need for justice unsatisfied.</a:t>
            </a:r>
            <a:endParaRPr lang="en-CA" dirty="0"/>
          </a:p>
        </p:txBody>
      </p:sp>
    </p:spTree>
    <p:extLst>
      <p:ext uri="{BB962C8B-B14F-4D97-AF65-F5344CB8AC3E}">
        <p14:creationId xmlns:p14="http://schemas.microsoft.com/office/powerpoint/2010/main" val="1244037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Realism</a:t>
            </a:r>
            <a:endParaRPr lang="en-CA" dirty="0"/>
          </a:p>
        </p:txBody>
      </p:sp>
      <p:sp>
        <p:nvSpPr>
          <p:cNvPr id="3" name="Text Placeholder 2"/>
          <p:cNvSpPr>
            <a:spLocks noGrp="1"/>
          </p:cNvSpPr>
          <p:nvPr>
            <p:ph type="body" idx="1"/>
          </p:nvPr>
        </p:nvSpPr>
        <p:spPr/>
        <p:txBody>
          <a:bodyPr/>
          <a:lstStyle/>
          <a:p>
            <a:r>
              <a:rPr lang="en-CA" dirty="0" err="1" smtClean="0"/>
              <a:t>Keepin</a:t>
            </a:r>
            <a:r>
              <a:rPr lang="en-CA" dirty="0" smtClean="0"/>
              <a:t> it Real</a:t>
            </a:r>
            <a:endParaRPr lang="en-CA" dirty="0"/>
          </a:p>
        </p:txBody>
      </p:sp>
    </p:spTree>
    <p:extLst>
      <p:ext uri="{BB962C8B-B14F-4D97-AF65-F5344CB8AC3E}">
        <p14:creationId xmlns:p14="http://schemas.microsoft.com/office/powerpoint/2010/main" val="13160903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Realism (a cynical look at law)</a:t>
            </a:r>
            <a:endParaRPr lang="en-CA" dirty="0"/>
          </a:p>
        </p:txBody>
      </p:sp>
      <p:sp>
        <p:nvSpPr>
          <p:cNvPr id="5" name="Content Placeholder 4"/>
          <p:cNvSpPr>
            <a:spLocks noGrp="1"/>
          </p:cNvSpPr>
          <p:nvPr>
            <p:ph idx="1"/>
          </p:nvPr>
        </p:nvSpPr>
        <p:spPr>
          <a:xfrm>
            <a:off x="1295401" y="2556932"/>
            <a:ext cx="4680396" cy="3318936"/>
          </a:xfrm>
        </p:spPr>
        <p:txBody>
          <a:bodyPr>
            <a:normAutofit lnSpcReduction="10000"/>
          </a:bodyPr>
          <a:lstStyle/>
          <a:p>
            <a:r>
              <a:rPr lang="en-CA" dirty="0" smtClean="0"/>
              <a:t>Whatever courts and judges do is the law.</a:t>
            </a:r>
          </a:p>
          <a:p>
            <a:r>
              <a:rPr lang="en-CA" dirty="0" smtClean="0"/>
              <a:t>What they do is neither right nor wrong moral or immoral.   It is perhaps practical.</a:t>
            </a:r>
          </a:p>
          <a:p>
            <a:r>
              <a:rPr lang="en-CA" dirty="0" smtClean="0"/>
              <a:t>It is unscientific messy and prone to changes.</a:t>
            </a:r>
          </a:p>
          <a:p>
            <a:r>
              <a:rPr lang="en-CA" dirty="0" smtClean="0"/>
              <a:t>But it maintains society.</a:t>
            </a:r>
            <a:endParaRPr lang="en-CA"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9922" y="2556932"/>
            <a:ext cx="4343400" cy="3264408"/>
          </a:xfrm>
          <a:prstGeom prst="rect">
            <a:avLst/>
          </a:prstGeom>
        </p:spPr>
      </p:pic>
    </p:spTree>
    <p:extLst>
      <p:ext uri="{BB962C8B-B14F-4D97-AF65-F5344CB8AC3E}">
        <p14:creationId xmlns:p14="http://schemas.microsoft.com/office/powerpoint/2010/main" val="1544860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Law will Change</a:t>
            </a:r>
            <a:endParaRPr lang="en-CA" dirty="0"/>
          </a:p>
        </p:txBody>
      </p:sp>
      <p:sp>
        <p:nvSpPr>
          <p:cNvPr id="5" name="Content Placeholder 4"/>
          <p:cNvSpPr>
            <a:spLocks noGrp="1"/>
          </p:cNvSpPr>
          <p:nvPr>
            <p:ph idx="1"/>
          </p:nvPr>
        </p:nvSpPr>
        <p:spPr/>
        <p:txBody>
          <a:bodyPr>
            <a:normAutofit fontScale="92500"/>
          </a:bodyPr>
          <a:lstStyle/>
          <a:p>
            <a:r>
              <a:rPr lang="en-CA" dirty="0" smtClean="0"/>
              <a:t>Every judge is unique.</a:t>
            </a:r>
          </a:p>
          <a:p>
            <a:r>
              <a:rPr lang="en-CA" dirty="0" smtClean="0"/>
              <a:t>They interpret the law unique.</a:t>
            </a:r>
          </a:p>
          <a:p>
            <a:r>
              <a:rPr lang="en-CA" dirty="0" smtClean="0"/>
              <a:t>The day-in-age they live is unique.</a:t>
            </a:r>
          </a:p>
          <a:p>
            <a:r>
              <a:rPr lang="en-CA" dirty="0" smtClean="0"/>
              <a:t>What the judge ate for breakfast is unique. </a:t>
            </a:r>
          </a:p>
          <a:p>
            <a:r>
              <a:rPr lang="en-CA" dirty="0" smtClean="0"/>
              <a:t>Culture of the day is unique.</a:t>
            </a:r>
          </a:p>
          <a:p>
            <a:r>
              <a:rPr lang="en-CA" dirty="0" smtClean="0"/>
              <a:t>Their personal history is unique.</a:t>
            </a:r>
            <a:endParaRPr lang="en-CA" dirty="0"/>
          </a:p>
          <a:p>
            <a:pPr marL="0" indent="0">
              <a:buNone/>
            </a:pPr>
            <a:r>
              <a:rPr lang="en-CA" dirty="0" smtClean="0"/>
              <a:t>This is why we have hung juries and split decisions among Supreme court justices</a:t>
            </a:r>
            <a:endParaRPr lang="en-CA" dirty="0"/>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3392" y="2120111"/>
            <a:ext cx="4277679" cy="3317875"/>
          </a:xfrm>
          <a:prstGeom prst="rect">
            <a:avLst/>
          </a:prstGeom>
        </p:spPr>
      </p:pic>
    </p:spTree>
    <p:extLst>
      <p:ext uri="{BB962C8B-B14F-4D97-AF65-F5344CB8AC3E}">
        <p14:creationId xmlns:p14="http://schemas.microsoft.com/office/powerpoint/2010/main" val="16337402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Realism</a:t>
            </a:r>
            <a:endParaRPr lang="en-CA" dirty="0"/>
          </a:p>
        </p:txBody>
      </p:sp>
      <p:sp>
        <p:nvSpPr>
          <p:cNvPr id="3" name="Content Placeholder 2"/>
          <p:cNvSpPr>
            <a:spLocks noGrp="1"/>
          </p:cNvSpPr>
          <p:nvPr>
            <p:ph idx="1"/>
          </p:nvPr>
        </p:nvSpPr>
        <p:spPr>
          <a:xfrm>
            <a:off x="3966693" y="2688436"/>
            <a:ext cx="3969546" cy="3318936"/>
          </a:xfrm>
        </p:spPr>
        <p:txBody>
          <a:bodyPr>
            <a:normAutofit fontScale="92500" lnSpcReduction="10000"/>
          </a:bodyPr>
          <a:lstStyle/>
          <a:p>
            <a:r>
              <a:rPr lang="en-CA" dirty="0" smtClean="0"/>
              <a:t>Trying to rephrase the “philosophy” and look at “WHAT IS”.</a:t>
            </a:r>
          </a:p>
          <a:p>
            <a:r>
              <a:rPr lang="en-CA" dirty="0" smtClean="0"/>
              <a:t>By avoiding the philosophy behind law they end up with a very bitter look at this “thing” called law. </a:t>
            </a:r>
          </a:p>
          <a:p>
            <a:r>
              <a:rPr lang="en-CA" dirty="0" smtClean="0"/>
              <a:t>“WHAT IS” turns out to be rather disgusting</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605" y="2625666"/>
            <a:ext cx="3274088" cy="3294466"/>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1808" r="11291"/>
          <a:stretch/>
        </p:blipFill>
        <p:spPr>
          <a:xfrm>
            <a:off x="7936239" y="2786651"/>
            <a:ext cx="3515934" cy="2743200"/>
          </a:xfrm>
          <a:prstGeom prst="rect">
            <a:avLst/>
          </a:prstGeom>
        </p:spPr>
      </p:pic>
    </p:spTree>
    <p:extLst>
      <p:ext uri="{BB962C8B-B14F-4D97-AF65-F5344CB8AC3E}">
        <p14:creationId xmlns:p14="http://schemas.microsoft.com/office/powerpoint/2010/main" val="4012745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 have been accused of Rape</a:t>
            </a:r>
            <a:endParaRPr lang="en-CA" dirty="0"/>
          </a:p>
        </p:txBody>
      </p:sp>
      <p:sp>
        <p:nvSpPr>
          <p:cNvPr id="3" name="Text Placeholder 2"/>
          <p:cNvSpPr>
            <a:spLocks noGrp="1"/>
          </p:cNvSpPr>
          <p:nvPr>
            <p:ph type="body" idx="1"/>
          </p:nvPr>
        </p:nvSpPr>
        <p:spPr/>
        <p:txBody>
          <a:bodyPr/>
          <a:lstStyle/>
          <a:p>
            <a:r>
              <a:rPr lang="en-CA" dirty="0" smtClean="0"/>
              <a:t>Judge #1</a:t>
            </a:r>
            <a:endParaRPr lang="en-CA"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37783" y="3243263"/>
            <a:ext cx="3060552" cy="2632075"/>
          </a:xfrm>
        </p:spPr>
      </p:pic>
      <p:sp>
        <p:nvSpPr>
          <p:cNvPr id="5" name="Text Placeholder 4"/>
          <p:cNvSpPr>
            <a:spLocks noGrp="1"/>
          </p:cNvSpPr>
          <p:nvPr>
            <p:ph type="body" sz="quarter" idx="3"/>
          </p:nvPr>
        </p:nvSpPr>
        <p:spPr/>
        <p:txBody>
          <a:bodyPr/>
          <a:lstStyle/>
          <a:p>
            <a:r>
              <a:rPr lang="en-CA" dirty="0" smtClean="0"/>
              <a:t>Judge #2</a:t>
            </a:r>
            <a:endParaRPr lang="en-CA" dirty="0"/>
          </a:p>
        </p:txBody>
      </p:sp>
      <p:pic>
        <p:nvPicPr>
          <p:cNvPr id="7" name="Content Placeholder 3"/>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788133" y="3243263"/>
            <a:ext cx="3502060" cy="2632075"/>
          </a:xfrm>
          <a:prstGeom prst="rect">
            <a:avLst/>
          </a:prstGeom>
        </p:spPr>
      </p:pic>
    </p:spTree>
    <p:extLst>
      <p:ext uri="{BB962C8B-B14F-4D97-AF65-F5344CB8AC3E}">
        <p14:creationId xmlns:p14="http://schemas.microsoft.com/office/powerpoint/2010/main" val="40019616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Two Judges with the same degree</a:t>
            </a:r>
            <a:endParaRPr lang="en-CA" dirty="0"/>
          </a:p>
        </p:txBody>
      </p:sp>
      <p:sp>
        <p:nvSpPr>
          <p:cNvPr id="3" name="Text Placeholder 2"/>
          <p:cNvSpPr>
            <a:spLocks noGrp="1"/>
          </p:cNvSpPr>
          <p:nvPr>
            <p:ph type="body" idx="1"/>
          </p:nvPr>
        </p:nvSpPr>
        <p:spPr/>
        <p:txBody>
          <a:bodyPr/>
          <a:lstStyle/>
          <a:p>
            <a:r>
              <a:rPr lang="en-CA" dirty="0" smtClean="0"/>
              <a:t>Judge #1 El Amin</a:t>
            </a:r>
            <a:endParaRPr lang="en-CA" dirty="0"/>
          </a:p>
        </p:txBody>
      </p:sp>
      <p:sp>
        <p:nvSpPr>
          <p:cNvPr id="4" name="Content Placeholder 3"/>
          <p:cNvSpPr>
            <a:spLocks noGrp="1"/>
          </p:cNvSpPr>
          <p:nvPr>
            <p:ph sz="half" idx="2"/>
          </p:nvPr>
        </p:nvSpPr>
        <p:spPr>
          <a:xfrm>
            <a:off x="1043189" y="3243262"/>
            <a:ext cx="4970515" cy="2632605"/>
          </a:xfrm>
        </p:spPr>
        <p:txBody>
          <a:bodyPr>
            <a:normAutofit lnSpcReduction="10000"/>
          </a:bodyPr>
          <a:lstStyle/>
          <a:p>
            <a:r>
              <a:rPr lang="en-CA" dirty="0" smtClean="0"/>
              <a:t>El Amin came from Iran</a:t>
            </a:r>
          </a:p>
          <a:p>
            <a:r>
              <a:rPr lang="en-CA" dirty="0" smtClean="0"/>
              <a:t>The victim is black and El-Amin has written his masters thesis on African American prejudice in the court system.</a:t>
            </a:r>
          </a:p>
          <a:p>
            <a:r>
              <a:rPr lang="en-CA" dirty="0" smtClean="0"/>
              <a:t>El Amin is himself a victim of rape.</a:t>
            </a:r>
          </a:p>
          <a:p>
            <a:endParaRPr lang="en-CA" dirty="0"/>
          </a:p>
        </p:txBody>
      </p:sp>
      <p:sp>
        <p:nvSpPr>
          <p:cNvPr id="5" name="Text Placeholder 4"/>
          <p:cNvSpPr>
            <a:spLocks noGrp="1"/>
          </p:cNvSpPr>
          <p:nvPr>
            <p:ph type="body" sz="quarter" idx="3"/>
          </p:nvPr>
        </p:nvSpPr>
        <p:spPr/>
        <p:txBody>
          <a:bodyPr/>
          <a:lstStyle/>
          <a:p>
            <a:r>
              <a:rPr lang="en-CA" dirty="0" smtClean="0"/>
              <a:t>Judge #2  Judge Jilly</a:t>
            </a:r>
            <a:endParaRPr lang="en-CA" dirty="0"/>
          </a:p>
        </p:txBody>
      </p:sp>
      <p:sp>
        <p:nvSpPr>
          <p:cNvPr id="6" name="Content Placeholder 5"/>
          <p:cNvSpPr>
            <a:spLocks noGrp="1"/>
          </p:cNvSpPr>
          <p:nvPr>
            <p:ph sz="quarter" idx="4"/>
          </p:nvPr>
        </p:nvSpPr>
        <p:spPr/>
        <p:txBody>
          <a:bodyPr/>
          <a:lstStyle/>
          <a:p>
            <a:r>
              <a:rPr lang="en-CA" dirty="0" smtClean="0"/>
              <a:t>Judge Jilly is a feminist.</a:t>
            </a:r>
          </a:p>
          <a:p>
            <a:r>
              <a:rPr lang="en-CA" dirty="0" smtClean="0"/>
              <a:t>Judge Jilly has a family about your age.   You have a lot in common.</a:t>
            </a:r>
          </a:p>
          <a:p>
            <a:r>
              <a:rPr lang="en-CA" dirty="0" smtClean="0"/>
              <a:t>When Judge Jilly was little her father was falsely accused of rape and it split up her family</a:t>
            </a:r>
            <a:endParaRPr lang="en-CA" dirty="0"/>
          </a:p>
        </p:txBody>
      </p:sp>
    </p:spTree>
    <p:extLst>
      <p:ext uri="{BB962C8B-B14F-4D97-AF65-F5344CB8AC3E}">
        <p14:creationId xmlns:p14="http://schemas.microsoft.com/office/powerpoint/2010/main" val="7966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Legal Realism: Challenges the Systems</a:t>
            </a:r>
            <a:endParaRPr lang="en-CA" dirty="0"/>
          </a:p>
        </p:txBody>
      </p:sp>
      <p:sp>
        <p:nvSpPr>
          <p:cNvPr id="3" name="Content Placeholder 2"/>
          <p:cNvSpPr>
            <a:spLocks noGrp="1"/>
          </p:cNvSpPr>
          <p:nvPr>
            <p:ph idx="1"/>
          </p:nvPr>
        </p:nvSpPr>
        <p:spPr/>
        <p:txBody>
          <a:bodyPr/>
          <a:lstStyle/>
          <a:p>
            <a:r>
              <a:rPr lang="en-CA" dirty="0" smtClean="0"/>
              <a:t>To positivism it challenges their philosophy saying the legal authorities and systems brainwashes the public into accepting it legitimacy.  </a:t>
            </a:r>
          </a:p>
          <a:p>
            <a:r>
              <a:rPr lang="en-CA" dirty="0" smtClean="0"/>
              <a:t>To naturalism it points to the subjectivity or inability to prove moral statements like murder is wrong.   It also points (as I have just proved in the previous activity) that dispensing law is highly subjective.</a:t>
            </a:r>
            <a:endParaRPr lang="en-CA" dirty="0"/>
          </a:p>
          <a:p>
            <a:r>
              <a:rPr lang="en-CA" dirty="0"/>
              <a:t>22:00 minutes    https://www.youtube.com/watch?v=YeH_ZQskDd4</a:t>
            </a:r>
          </a:p>
        </p:txBody>
      </p:sp>
    </p:spTree>
    <p:extLst>
      <p:ext uri="{BB962C8B-B14F-4D97-AF65-F5344CB8AC3E}">
        <p14:creationId xmlns:p14="http://schemas.microsoft.com/office/powerpoint/2010/main" val="32142601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Self Law/ Postmodern Law</a:t>
            </a:r>
            <a:endParaRPr lang="en-CA" dirty="0"/>
          </a:p>
        </p:txBody>
      </p:sp>
      <p:sp>
        <p:nvSpPr>
          <p:cNvPr id="3" name="Text Placeholder 2"/>
          <p:cNvSpPr>
            <a:spLocks noGrp="1"/>
          </p:cNvSpPr>
          <p:nvPr>
            <p:ph type="body" idx="1"/>
          </p:nvPr>
        </p:nvSpPr>
        <p:spPr/>
        <p:txBody>
          <a:bodyPr/>
          <a:lstStyle/>
          <a:p>
            <a:r>
              <a:rPr lang="en-CA" dirty="0" smtClean="0"/>
              <a:t>(Truth and morality reside within the individual)</a:t>
            </a:r>
            <a:endParaRPr lang="en-CA" dirty="0"/>
          </a:p>
        </p:txBody>
      </p:sp>
    </p:spTree>
    <p:extLst>
      <p:ext uri="{BB962C8B-B14F-4D97-AF65-F5344CB8AC3E}">
        <p14:creationId xmlns:p14="http://schemas.microsoft.com/office/powerpoint/2010/main" val="4020050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Law</a:t>
            </a:r>
            <a:endParaRPr lang="en-CA" dirty="0"/>
          </a:p>
        </p:txBody>
      </p:sp>
      <p:sp>
        <p:nvSpPr>
          <p:cNvPr id="3" name="Content Placeholder 2"/>
          <p:cNvSpPr>
            <a:spLocks noGrp="1"/>
          </p:cNvSpPr>
          <p:nvPr>
            <p:ph idx="1"/>
          </p:nvPr>
        </p:nvSpPr>
        <p:spPr/>
        <p:txBody>
          <a:bodyPr>
            <a:normAutofit fontScale="92500" lnSpcReduction="20000"/>
          </a:bodyPr>
          <a:lstStyle/>
          <a:p>
            <a:pPr marL="0" indent="0">
              <a:buNone/>
            </a:pPr>
            <a:r>
              <a:rPr lang="en-CA" u="sng" dirty="0" smtClean="0"/>
              <a:t>Metaphysical Legal Naturalism</a:t>
            </a:r>
          </a:p>
          <a:p>
            <a:pPr marL="0" indent="0">
              <a:buNone/>
            </a:pPr>
            <a:r>
              <a:rPr lang="en-CA" dirty="0" smtClean="0"/>
              <a:t>-God given ordinances which guide our lives.</a:t>
            </a:r>
          </a:p>
          <a:p>
            <a:pPr marL="0" indent="0">
              <a:buNone/>
            </a:pPr>
            <a:endParaRPr lang="en-CA" dirty="0"/>
          </a:p>
          <a:p>
            <a:pPr marL="0" indent="0">
              <a:buNone/>
            </a:pPr>
            <a:r>
              <a:rPr lang="en-CA" u="sng" dirty="0" smtClean="0"/>
              <a:t>Humanistic Legal Naturalism</a:t>
            </a:r>
          </a:p>
          <a:p>
            <a:pPr marL="0" indent="0">
              <a:buNone/>
            </a:pPr>
            <a:r>
              <a:rPr lang="en-CA" dirty="0" smtClean="0"/>
              <a:t>-A reasonable common good that can be guided by the observable laws in nature.</a:t>
            </a:r>
          </a:p>
          <a:p>
            <a:pPr marL="0" indent="0">
              <a:buNone/>
            </a:pPr>
            <a:endParaRPr lang="en-CA" dirty="0"/>
          </a:p>
          <a:p>
            <a:pPr marL="0" indent="0">
              <a:buNone/>
            </a:pPr>
            <a:r>
              <a:rPr lang="en-CA" u="sng" dirty="0" smtClean="0"/>
              <a:t>Self Law/ Legal Libertarianism/ Individualism</a:t>
            </a:r>
          </a:p>
          <a:p>
            <a:pPr marL="0" indent="0">
              <a:buNone/>
            </a:pPr>
            <a:r>
              <a:rPr lang="en-CA" dirty="0" smtClean="0"/>
              <a:t>-Systems to protects the rights and the pursuit of happiness of the individual.   </a:t>
            </a:r>
            <a:endParaRPr lang="en-CA" dirty="0"/>
          </a:p>
        </p:txBody>
      </p:sp>
    </p:spTree>
    <p:extLst>
      <p:ext uri="{BB962C8B-B14F-4D97-AF65-F5344CB8AC3E}">
        <p14:creationId xmlns:p14="http://schemas.microsoft.com/office/powerpoint/2010/main" val="2945523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Whatever we call it, it has similar traits.</a:t>
            </a:r>
            <a:endParaRPr lang="en-CA" dirty="0"/>
          </a:p>
        </p:txBody>
      </p:sp>
      <p:sp>
        <p:nvSpPr>
          <p:cNvPr id="3" name="Content Placeholder 2"/>
          <p:cNvSpPr>
            <a:spLocks noGrp="1"/>
          </p:cNvSpPr>
          <p:nvPr>
            <p:ph idx="1"/>
          </p:nvPr>
        </p:nvSpPr>
        <p:spPr/>
        <p:txBody>
          <a:bodyPr>
            <a:normAutofit/>
          </a:bodyPr>
          <a:lstStyle/>
          <a:p>
            <a:r>
              <a:rPr lang="en-CA" dirty="0" smtClean="0"/>
              <a:t>All morality and all knowledge is subjective.   </a:t>
            </a:r>
          </a:p>
          <a:p>
            <a:r>
              <a:rPr lang="en-CA" dirty="0" smtClean="0"/>
              <a:t>Words like truth, justice, right/wrong belong to individuals, not a legal system or society.</a:t>
            </a:r>
          </a:p>
          <a:p>
            <a:r>
              <a:rPr lang="en-CA" dirty="0" smtClean="0"/>
              <a:t>Laws move away from protecting society and towards protecting individuals.</a:t>
            </a:r>
          </a:p>
          <a:p>
            <a:r>
              <a:rPr lang="en-CA" dirty="0" smtClean="0"/>
              <a:t>Protecting all beliefs as equal should be the basis for lawmaking.</a:t>
            </a:r>
          </a:p>
          <a:p>
            <a:r>
              <a:rPr lang="en-CA" dirty="0" smtClean="0"/>
              <a:t>Heavily emphasises humanities “rights” as a basis to protect the individual.</a:t>
            </a:r>
            <a:endParaRPr lang="en-CA" dirty="0"/>
          </a:p>
        </p:txBody>
      </p:sp>
    </p:spTree>
    <p:extLst>
      <p:ext uri="{BB962C8B-B14F-4D97-AF65-F5344CB8AC3E}">
        <p14:creationId xmlns:p14="http://schemas.microsoft.com/office/powerpoint/2010/main" val="3614643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Couple of Qualifications</a:t>
            </a:r>
            <a:endParaRPr lang="en-CA" dirty="0"/>
          </a:p>
        </p:txBody>
      </p:sp>
      <p:sp>
        <p:nvSpPr>
          <p:cNvPr id="3" name="Content Placeholder 2"/>
          <p:cNvSpPr>
            <a:spLocks noGrp="1"/>
          </p:cNvSpPr>
          <p:nvPr>
            <p:ph idx="1"/>
          </p:nvPr>
        </p:nvSpPr>
        <p:spPr>
          <a:xfrm>
            <a:off x="1295401" y="2556931"/>
            <a:ext cx="9601196" cy="3624927"/>
          </a:xfrm>
        </p:spPr>
        <p:txBody>
          <a:bodyPr>
            <a:normAutofit fontScale="85000" lnSpcReduction="10000"/>
          </a:bodyPr>
          <a:lstStyle/>
          <a:p>
            <a:r>
              <a:rPr lang="en-CA" dirty="0" smtClean="0"/>
              <a:t>If my worldview endangers or cause harm to someone else's worldview it violates their rights   And my view is unacceptable.  (It does damage to other individuals)</a:t>
            </a:r>
          </a:p>
          <a:p>
            <a:r>
              <a:rPr lang="en-CA" dirty="0" smtClean="0"/>
              <a:t>Governments can only use the law to protect this harm from happening.</a:t>
            </a:r>
          </a:p>
          <a:p>
            <a:r>
              <a:rPr lang="en-CA" dirty="0" smtClean="0"/>
              <a:t>Any laws created that are not to protect </a:t>
            </a:r>
            <a:r>
              <a:rPr lang="en-CA" u="sng" dirty="0" smtClean="0"/>
              <a:t>others</a:t>
            </a:r>
            <a:r>
              <a:rPr lang="en-CA" dirty="0" smtClean="0"/>
              <a:t> from harm is a bad law.</a:t>
            </a:r>
          </a:p>
          <a:p>
            <a:pPr marL="0" indent="0">
              <a:buNone/>
            </a:pPr>
            <a:r>
              <a:rPr lang="en-CA" dirty="0" smtClean="0"/>
              <a:t>Therefore:  </a:t>
            </a:r>
          </a:p>
          <a:p>
            <a:pPr marL="457200" indent="-457200">
              <a:buFont typeface="+mj-lt"/>
              <a:buAutoNum type="arabicPeriod"/>
            </a:pPr>
            <a:r>
              <a:rPr lang="en-CA" dirty="0" smtClean="0"/>
              <a:t>Murdering is wrong because it causes harm to others.   The state needs to protect.</a:t>
            </a:r>
          </a:p>
          <a:p>
            <a:pPr marL="457200" indent="-457200">
              <a:buFont typeface="+mj-lt"/>
              <a:buAutoNum type="arabicPeriod"/>
            </a:pPr>
            <a:r>
              <a:rPr lang="en-CA" dirty="0" smtClean="0"/>
              <a:t>Hate speech is wrong because it causes harm to others.  The state needs to protect.</a:t>
            </a:r>
          </a:p>
          <a:p>
            <a:pPr marL="457200" indent="-457200">
              <a:buFont typeface="+mj-lt"/>
              <a:buAutoNum type="arabicPeriod"/>
            </a:pPr>
            <a:r>
              <a:rPr lang="en-CA" dirty="0" smtClean="0"/>
              <a:t>Doing drugs is not wrong because it only causes harm to me.  The state is not in charge of me.</a:t>
            </a:r>
            <a:endParaRPr lang="en-CA" dirty="0"/>
          </a:p>
        </p:txBody>
      </p:sp>
    </p:spTree>
    <p:extLst>
      <p:ext uri="{BB962C8B-B14F-4D97-AF65-F5344CB8AC3E}">
        <p14:creationId xmlns:p14="http://schemas.microsoft.com/office/powerpoint/2010/main" val="9983388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HARM principle  (classic libertarian idea)</a:t>
            </a:r>
            <a:endParaRPr lang="en-CA" dirty="0"/>
          </a:p>
        </p:txBody>
      </p:sp>
      <p:sp>
        <p:nvSpPr>
          <p:cNvPr id="3" name="Content Placeholder 2"/>
          <p:cNvSpPr>
            <a:spLocks noGrp="1"/>
          </p:cNvSpPr>
          <p:nvPr>
            <p:ph idx="1"/>
          </p:nvPr>
        </p:nvSpPr>
        <p:spPr/>
        <p:txBody>
          <a:bodyPr/>
          <a:lstStyle/>
          <a:p>
            <a:r>
              <a:rPr lang="en-CA" dirty="0"/>
              <a:t>https://www.youtube.com/watch?v=R9IM3ZKNMCk</a:t>
            </a:r>
          </a:p>
        </p:txBody>
      </p:sp>
      <p:pic>
        <p:nvPicPr>
          <p:cNvPr id="4" name="R9IM3ZKNMCk"/>
          <p:cNvPicPr>
            <a:picLocks noRot="1" noChangeAspect="1"/>
          </p:cNvPicPr>
          <p:nvPr>
            <a:videoFile r:link="rId1"/>
          </p:nvPr>
        </p:nvPicPr>
        <p:blipFill>
          <a:blip r:embed="rId3" cstate="print"/>
          <a:stretch>
            <a:fillRect/>
          </a:stretch>
        </p:blipFill>
        <p:spPr>
          <a:xfrm>
            <a:off x="2702417" y="2556932"/>
            <a:ext cx="5977944" cy="3362594"/>
          </a:xfrm>
          <a:prstGeom prst="rect">
            <a:avLst/>
          </a:prstGeom>
        </p:spPr>
      </p:pic>
    </p:spTree>
    <p:extLst>
      <p:ext uri="{BB962C8B-B14F-4D97-AF65-F5344CB8AC3E}">
        <p14:creationId xmlns:p14="http://schemas.microsoft.com/office/powerpoint/2010/main" val="20939502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Objectivism:  (classic individualist principle)</a:t>
            </a:r>
            <a:endParaRPr lang="en-CA" dirty="0"/>
          </a:p>
        </p:txBody>
      </p:sp>
      <p:pic>
        <p:nvPicPr>
          <p:cNvPr id="4" name="asery3UeBj4"/>
          <p:cNvPicPr>
            <a:picLocks noGrp="1" noRot="1" noChangeAspect="1"/>
          </p:cNvPicPr>
          <p:nvPr>
            <p:ph idx="1"/>
            <a:videoFile r:link="rId1"/>
          </p:nvPr>
        </p:nvPicPr>
        <p:blipFill>
          <a:blip r:embed="rId3" cstate="print"/>
          <a:stretch>
            <a:fillRect/>
          </a:stretch>
        </p:blipFill>
        <p:spPr>
          <a:xfrm>
            <a:off x="1295402" y="2904020"/>
            <a:ext cx="4572000" cy="257175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662" y="2904020"/>
            <a:ext cx="4548146" cy="2842591"/>
          </a:xfrm>
          <a:prstGeom prst="rect">
            <a:avLst/>
          </a:prstGeom>
        </p:spPr>
      </p:pic>
    </p:spTree>
    <p:extLst>
      <p:ext uri="{BB962C8B-B14F-4D97-AF65-F5344CB8AC3E}">
        <p14:creationId xmlns:p14="http://schemas.microsoft.com/office/powerpoint/2010/main" val="5380075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Individualism In Law</a:t>
            </a:r>
            <a:endParaRPr lang="en-CA" dirty="0"/>
          </a:p>
        </p:txBody>
      </p:sp>
      <p:sp>
        <p:nvSpPr>
          <p:cNvPr id="3" name="Content Placeholder 2"/>
          <p:cNvSpPr>
            <a:spLocks noGrp="1"/>
          </p:cNvSpPr>
          <p:nvPr>
            <p:ph idx="1"/>
          </p:nvPr>
        </p:nvSpPr>
        <p:spPr/>
        <p:txBody>
          <a:bodyPr>
            <a:normAutofit fontScale="92500"/>
          </a:bodyPr>
          <a:lstStyle/>
          <a:p>
            <a:r>
              <a:rPr lang="en-CA" dirty="0" smtClean="0"/>
              <a:t>Asking anyone to curb individualistic impulse becomes a violation of their rights.   </a:t>
            </a:r>
          </a:p>
          <a:p>
            <a:r>
              <a:rPr lang="en-CA" dirty="0" smtClean="0"/>
              <a:t>Meaning this view not only does not follow religion, but despises it, since religion is the primary means of controlling individuals’ views of morality.   </a:t>
            </a:r>
          </a:p>
          <a:p>
            <a:r>
              <a:rPr lang="en-CA" dirty="0" smtClean="0"/>
              <a:t>This view maximizes freedom.</a:t>
            </a:r>
          </a:p>
          <a:p>
            <a:r>
              <a:rPr lang="en-CA" dirty="0" smtClean="0"/>
              <a:t>This view eliminates social expectations.  (Nothing an individual does makes them right or wrong.)</a:t>
            </a:r>
          </a:p>
          <a:p>
            <a:r>
              <a:rPr lang="en-CA" dirty="0" smtClean="0"/>
              <a:t>Leads to less, rules, laws, and a simplified system.</a:t>
            </a:r>
            <a:endParaRPr lang="en-CA" dirty="0"/>
          </a:p>
        </p:txBody>
      </p:sp>
    </p:spTree>
    <p:extLst>
      <p:ext uri="{BB962C8B-B14F-4D97-AF65-F5344CB8AC3E}">
        <p14:creationId xmlns:p14="http://schemas.microsoft.com/office/powerpoint/2010/main" val="23406816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Christians and Law</a:t>
            </a:r>
            <a:endParaRPr lang="en-CA" dirty="0"/>
          </a:p>
        </p:txBody>
      </p:sp>
      <p:sp>
        <p:nvSpPr>
          <p:cNvPr id="3" name="Text Placeholder 2"/>
          <p:cNvSpPr>
            <a:spLocks noGrp="1"/>
          </p:cNvSpPr>
          <p:nvPr>
            <p:ph type="body" idx="1"/>
          </p:nvPr>
        </p:nvSpPr>
        <p:spPr/>
        <p:txBody>
          <a:bodyPr/>
          <a:lstStyle/>
          <a:p>
            <a:r>
              <a:rPr lang="en-CA" dirty="0" smtClean="0"/>
              <a:t>(what we traditionally believe)</a:t>
            </a:r>
            <a:endParaRPr lang="en-CA" dirty="0"/>
          </a:p>
        </p:txBody>
      </p:sp>
    </p:spTree>
    <p:extLst>
      <p:ext uri="{BB962C8B-B14F-4D97-AF65-F5344CB8AC3E}">
        <p14:creationId xmlns:p14="http://schemas.microsoft.com/office/powerpoint/2010/main" val="19747097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Christians and Law</a:t>
            </a:r>
            <a:endParaRPr lang="en-CA" dirty="0"/>
          </a:p>
        </p:txBody>
      </p:sp>
      <p:sp>
        <p:nvSpPr>
          <p:cNvPr id="3" name="Content Placeholder 2"/>
          <p:cNvSpPr>
            <a:spLocks noGrp="1"/>
          </p:cNvSpPr>
          <p:nvPr>
            <p:ph idx="1"/>
          </p:nvPr>
        </p:nvSpPr>
        <p:spPr/>
        <p:txBody>
          <a:bodyPr>
            <a:normAutofit lnSpcReduction="10000"/>
          </a:bodyPr>
          <a:lstStyle/>
          <a:p>
            <a:r>
              <a:rPr lang="en-CA" dirty="0" smtClean="0"/>
              <a:t>We believe God gave us morality in a Holy Text and this serves as the basis for Law</a:t>
            </a:r>
          </a:p>
          <a:p>
            <a:r>
              <a:rPr lang="en-CA" dirty="0" smtClean="0"/>
              <a:t>Jesus said obey the Roman legal system but wanted us to follow his moral system.</a:t>
            </a:r>
          </a:p>
          <a:p>
            <a:r>
              <a:rPr lang="en-CA" dirty="0" smtClean="0"/>
              <a:t>Jesus and almost all the disciples allowed themselves to be executed in these legal systems without resistance.   (they followed the law)</a:t>
            </a:r>
          </a:p>
          <a:p>
            <a:r>
              <a:rPr lang="en-CA" dirty="0" smtClean="0"/>
              <a:t>We have numerous examples where Christians and Jews violate the law if it violates the law of Christ.  AKA. </a:t>
            </a:r>
            <a:r>
              <a:rPr lang="en-CA" u="sng" dirty="0" smtClean="0"/>
              <a:t>morality</a:t>
            </a:r>
            <a:endParaRPr lang="en-CA" u="sng" dirty="0"/>
          </a:p>
        </p:txBody>
      </p:sp>
    </p:spTree>
    <p:extLst>
      <p:ext uri="{BB962C8B-B14F-4D97-AF65-F5344CB8AC3E}">
        <p14:creationId xmlns:p14="http://schemas.microsoft.com/office/powerpoint/2010/main" val="34051820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Scripture and Law  </a:t>
            </a:r>
            <a:br>
              <a:rPr lang="en-CA" dirty="0" smtClean="0"/>
            </a:br>
            <a:r>
              <a:rPr lang="en-CA" u="sng" dirty="0" smtClean="0"/>
              <a:t>Rule #1 We Submit to Secular Authority</a:t>
            </a:r>
            <a:endParaRPr lang="en-CA" u="sng" dirty="0"/>
          </a:p>
        </p:txBody>
      </p:sp>
      <p:sp>
        <p:nvSpPr>
          <p:cNvPr id="3" name="Content Placeholder 2"/>
          <p:cNvSpPr>
            <a:spLocks noGrp="1"/>
          </p:cNvSpPr>
          <p:nvPr>
            <p:ph idx="1"/>
          </p:nvPr>
        </p:nvSpPr>
        <p:spPr/>
        <p:txBody>
          <a:bodyPr>
            <a:normAutofit fontScale="77500" lnSpcReduction="20000"/>
          </a:bodyPr>
          <a:lstStyle/>
          <a:p>
            <a:r>
              <a:rPr lang="en-CA" dirty="0" smtClean="0"/>
              <a:t>17 Tell us then, what is your opinion? Is it right to pay taxes to Caesar or not?” 18 But Jesus, knowing their evil intent, said, “You hypocrites, why are you trying to trap me? 19 Show me the coin used for paying the tax.” They brought him a denarius, 20 and he asked them, “Whose portrait is this? And whose inscription?” 21 “Caesar’s,” they replied. Then he said to them, “Give to Caesar what is Caesar’s, and to God what is God’s.”   (Luke 20:17-21)</a:t>
            </a:r>
          </a:p>
          <a:p>
            <a:r>
              <a:rPr lang="en-CA" dirty="0" smtClean="0"/>
              <a:t>Let every person be subject to the governing authorities. For there is no authority except from God, and those that exist have been instituted by God. Therefore whoever resists the authorities resists what God has appointed, and those who resist will incur judgment. For rulers are not a terror to good conduct, but to bad. Would you have no fear of the one who is in authority? Then do what is good, and you will receive his approval, for he is God’s servant for your good. But if you do wrong, be afraid, for he does not bear the sword in vain. For he is the servant of God, an avenger who carries out God’s wrath on the wrongdoer. (Romans 13:1-4)</a:t>
            </a:r>
            <a:endParaRPr lang="en-CA"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829" y="982132"/>
            <a:ext cx="10450285" cy="1303867"/>
          </a:xfrm>
        </p:spPr>
        <p:txBody>
          <a:bodyPr>
            <a:normAutofit fontScale="90000"/>
          </a:bodyPr>
          <a:lstStyle/>
          <a:p>
            <a:r>
              <a:rPr lang="en-CA" dirty="0" smtClean="0"/>
              <a:t>Scripture and the Law</a:t>
            </a:r>
            <a:br>
              <a:rPr lang="en-CA" dirty="0" smtClean="0"/>
            </a:br>
            <a:r>
              <a:rPr lang="en-CA" u="sng" dirty="0" smtClean="0"/>
              <a:t>Rule #2 Even an evil system is under God’s control</a:t>
            </a:r>
            <a:endParaRPr lang="en-CA" u="sng" dirty="0"/>
          </a:p>
        </p:txBody>
      </p:sp>
      <p:sp>
        <p:nvSpPr>
          <p:cNvPr id="3" name="Content Placeholder 2"/>
          <p:cNvSpPr>
            <a:spLocks noGrp="1"/>
          </p:cNvSpPr>
          <p:nvPr>
            <p:ph idx="1"/>
          </p:nvPr>
        </p:nvSpPr>
        <p:spPr/>
        <p:txBody>
          <a:bodyPr/>
          <a:lstStyle/>
          <a:p>
            <a:r>
              <a:rPr lang="en-CA" dirty="0" smtClean="0"/>
              <a:t>Truly in this city there were gathered together against your holy servant Jesus, whom you [God] anointed, both Herod and Pontius Pilate, along with the Gentiles and the peoples of Israel, to do whatever your hand and your plan had predestined to take place. (Acts 4:27-28)</a:t>
            </a:r>
            <a:endParaRPr lang="en-C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Scripture and the Law</a:t>
            </a:r>
            <a:br>
              <a:rPr lang="en-CA" dirty="0" smtClean="0"/>
            </a:br>
            <a:r>
              <a:rPr lang="en-CA" dirty="0" smtClean="0"/>
              <a:t>Rule #3 God is our primary authority. </a:t>
            </a:r>
            <a:endParaRPr lang="en-CA" dirty="0"/>
          </a:p>
        </p:txBody>
      </p:sp>
      <p:sp>
        <p:nvSpPr>
          <p:cNvPr id="3" name="Content Placeholder 2"/>
          <p:cNvSpPr>
            <a:spLocks noGrp="1"/>
          </p:cNvSpPr>
          <p:nvPr>
            <p:ph idx="1"/>
          </p:nvPr>
        </p:nvSpPr>
        <p:spPr/>
        <p:txBody>
          <a:bodyPr/>
          <a:lstStyle/>
          <a:p>
            <a:r>
              <a:rPr lang="en-CA" dirty="0" smtClean="0"/>
              <a:t>Jesus answered [Pilate], “You would have no authority over me at all unless it had been given you from above.” (John 19:11)</a:t>
            </a:r>
          </a:p>
          <a:p>
            <a:r>
              <a:rPr lang="en-CA" dirty="0" smtClean="0"/>
              <a:t>There is no authority except from God, and those that exist have been instituted by God. (Romans 13:1b)</a:t>
            </a:r>
          </a:p>
          <a:p>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Law </a:t>
            </a:r>
            <a:r>
              <a:rPr lang="en-CA" u="sng" dirty="0" smtClean="0"/>
              <a:t>DOES</a:t>
            </a:r>
            <a:endParaRPr lang="en-CA" u="sng" dirty="0"/>
          </a:p>
        </p:txBody>
      </p:sp>
      <p:sp>
        <p:nvSpPr>
          <p:cNvPr id="3" name="Content Placeholder 2"/>
          <p:cNvSpPr>
            <a:spLocks noGrp="1"/>
          </p:cNvSpPr>
          <p:nvPr>
            <p:ph idx="1"/>
          </p:nvPr>
        </p:nvSpPr>
        <p:spPr/>
        <p:txBody>
          <a:bodyPr/>
          <a:lstStyle/>
          <a:p>
            <a:r>
              <a:rPr lang="en-CA" dirty="0" smtClean="0"/>
              <a:t>Shape Moral Standards</a:t>
            </a:r>
          </a:p>
          <a:p>
            <a:r>
              <a:rPr lang="en-CA" dirty="0" smtClean="0"/>
              <a:t>Creates Order</a:t>
            </a:r>
          </a:p>
          <a:p>
            <a:r>
              <a:rPr lang="en-CA" dirty="0" smtClean="0"/>
              <a:t>Resolves Disputes</a:t>
            </a:r>
          </a:p>
          <a:p>
            <a:r>
              <a:rPr lang="en-CA" dirty="0" smtClean="0"/>
              <a:t>Protects our Rights</a:t>
            </a:r>
          </a:p>
          <a:p>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7922" y="2807595"/>
            <a:ext cx="4978359" cy="2792548"/>
          </a:xfrm>
          <a:prstGeom prst="rect">
            <a:avLst/>
          </a:prstGeom>
        </p:spPr>
      </p:pic>
    </p:spTree>
    <p:extLst>
      <p:ext uri="{BB962C8B-B14F-4D97-AF65-F5344CB8AC3E}">
        <p14:creationId xmlns:p14="http://schemas.microsoft.com/office/powerpoint/2010/main" val="612894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Last Minute Terms</a:t>
            </a:r>
            <a:endParaRPr lang="en-CA" dirty="0"/>
          </a:p>
        </p:txBody>
      </p:sp>
      <p:sp>
        <p:nvSpPr>
          <p:cNvPr id="3" name="Content Placeholder 2"/>
          <p:cNvSpPr>
            <a:spLocks noGrp="1"/>
          </p:cNvSpPr>
          <p:nvPr>
            <p:ph idx="1"/>
          </p:nvPr>
        </p:nvSpPr>
        <p:spPr>
          <a:xfrm>
            <a:off x="1295401" y="2556931"/>
            <a:ext cx="9601196" cy="3599169"/>
          </a:xfrm>
        </p:spPr>
        <p:txBody>
          <a:bodyPr>
            <a:normAutofit/>
          </a:bodyPr>
          <a:lstStyle/>
          <a:p>
            <a:r>
              <a:rPr lang="en-CA" u="sng" dirty="0" smtClean="0"/>
              <a:t>Theocracy</a:t>
            </a:r>
            <a:r>
              <a:rPr lang="en-CA" dirty="0" smtClean="0"/>
              <a:t>:  Is a belief that a religious system should be combined with the legal system.   It is the purist expression of legal naturalism.</a:t>
            </a:r>
          </a:p>
          <a:p>
            <a:r>
              <a:rPr lang="en-CA" u="sng" dirty="0" smtClean="0"/>
              <a:t>Secular pluralistic society</a:t>
            </a:r>
            <a:r>
              <a:rPr lang="en-CA" dirty="0" smtClean="0"/>
              <a:t>:   a society that recognizes that are various people, cultures and viewpoints and does not allow itself to be controlled by any singular viewpoint.</a:t>
            </a:r>
            <a:endParaRPr lang="en-CA" dirty="0"/>
          </a:p>
          <a:p>
            <a:pPr marL="0" indent="0">
              <a:buNone/>
            </a:pPr>
            <a:endParaRPr lang="en-CA" dirty="0"/>
          </a:p>
        </p:txBody>
      </p:sp>
    </p:spTree>
    <p:extLst>
      <p:ext uri="{BB962C8B-B14F-4D97-AF65-F5344CB8AC3E}">
        <p14:creationId xmlns:p14="http://schemas.microsoft.com/office/powerpoint/2010/main" val="256375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Essay Question</a:t>
            </a:r>
            <a:endParaRPr lang="en-CA" dirty="0"/>
          </a:p>
        </p:txBody>
      </p:sp>
      <p:sp>
        <p:nvSpPr>
          <p:cNvPr id="3" name="Content Placeholder 2"/>
          <p:cNvSpPr>
            <a:spLocks noGrp="1"/>
          </p:cNvSpPr>
          <p:nvPr>
            <p:ph idx="1"/>
          </p:nvPr>
        </p:nvSpPr>
        <p:spPr>
          <a:xfrm>
            <a:off x="1295401" y="2556932"/>
            <a:ext cx="9601196" cy="3612048"/>
          </a:xfrm>
        </p:spPr>
        <p:txBody>
          <a:bodyPr>
            <a:normAutofit/>
          </a:bodyPr>
          <a:lstStyle/>
          <a:p>
            <a:pPr marL="0" indent="0">
              <a:buNone/>
            </a:pPr>
            <a:r>
              <a:rPr lang="en-CA" dirty="0"/>
              <a:t>Essay Question #1:  Would a Christian theocracy benefit a secular pluralistic society like Canada if it was imposed on our </a:t>
            </a:r>
            <a:r>
              <a:rPr lang="en-CA" dirty="0" smtClean="0"/>
              <a:t>country?</a:t>
            </a:r>
          </a:p>
          <a:p>
            <a:pPr marL="0" indent="0">
              <a:buNone/>
            </a:pPr>
            <a:r>
              <a:rPr lang="en-CA" i="1" dirty="0" smtClean="0"/>
              <a:t>(</a:t>
            </a:r>
            <a:r>
              <a:rPr lang="en-CA" i="1" dirty="0"/>
              <a:t>In other </a:t>
            </a:r>
            <a:r>
              <a:rPr lang="en-CA" i="1" dirty="0" smtClean="0"/>
              <a:t>words, </a:t>
            </a:r>
            <a:r>
              <a:rPr lang="en-CA" i="1" dirty="0"/>
              <a:t>should we make everyone follow Jesus’ morality through the use of a political /legal </a:t>
            </a:r>
            <a:r>
              <a:rPr lang="en-CA" i="1" dirty="0" smtClean="0"/>
              <a:t>force.)</a:t>
            </a:r>
            <a:endParaRPr lang="en-CA" i="1" dirty="0"/>
          </a:p>
          <a:p>
            <a:pPr marL="0" indent="0">
              <a:buNone/>
            </a:pPr>
            <a:r>
              <a:rPr lang="en-CA" dirty="0" smtClean="0"/>
              <a:t>Essay Question #2:  What legal philosophy is the most practical and functional for guiding Canada’s legal system?</a:t>
            </a:r>
          </a:p>
          <a:p>
            <a:pPr marL="0" indent="0">
              <a:buNone/>
            </a:pPr>
            <a:r>
              <a:rPr lang="en-CA" i="1" dirty="0" smtClean="0"/>
              <a:t>(In other words, is metaphysical legal naturalism functional for guiding Canada’s legal system if not then what is </a:t>
            </a:r>
            <a:r>
              <a:rPr lang="en-CA" i="1" smtClean="0"/>
              <a:t>the alternative?) </a:t>
            </a:r>
            <a:endParaRPr lang="en-CA" i="1" dirty="0"/>
          </a:p>
        </p:txBody>
      </p:sp>
    </p:spTree>
    <p:extLst>
      <p:ext uri="{BB962C8B-B14F-4D97-AF65-F5344CB8AC3E}">
        <p14:creationId xmlns:p14="http://schemas.microsoft.com/office/powerpoint/2010/main" val="1161534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Metaphysical Natural Law</a:t>
            </a:r>
            <a:endParaRPr lang="en-CA" dirty="0"/>
          </a:p>
        </p:txBody>
      </p:sp>
      <p:sp>
        <p:nvSpPr>
          <p:cNvPr id="3" name="Text Placeholder 2"/>
          <p:cNvSpPr>
            <a:spLocks noGrp="1"/>
          </p:cNvSpPr>
          <p:nvPr>
            <p:ph type="body" idx="1"/>
          </p:nvPr>
        </p:nvSpPr>
        <p:spPr/>
        <p:txBody>
          <a:bodyPr/>
          <a:lstStyle/>
          <a:p>
            <a:r>
              <a:rPr lang="en-CA" dirty="0" smtClean="0"/>
              <a:t>(The classical Christian viewpoint)</a:t>
            </a:r>
            <a:endParaRPr lang="en-CA" dirty="0"/>
          </a:p>
        </p:txBody>
      </p:sp>
    </p:spTree>
    <p:extLst>
      <p:ext uri="{BB962C8B-B14F-4D97-AF65-F5344CB8AC3E}">
        <p14:creationId xmlns:p14="http://schemas.microsoft.com/office/powerpoint/2010/main" val="4209195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Metaphysical Natural Law</a:t>
            </a:r>
            <a:endParaRPr lang="en-CA" dirty="0"/>
          </a:p>
        </p:txBody>
      </p:sp>
      <p:sp>
        <p:nvSpPr>
          <p:cNvPr id="3" name="Content Placeholder 2"/>
          <p:cNvSpPr>
            <a:spLocks noGrp="1"/>
          </p:cNvSpPr>
          <p:nvPr>
            <p:ph idx="1"/>
          </p:nvPr>
        </p:nvSpPr>
        <p:spPr/>
        <p:txBody>
          <a:bodyPr/>
          <a:lstStyle/>
          <a:p>
            <a:r>
              <a:rPr lang="en-CA" dirty="0">
                <a:hlinkClick r:id="rId3"/>
              </a:rPr>
              <a:t>https://</a:t>
            </a:r>
            <a:r>
              <a:rPr lang="en-CA" dirty="0" smtClean="0">
                <a:hlinkClick r:id="rId3"/>
              </a:rPr>
              <a:t>www.youtube.com/watch?v=SlDveeISXms</a:t>
            </a:r>
            <a:endParaRPr lang="en-CA" dirty="0" smtClean="0"/>
          </a:p>
          <a:p>
            <a:endParaRPr lang="en-CA" dirty="0"/>
          </a:p>
        </p:txBody>
      </p:sp>
      <p:pic>
        <p:nvPicPr>
          <p:cNvPr id="4" name="SlDveeISXms"/>
          <p:cNvPicPr>
            <a:picLocks noRot="1" noChangeAspect="1"/>
          </p:cNvPicPr>
          <p:nvPr>
            <a:videoFile r:link="rId1"/>
          </p:nvPr>
        </p:nvPicPr>
        <p:blipFill>
          <a:blip r:embed="rId4" cstate="print"/>
          <a:stretch>
            <a:fillRect/>
          </a:stretch>
        </p:blipFill>
        <p:spPr>
          <a:xfrm>
            <a:off x="2446988" y="2476725"/>
            <a:ext cx="6707747" cy="3773108"/>
          </a:xfrm>
          <a:prstGeom prst="rect">
            <a:avLst/>
          </a:prstGeom>
        </p:spPr>
      </p:pic>
    </p:spTree>
    <p:extLst>
      <p:ext uri="{BB962C8B-B14F-4D97-AF65-F5344CB8AC3E}">
        <p14:creationId xmlns:p14="http://schemas.microsoft.com/office/powerpoint/2010/main" val="88142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Description of Natural Law </a:t>
            </a:r>
            <a:br>
              <a:rPr lang="en-CA" dirty="0" smtClean="0"/>
            </a:br>
            <a:r>
              <a:rPr lang="en-CA" dirty="0" smtClean="0"/>
              <a:t>(that does not make it seem dumb)</a:t>
            </a:r>
            <a:endParaRPr lang="en-CA" dirty="0"/>
          </a:p>
        </p:txBody>
      </p:sp>
      <p:sp>
        <p:nvSpPr>
          <p:cNvPr id="3" name="Content Placeholder 2"/>
          <p:cNvSpPr>
            <a:spLocks noGrp="1"/>
          </p:cNvSpPr>
          <p:nvPr>
            <p:ph idx="1"/>
          </p:nvPr>
        </p:nvSpPr>
        <p:spPr/>
        <p:txBody>
          <a:bodyPr/>
          <a:lstStyle/>
          <a:p>
            <a:pPr marL="0" indent="0">
              <a:buNone/>
            </a:pPr>
            <a:r>
              <a:rPr lang="en-CA" dirty="0" smtClean="0"/>
              <a:t>University Law Class (3:10-5:35)</a:t>
            </a:r>
          </a:p>
          <a:p>
            <a:r>
              <a:rPr lang="en-CA" dirty="0" smtClean="0"/>
              <a:t>If “Law” is created to shape moral standards. </a:t>
            </a:r>
          </a:p>
          <a:p>
            <a:r>
              <a:rPr lang="en-CA" dirty="0" smtClean="0"/>
              <a:t>If this morality is responsible for order.</a:t>
            </a:r>
          </a:p>
          <a:p>
            <a:r>
              <a:rPr lang="en-CA" dirty="0" smtClean="0"/>
              <a:t>Then Who/What decides what is moral?</a:t>
            </a:r>
          </a:p>
          <a:p>
            <a:r>
              <a:rPr lang="en-CA" dirty="0" smtClean="0"/>
              <a:t>Do politicians and judges have that power?</a:t>
            </a:r>
            <a:endParaRPr lang="en-CA" dirty="0"/>
          </a:p>
        </p:txBody>
      </p:sp>
      <p:pic>
        <p:nvPicPr>
          <p:cNvPr id="4" name="kqtsExnYeFI"/>
          <p:cNvPicPr>
            <a:picLocks noRot="1" noChangeAspect="1"/>
          </p:cNvPicPr>
          <p:nvPr>
            <a:videoFile r:link="rId1"/>
          </p:nvPr>
        </p:nvPicPr>
        <p:blipFill>
          <a:blip r:embed="rId3" cstate="print"/>
          <a:stretch>
            <a:fillRect/>
          </a:stretch>
        </p:blipFill>
        <p:spPr>
          <a:xfrm>
            <a:off x="7366715" y="3098533"/>
            <a:ext cx="3835758" cy="2157614"/>
          </a:xfrm>
          <a:prstGeom prst="rect">
            <a:avLst/>
          </a:prstGeom>
        </p:spPr>
      </p:pic>
    </p:spTree>
    <p:extLst>
      <p:ext uri="{BB962C8B-B14F-4D97-AF65-F5344CB8AC3E}">
        <p14:creationId xmlns:p14="http://schemas.microsoft.com/office/powerpoint/2010/main" val="615792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Is there such a thing as morality without God??</a:t>
            </a:r>
            <a:endParaRPr lang="en-CA" dirty="0"/>
          </a:p>
        </p:txBody>
      </p:sp>
      <p:sp>
        <p:nvSpPr>
          <p:cNvPr id="3" name="Content Placeholder 2"/>
          <p:cNvSpPr>
            <a:spLocks noGrp="1"/>
          </p:cNvSpPr>
          <p:nvPr>
            <p:ph idx="1"/>
          </p:nvPr>
        </p:nvSpPr>
        <p:spPr/>
        <p:txBody>
          <a:bodyPr/>
          <a:lstStyle/>
          <a:p>
            <a:r>
              <a:rPr lang="en-CA" dirty="0" smtClean="0"/>
              <a:t>Immanuel Kant</a:t>
            </a:r>
          </a:p>
          <a:p>
            <a:r>
              <a:rPr lang="en-CA" dirty="0" smtClean="0"/>
              <a:t>John Newman</a:t>
            </a:r>
          </a:p>
          <a:p>
            <a:r>
              <a:rPr lang="en-CA" dirty="0" smtClean="0"/>
              <a:t>CS Lewis</a:t>
            </a:r>
          </a:p>
          <a:p>
            <a:r>
              <a:rPr lang="en-CA" dirty="0" smtClean="0"/>
              <a:t>Ravi Zachariah</a:t>
            </a:r>
          </a:p>
          <a:p>
            <a:r>
              <a:rPr lang="en-CA" dirty="0" smtClean="0"/>
              <a:t>William Lane Craig </a:t>
            </a:r>
          </a:p>
          <a:p>
            <a:endParaRPr lang="en-CA" dirty="0"/>
          </a:p>
        </p:txBody>
      </p:sp>
      <p:sp>
        <p:nvSpPr>
          <p:cNvPr id="4" name="Right Brace 3"/>
          <p:cNvSpPr/>
          <p:nvPr/>
        </p:nvSpPr>
        <p:spPr>
          <a:xfrm>
            <a:off x="4064000" y="2699657"/>
            <a:ext cx="493486" cy="24674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pic>
        <p:nvPicPr>
          <p:cNvPr id="6" name="Picture 5" descr="CS_Lewis.jpg"/>
          <p:cNvPicPr>
            <a:picLocks noChangeAspect="1"/>
          </p:cNvPicPr>
          <p:nvPr/>
        </p:nvPicPr>
        <p:blipFill>
          <a:blip r:embed="rId3" cstate="print"/>
          <a:stretch>
            <a:fillRect/>
          </a:stretch>
        </p:blipFill>
        <p:spPr>
          <a:xfrm>
            <a:off x="4745954" y="3222171"/>
            <a:ext cx="1720427" cy="2032000"/>
          </a:xfrm>
          <a:prstGeom prst="rect">
            <a:avLst/>
          </a:prstGeom>
        </p:spPr>
      </p:pic>
      <p:sp>
        <p:nvSpPr>
          <p:cNvPr id="7" name="Oval Callout 6"/>
          <p:cNvSpPr/>
          <p:nvPr/>
        </p:nvSpPr>
        <p:spPr>
          <a:xfrm>
            <a:off x="5921828" y="2598056"/>
            <a:ext cx="1553029" cy="10595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6154058" y="2989942"/>
            <a:ext cx="1161143" cy="369332"/>
          </a:xfrm>
          <a:prstGeom prst="rect">
            <a:avLst/>
          </a:prstGeom>
          <a:noFill/>
        </p:spPr>
        <p:txBody>
          <a:bodyPr wrap="square" rtlCol="0">
            <a:spAutoFit/>
          </a:bodyPr>
          <a:lstStyle/>
          <a:p>
            <a:r>
              <a:rPr lang="en-CA" dirty="0" smtClean="0"/>
              <a:t>NO!</a:t>
            </a:r>
            <a:endParaRPr lang="en-CA" dirty="0"/>
          </a:p>
        </p:txBody>
      </p:sp>
      <p:pic>
        <p:nvPicPr>
          <p:cNvPr id="5" name="qiw8GB3cZ5M"/>
          <p:cNvPicPr>
            <a:picLocks noRot="1" noChangeAspect="1"/>
          </p:cNvPicPr>
          <p:nvPr>
            <a:videoFile r:link="rId1"/>
          </p:nvPr>
        </p:nvPicPr>
        <p:blipFill>
          <a:blip r:embed="rId4" cstate="print"/>
          <a:stretch>
            <a:fillRect/>
          </a:stretch>
        </p:blipFill>
        <p:spPr>
          <a:xfrm>
            <a:off x="6522444" y="3607729"/>
            <a:ext cx="4572000" cy="2571750"/>
          </a:xfrm>
          <a:prstGeom prst="rect">
            <a:avLst/>
          </a:prstGeom>
        </p:spPr>
      </p:pic>
      <p:sp>
        <p:nvSpPr>
          <p:cNvPr id="9" name="TextBox 8"/>
          <p:cNvSpPr txBox="1"/>
          <p:nvPr/>
        </p:nvSpPr>
        <p:spPr>
          <a:xfrm rot="1394650">
            <a:off x="9013368" y="2784286"/>
            <a:ext cx="2133600" cy="1477328"/>
          </a:xfrm>
          <a:prstGeom prst="rect">
            <a:avLst/>
          </a:prstGeom>
          <a:solidFill>
            <a:schemeClr val="bg2"/>
          </a:solidFill>
          <a:ln w="6350">
            <a:solidFill>
              <a:schemeClr val="tx1"/>
            </a:solidFill>
          </a:ln>
        </p:spPr>
        <p:txBody>
          <a:bodyPr wrap="square" rtlCol="0">
            <a:spAutoFit/>
          </a:bodyPr>
          <a:lstStyle/>
          <a:p>
            <a:r>
              <a:rPr lang="en-CA" dirty="0" smtClean="0"/>
              <a:t>Please look into the moral argument.  Without God we only have subjective morality</a:t>
            </a:r>
            <a:endParaRPr lang="en-CA" dirty="0"/>
          </a:p>
        </p:txBody>
      </p:sp>
    </p:spTree>
    <p:extLst>
      <p:ext uri="{BB962C8B-B14F-4D97-AF65-F5344CB8AC3E}">
        <p14:creationId xmlns:p14="http://schemas.microsoft.com/office/powerpoint/2010/main" val="3026978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3857</TotalTime>
  <Words>2400</Words>
  <Application>Microsoft Office PowerPoint</Application>
  <PresentationFormat>Widescreen</PresentationFormat>
  <Paragraphs>230</Paragraphs>
  <Slides>51</Slides>
  <Notes>0</Notes>
  <HiddenSlides>0</HiddenSlides>
  <MMClips>8</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Garamond</vt:lpstr>
      <vt:lpstr>Organic</vt:lpstr>
      <vt:lpstr>Legal Philosophy</vt:lpstr>
      <vt:lpstr>What is Law?</vt:lpstr>
      <vt:lpstr>What is Law</vt:lpstr>
      <vt:lpstr>What is Law</vt:lpstr>
      <vt:lpstr>What Law DOES</vt:lpstr>
      <vt:lpstr>Metaphysical Natural Law</vt:lpstr>
      <vt:lpstr>Metaphysical Natural Law</vt:lpstr>
      <vt:lpstr>Description of Natural Law  (that does not make it seem dumb)</vt:lpstr>
      <vt:lpstr>Is there such a thing as morality without God??</vt:lpstr>
      <vt:lpstr>Natural Law allows for objective morality</vt:lpstr>
      <vt:lpstr>Question</vt:lpstr>
      <vt:lpstr>Not just for: “fundamentalist, extremist, right wing Christians who think everyone in the world is a Christian and doesn’t know it yet.”</vt:lpstr>
      <vt:lpstr>Created with Divine Laws</vt:lpstr>
      <vt:lpstr>Mosaic Law</vt:lpstr>
      <vt:lpstr>Sharia Law</vt:lpstr>
      <vt:lpstr> Ancient Metaphysical Natural Law Codes</vt:lpstr>
      <vt:lpstr>Research Law Codes</vt:lpstr>
      <vt:lpstr>Secular Natural Law</vt:lpstr>
      <vt:lpstr>Can animals be Good or Bad</vt:lpstr>
      <vt:lpstr>Can animals be moral or immoral?</vt:lpstr>
      <vt:lpstr>Animals behaving with morality</vt:lpstr>
      <vt:lpstr>Evolution as a basis for morality</vt:lpstr>
      <vt:lpstr>Osprey Observational Experiment</vt:lpstr>
      <vt:lpstr>If creatures are morally capable are they morally responsible?</vt:lpstr>
      <vt:lpstr>Can animals be moral or immoral</vt:lpstr>
      <vt:lpstr>Animals behaving without morality</vt:lpstr>
      <vt:lpstr>Crazy morality if we follow evolutionary utility</vt:lpstr>
      <vt:lpstr>Paul gives credit to “natural law”</vt:lpstr>
      <vt:lpstr>Legal Positivism</vt:lpstr>
      <vt:lpstr>Legal Positivism</vt:lpstr>
      <vt:lpstr>Scientific Approach</vt:lpstr>
      <vt:lpstr>Legal Realism</vt:lpstr>
      <vt:lpstr>Legal Realism (a cynical look at law)</vt:lpstr>
      <vt:lpstr>Law will Change</vt:lpstr>
      <vt:lpstr>Legal Realism</vt:lpstr>
      <vt:lpstr>You have been accused of Rape</vt:lpstr>
      <vt:lpstr>Two Judges with the same degree</vt:lpstr>
      <vt:lpstr>Legal Realism: Challenges the Systems</vt:lpstr>
      <vt:lpstr>Self Law/ Postmodern Law</vt:lpstr>
      <vt:lpstr>Whatever we call it, it has similar traits.</vt:lpstr>
      <vt:lpstr>Couple of Qualifications</vt:lpstr>
      <vt:lpstr>HARM principle  (classic libertarian idea)</vt:lpstr>
      <vt:lpstr>Objectivism:  (classic individualist principle)</vt:lpstr>
      <vt:lpstr>Individualism In Law</vt:lpstr>
      <vt:lpstr>Christians and Law</vt:lpstr>
      <vt:lpstr>Christians and Law</vt:lpstr>
      <vt:lpstr>Scripture and Law   Rule #1 We Submit to Secular Authority</vt:lpstr>
      <vt:lpstr>Scripture and the Law Rule #2 Even an evil system is under God’s control</vt:lpstr>
      <vt:lpstr>Scripture and the Law Rule #3 God is our primary authority. </vt:lpstr>
      <vt:lpstr>Last Minute Terms</vt:lpstr>
      <vt:lpstr>Essay Question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Philosophy</dc:title>
  <dc:creator>localadmin</dc:creator>
  <cp:lastModifiedBy>localadmin</cp:lastModifiedBy>
  <cp:revision>139</cp:revision>
  <dcterms:created xsi:type="dcterms:W3CDTF">2016-09-08T21:54:27Z</dcterms:created>
  <dcterms:modified xsi:type="dcterms:W3CDTF">2016-09-16T18:08:33Z</dcterms:modified>
</cp:coreProperties>
</file>