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1" r:id="rId17"/>
    <p:sldId id="277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6" r:id="rId27"/>
    <p:sldId id="288" r:id="rId28"/>
    <p:sldId id="290" r:id="rId29"/>
    <p:sldId id="291" r:id="rId30"/>
    <p:sldId id="289" r:id="rId31"/>
    <p:sldId id="292" r:id="rId32"/>
    <p:sldId id="295" r:id="rId33"/>
    <p:sldId id="294" r:id="rId34"/>
    <p:sldId id="297" r:id="rId35"/>
    <p:sldId id="296" r:id="rId36"/>
    <p:sldId id="285" r:id="rId37"/>
    <p:sldId id="287" r:id="rId38"/>
    <p:sldId id="298" r:id="rId39"/>
    <p:sldId id="293" r:id="rId40"/>
    <p:sldId id="310" r:id="rId41"/>
    <p:sldId id="312" r:id="rId42"/>
    <p:sldId id="313" r:id="rId43"/>
    <p:sldId id="315" r:id="rId44"/>
    <p:sldId id="314" r:id="rId45"/>
    <p:sldId id="316" r:id="rId46"/>
    <p:sldId id="299" r:id="rId47"/>
    <p:sldId id="284" r:id="rId48"/>
    <p:sldId id="283" r:id="rId49"/>
    <p:sldId id="300" r:id="rId50"/>
    <p:sldId id="301" r:id="rId51"/>
    <p:sldId id="302" r:id="rId52"/>
    <p:sldId id="303" r:id="rId53"/>
    <p:sldId id="304" r:id="rId54"/>
    <p:sldId id="307" r:id="rId55"/>
    <p:sldId id="305" r:id="rId56"/>
    <p:sldId id="306" r:id="rId57"/>
    <p:sldId id="309" r:id="rId58"/>
    <p:sldId id="30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E21282-1C71-4BB4-BD90-501900B18EE5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9833E1-6346-4074-926A-CF9612E519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LaTe</a:t>
            </a:r>
            <a:r>
              <a:rPr lang="en-US" dirty="0" smtClean="0"/>
              <a:t> middle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time for some horrible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the Plague</a:t>
            </a:r>
            <a:endParaRPr lang="en-US" dirty="0"/>
          </a:p>
        </p:txBody>
      </p:sp>
      <p:pic>
        <p:nvPicPr>
          <p:cNvPr id="4" name="Content Placeholder 3" descr="C:\Users\Jennifer\Downloads\a08c5aa000f7a06d6aa994714bc3d38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133600"/>
            <a:ext cx="2057400" cy="1982481"/>
          </a:xfrm>
          <a:prstGeom prst="rect">
            <a:avLst/>
          </a:prstGeom>
          <a:noFill/>
        </p:spPr>
      </p:pic>
      <p:pic>
        <p:nvPicPr>
          <p:cNvPr id="4098" name="Picture 2" descr="C:\Users\Jennifer\Downloads\Yersinia_pestis_fluoresce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1926435" cy="1905000"/>
          </a:xfrm>
          <a:prstGeom prst="rect">
            <a:avLst/>
          </a:prstGeom>
          <a:noFill/>
        </p:spPr>
      </p:pic>
      <p:sp>
        <p:nvSpPr>
          <p:cNvPr id="6" name="Plus 5"/>
          <p:cNvSpPr/>
          <p:nvPr/>
        </p:nvSpPr>
        <p:spPr>
          <a:xfrm>
            <a:off x="2362200" y="2438400"/>
            <a:ext cx="1295400" cy="1371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Jennifer\Downloads\Hooke_Micrographia_flea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362200"/>
            <a:ext cx="1752600" cy="1752600"/>
          </a:xfrm>
          <a:prstGeom prst="rect">
            <a:avLst/>
          </a:prstGeom>
          <a:noFill/>
        </p:spPr>
      </p:pic>
      <p:sp>
        <p:nvSpPr>
          <p:cNvPr id="8" name="Plus 7"/>
          <p:cNvSpPr/>
          <p:nvPr/>
        </p:nvSpPr>
        <p:spPr>
          <a:xfrm>
            <a:off x="5867400" y="2438400"/>
            <a:ext cx="1295400" cy="1371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609600" y="4876800"/>
            <a:ext cx="2438400" cy="1371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0" name="Picture 4" descr="C:\Users\Jennifer\Downloads\Black_De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495800"/>
            <a:ext cx="3183502" cy="213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Cough </a:t>
            </a:r>
          </a:p>
          <a:p>
            <a:r>
              <a:rPr lang="en-US" dirty="0" smtClean="0"/>
              <a:t>Fever (red rosy blotches color)</a:t>
            </a:r>
          </a:p>
          <a:p>
            <a:r>
              <a:rPr lang="en-US" dirty="0" smtClean="0"/>
              <a:t>Swollen </a:t>
            </a:r>
            <a:r>
              <a:rPr lang="en-US" dirty="0" err="1" smtClean="0"/>
              <a:t>Bubos</a:t>
            </a:r>
            <a:r>
              <a:rPr lang="en-US" dirty="0" smtClean="0"/>
              <a:t> (surrounded by red rings)</a:t>
            </a:r>
          </a:p>
          <a:p>
            <a:r>
              <a:rPr lang="en-US" dirty="0" err="1" smtClean="0"/>
              <a:t>Bubos</a:t>
            </a:r>
            <a:r>
              <a:rPr lang="en-US" dirty="0" smtClean="0"/>
              <a:t> would drain pus and blood.</a:t>
            </a:r>
          </a:p>
          <a:p>
            <a:r>
              <a:rPr lang="en-US" dirty="0" smtClean="0"/>
              <a:t>Dead within about 2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50% mortality rate in England</a:t>
            </a:r>
            <a:endParaRPr lang="en-US" dirty="0"/>
          </a:p>
        </p:txBody>
      </p:sp>
      <p:pic>
        <p:nvPicPr>
          <p:cNvPr id="4" name="Picture 5" descr="C:\Users\Jennifer\Downloads\black-death-al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24700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1350 Ring around the Rosie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ennifer\Downloads\humpop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92" y="1725613"/>
            <a:ext cx="8789008" cy="513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Come from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 the people of London 10 steps to help the get rid of the plague.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Anarchy</a:t>
            </a:r>
          </a:p>
          <a:p>
            <a:pPr lvl="2"/>
            <a:r>
              <a:rPr lang="en-US" dirty="0" smtClean="0"/>
              <a:t>Certain towns are simply gone.</a:t>
            </a:r>
          </a:p>
          <a:p>
            <a:pPr lvl="2"/>
            <a:r>
              <a:rPr lang="en-US" dirty="0" smtClean="0"/>
              <a:t>Carefully structured society falls apart.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Castles</a:t>
            </a:r>
          </a:p>
          <a:p>
            <a:pPr lvl="2"/>
            <a:r>
              <a:rPr lang="en-US" dirty="0" smtClean="0"/>
              <a:t>Towns</a:t>
            </a:r>
          </a:p>
          <a:p>
            <a:pPr lvl="2"/>
            <a:r>
              <a:rPr lang="en-US" dirty="0" smtClean="0"/>
              <a:t>Guards</a:t>
            </a:r>
          </a:p>
          <a:p>
            <a:pPr lvl="2"/>
            <a:r>
              <a:rPr lang="en-US" dirty="0" smtClean="0"/>
              <a:t>Guilds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Increased demand for workers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climate change problem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Little Ice Age 1300-1800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our climate affected by Global Warming?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mind map.   How Society is affected by Global warming</a:t>
            </a:r>
          </a:p>
          <a:p>
            <a:endParaRPr lang="en-US" dirty="0" smtClean="0"/>
          </a:p>
          <a:p>
            <a:r>
              <a:rPr lang="en-US" dirty="0" smtClean="0"/>
              <a:t>On the outer circle list what changes we can expect to society as a result.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ice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ennifer\Downloads\image-0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36" y="1752600"/>
            <a:ext cx="8315764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Little Ice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ennifer\Downloads\lia-pi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32883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Ages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</a:p>
          <a:p>
            <a:r>
              <a:rPr lang="en-US" dirty="0" smtClean="0"/>
              <a:t>Little Ice Age</a:t>
            </a:r>
          </a:p>
          <a:p>
            <a:r>
              <a:rPr lang="en-US" dirty="0" smtClean="0"/>
              <a:t>The Papal Schism</a:t>
            </a:r>
          </a:p>
          <a:p>
            <a:r>
              <a:rPr lang="en-US" dirty="0" smtClean="0"/>
              <a:t>The Challenge of the Church</a:t>
            </a:r>
          </a:p>
          <a:p>
            <a:r>
              <a:rPr lang="en-US" dirty="0" smtClean="0"/>
              <a:t>100 years war.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 of -2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Growing season change</a:t>
            </a:r>
          </a:p>
          <a:p>
            <a:r>
              <a:rPr lang="en-US" dirty="0" smtClean="0"/>
              <a:t>Frost keeps killing crops</a:t>
            </a:r>
          </a:p>
          <a:p>
            <a:r>
              <a:rPr lang="en-US" dirty="0" smtClean="0"/>
              <a:t>People are dying from cold.</a:t>
            </a:r>
          </a:p>
          <a:p>
            <a:r>
              <a:rPr lang="en-US" dirty="0" smtClean="0"/>
              <a:t>It actually leads to famine.</a:t>
            </a:r>
          </a:p>
          <a:p>
            <a:endParaRPr lang="en-US" dirty="0" smtClean="0"/>
          </a:p>
          <a:p>
            <a:r>
              <a:rPr lang="en-US" dirty="0" smtClean="0"/>
              <a:t>Search “Little Ice Age Europe impacts”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Famine 1315-1322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u="sng" dirty="0" smtClean="0"/>
              <a:t>Let’s play the </a:t>
            </a:r>
            <a:r>
              <a:rPr lang="en-US" sz="4800" u="sng" dirty="0" smtClean="0"/>
              <a:t>FAMINE GAME</a:t>
            </a:r>
          </a:p>
          <a:p>
            <a:r>
              <a:rPr lang="en-US" sz="2000" dirty="0" smtClean="0"/>
              <a:t>Goal of the game is to live from 1315 – 1320</a:t>
            </a:r>
          </a:p>
          <a:p>
            <a:r>
              <a:rPr lang="en-US" sz="2000" dirty="0" smtClean="0"/>
              <a:t>In order to survive you must get bread or successfully scrounge if you don’t do either you DIE!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		Rules:</a:t>
            </a:r>
          </a:p>
          <a:p>
            <a:endParaRPr lang="en-US" sz="2000" dirty="0" smtClean="0"/>
          </a:p>
          <a:p>
            <a:r>
              <a:rPr lang="en-US" sz="2000" dirty="0" smtClean="0"/>
              <a:t>Roll for frost 1-2 Frost Gets your crops (No Bread)</a:t>
            </a:r>
          </a:p>
          <a:p>
            <a:r>
              <a:rPr lang="en-US" sz="2000" dirty="0" smtClean="0"/>
              <a:t>Roll for weather 1-2 flood or hail gets your crops.  (No bread)</a:t>
            </a:r>
          </a:p>
          <a:p>
            <a:r>
              <a:rPr lang="en-US" sz="2000" dirty="0" smtClean="0"/>
              <a:t>Roll for disease 1 Your labor dies (No Bread Scrounge Roll halves)</a:t>
            </a:r>
          </a:p>
          <a:p>
            <a:r>
              <a:rPr lang="en-US" sz="2000" dirty="0" smtClean="0"/>
              <a:t>Roll for raiders 1 Your robbed (No bread scrounge roll halves)</a:t>
            </a:r>
          </a:p>
          <a:p>
            <a:endParaRPr lang="en-US" sz="2000" dirty="0" smtClean="0"/>
          </a:p>
          <a:p>
            <a:r>
              <a:rPr lang="en-US" sz="2000" dirty="0" smtClean="0"/>
              <a:t>Roll an 1-4 to scrounge or 1-2 if there was disease or raiders</a:t>
            </a:r>
          </a:p>
          <a:p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34 -0.03237 C 0.42205 -0.0259 0.42066 -0.01549 0.41753 -0.00994 C 0.41354 -0.00301 0.40746 0.00139 0.40382 0.00855 C 0.39566 0.02428 0.38732 0.04 0.37916 0.05572 C 0.37552 0.06243 0.37309 0.07052 0.3684 0.07607 C 0.3592 0.08671 0.35208 0.09457 0.34375 0.10682 C 0.33107 0.12555 0.3243 0.14936 0.30989 0.16624 C 0.30521 0.17179 0.29913 0.17503 0.29444 0.18058 C 0.28732 0.1889 0.28107 0.19838 0.27448 0.2074 C 0.24375 0.24879 0.29149 0.19283 0.2592 0.23815 C 0.24948 0.25179 0.23819 0.26058 0.22673 0.27075 C 0.22343 0.27376 0.22118 0.27908 0.21753 0.28116 C 0.20173 0.28994 0.20711 0.28023 0.19305 0.28925 C 0.09027 0.35445 0.1908 0.30289 0.05295 0.36509 C 0.03854 0.37156 0.02309 0.3741 0.00833 0.37942 C -0.01789 0.38867 -0.0441 0.39792 -0.07014 0.40809 C -0.11233 0.42474 -0.14827 0.4615 -0.19011 0.47769 C -0.2 0.48139 -0.21077 0.48254 -0.22084 0.48601 C -0.2342 0.48462 -0.24775 0.48462 -0.26094 0.48185 C -0.27066 0.47977 -0.27934 0.45503 -0.28403 0.44509 C -0.28559 0.43607 -0.28716 0.42728 -0.28854 0.41827 C -0.28802 0.40046 -0.2882 0.38266 -0.28698 0.36509 C -0.28629 0.35468 -0.27709 0.34243 -0.27466 0.33225 C -0.2691 0.30913 -0.26528 0.28624 -0.25313 0.26682 C -0.2467 0.25642 -0.2382 0.24855 -0.2316 0.23815 C -0.20677 0.19908 -0.21528 0.19954 -0.18698 0.16624 C -0.17743 0.15491 -0.16615 0.14636 -0.15625 0.13549 C -0.11441 0.08994 -0.07743 0.04763 -0.02396 0.03098 C -0.01164 0.03168 0.00086 0.03006 0.01302 0.03306 C 0.03541 0.03884 0.04826 0.0659 0.06527 0.08231 C 0.07812 0.0948 0.0908 0.09873 0.10225 0.11306 C 0.12048 0.13595 0.12916 0.16948 0.14687 0.19306 C 0.1493 0.20116 0.15086 0.20925 0.15295 0.21757 C 0.14913 0.25249 0.13402 0.28462 0.12222 0.31584 C 0.11319 0.33965 0.12257 0.3378 0.11146 0.35676 C 0.10486 0.36786 0.09409 0.38081 0.08368 0.38358 C 0.06718 0.39422 0.0559 0.39237 0.03611 0.39376 C -0.00868 0.39214 -0.01858 0.39746 -0.05157 0.37734 C -0.06823 0.35514 -0.0717 0.33803 -0.07466 0.30775 C -0.07223 0.25942 -0.07118 0.21156 -0.06389 0.16416 C -0.05903 0.13225 -0.05174 0.10081 -0.04393 0.07006 C -0.04236 0.06382 -0.04184 0.05526 -0.03941 0.04948 C -0.03768 0.04509 -0.03438 0.04185 -0.03316 0.03723 C -0.03108 0.0289 -0.03004 0.01827 -0.02709 0.01064 " pathEditMode="relative" rAng="0" ptsTypes="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Scrounge Rolls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resort to eating the family pets</a:t>
            </a:r>
          </a:p>
          <a:p>
            <a:r>
              <a:rPr lang="en-US" dirty="0" smtClean="0"/>
              <a:t>You must beg until someone gives you half of their bread. Then you must both scrounge at 5 or less.  </a:t>
            </a:r>
          </a:p>
          <a:p>
            <a:r>
              <a:rPr lang="en-US" dirty="0" smtClean="0"/>
              <a:t>Luckily you manage to steal someone else's bread (force someone more fortunate than yourself to scrounge.)</a:t>
            </a:r>
          </a:p>
          <a:p>
            <a:r>
              <a:rPr lang="en-US" dirty="0" smtClean="0"/>
              <a:t>Tough times your forced to kill some of your children in order to survive.   (recorded historically)</a:t>
            </a:r>
          </a:p>
          <a:p>
            <a:r>
              <a:rPr lang="en-US" dirty="0" smtClean="0"/>
              <a:t>You eat the dead neighbor. If nobody died this turn eat your partner.(recorded historically)</a:t>
            </a:r>
          </a:p>
          <a:p>
            <a:r>
              <a:rPr lang="en-US" dirty="0" smtClean="0"/>
              <a:t>You must beg until someone gives you half of their bread. Then you must both scrounge at 5 or less.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Famine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r>
              <a:rPr lang="en-US" dirty="0" smtClean="0"/>
              <a:t>8%-12% of Northern Western Europe dies of hunger</a:t>
            </a:r>
          </a:p>
          <a:p>
            <a:endParaRPr lang="en-US" dirty="0"/>
          </a:p>
        </p:txBody>
      </p:sp>
      <p:pic>
        <p:nvPicPr>
          <p:cNvPr id="4" name="Picture 2" descr="C:\Users\Jennifer\Downloads\1315-great-fa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27504"/>
            <a:ext cx="5791200" cy="480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Famine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Starvation is very slow death.</a:t>
            </a:r>
          </a:p>
          <a:p>
            <a:r>
              <a:rPr lang="en-US" dirty="0" smtClean="0"/>
              <a:t>When people are starving they often adopt animalistic qualities.</a:t>
            </a:r>
          </a:p>
          <a:p>
            <a:r>
              <a:rPr lang="en-US" dirty="0" smtClean="0"/>
              <a:t>Wheat prices rose 300% who would this affect most.</a:t>
            </a:r>
          </a:p>
          <a:p>
            <a:r>
              <a:rPr lang="en-US" dirty="0" smtClean="0"/>
              <a:t>When grain prices rise we hardly notice.</a:t>
            </a:r>
          </a:p>
          <a:p>
            <a:r>
              <a:rPr lang="en-US" dirty="0" smtClean="0"/>
              <a:t>Most grain land is being switched for cattle land, or cattle farmers are feeding animals while people starve.</a:t>
            </a:r>
          </a:p>
          <a:p>
            <a:r>
              <a:rPr lang="en-US" dirty="0" smtClean="0"/>
              <a:t>Atrocities get committed in areas of starvation 2 kings 6:26</a:t>
            </a:r>
          </a:p>
          <a:p>
            <a:r>
              <a:rPr lang="en-US" dirty="0" smtClean="0"/>
              <a:t>North Americans throw away 1/3 of their food.  (enough food to feed half of Africa)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a country with famine?</a:t>
            </a:r>
          </a:p>
          <a:p>
            <a:r>
              <a:rPr lang="en-US" dirty="0" smtClean="0"/>
              <a:t>What percent of the population is affected or dying?</a:t>
            </a:r>
          </a:p>
          <a:p>
            <a:r>
              <a:rPr lang="en-US" dirty="0" smtClean="0"/>
              <a:t>How did it happen?</a:t>
            </a:r>
          </a:p>
          <a:p>
            <a:r>
              <a:rPr lang="en-US" dirty="0" smtClean="0"/>
              <a:t>What is the world doing to help?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 of the Church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Papal Primacy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876800"/>
            <a:ext cx="81534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Pope is a descendent of Peter</a:t>
            </a:r>
          </a:p>
          <a:p>
            <a:r>
              <a:rPr lang="en-US" dirty="0" smtClean="0"/>
              <a:t>The Pope is God’s #1 man with full authority over the church and its souls.</a:t>
            </a:r>
          </a:p>
          <a:p>
            <a:r>
              <a:rPr lang="en-US" dirty="0" smtClean="0"/>
              <a:t>Mathew 16:16</a:t>
            </a:r>
            <a:endParaRPr lang="en-US" dirty="0"/>
          </a:p>
        </p:txBody>
      </p:sp>
      <p:pic>
        <p:nvPicPr>
          <p:cNvPr id="4098" name="Picture 2" descr="C:\Users\Jennifer\Downloads\Cima_da_Conegliano,_God_the_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3923862" cy="3048000"/>
          </a:xfrm>
          <a:prstGeom prst="rect">
            <a:avLst/>
          </a:prstGeom>
          <a:noFill/>
        </p:spPr>
      </p:pic>
      <p:sp>
        <p:nvSpPr>
          <p:cNvPr id="5" name="Equal 4"/>
          <p:cNvSpPr/>
          <p:nvPr/>
        </p:nvSpPr>
        <p:spPr>
          <a:xfrm>
            <a:off x="3962400" y="2590800"/>
            <a:ext cx="1143000" cy="990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Jennifer\Downloads\pope.jpg"/>
          <p:cNvPicPr>
            <a:picLocks noChangeAspect="1" noChangeArrowheads="1"/>
          </p:cNvPicPr>
          <p:nvPr/>
        </p:nvPicPr>
        <p:blipFill>
          <a:blip r:embed="rId3" cstate="print"/>
          <a:srcRect l="16762" r="7048"/>
          <a:stretch>
            <a:fillRect/>
          </a:stretch>
        </p:blipFill>
        <p:spPr bwMode="auto">
          <a:xfrm>
            <a:off x="5105400" y="16002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1’st Vatican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Pope in addition to having Primacy over souls is </a:t>
            </a:r>
            <a:r>
              <a:rPr lang="en-US" u="sng" dirty="0" smtClean="0"/>
              <a:t>Infallible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Jennifer\Downloads\ConcileVatic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4762501" cy="3838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27432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Pope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Never makes dogmatic mistakes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Never previously made mistakes.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Pope is always divinely inspired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His word are divinely given.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Vatican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092952" cy="4495800"/>
          </a:xfrm>
        </p:spPr>
        <p:txBody>
          <a:bodyPr/>
          <a:lstStyle/>
          <a:p>
            <a:r>
              <a:rPr lang="en-US" b="1" dirty="0" smtClean="0"/>
              <a:t>Theological problems</a:t>
            </a:r>
            <a:r>
              <a:rPr lang="en-US" dirty="0" smtClean="0"/>
              <a:t> (Popes who admit they were wrong John Paul and </a:t>
            </a:r>
            <a:r>
              <a:rPr lang="en-US" dirty="0" err="1" smtClean="0"/>
              <a:t>Honourious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Historic Problems</a:t>
            </a:r>
            <a:r>
              <a:rPr lang="en-US" dirty="0" smtClean="0"/>
              <a:t> 35 different Schisms (more than 1 pope)</a:t>
            </a:r>
          </a:p>
          <a:p>
            <a:r>
              <a:rPr lang="en-US" b="1" dirty="0" smtClean="0"/>
              <a:t>Logical problems</a:t>
            </a:r>
            <a:r>
              <a:rPr lang="en-US" dirty="0" smtClean="0"/>
              <a:t> (like when they said Galileo was wrong)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Jennifer\Downloads\Simmaco_-_mosaico_Santa_Agnese_fuori_le_m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905000"/>
            <a:ext cx="2428875" cy="3454400"/>
          </a:xfrm>
          <a:prstGeom prst="rect">
            <a:avLst/>
          </a:prstGeom>
          <a:noFill/>
        </p:spPr>
      </p:pic>
      <p:pic>
        <p:nvPicPr>
          <p:cNvPr id="6147" name="Picture 3" descr="C:\Users\Jennifer\Downloads\western-sch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316" y="2057400"/>
            <a:ext cx="2450684" cy="3305175"/>
          </a:xfrm>
          <a:prstGeom prst="rect">
            <a:avLst/>
          </a:prstGeom>
          <a:noFill/>
        </p:spPr>
      </p:pic>
      <p:pic>
        <p:nvPicPr>
          <p:cNvPr id="6148" name="Picture 4" descr="C:\Users\Jennifer\Downloads\galileo_clip_image0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1752600"/>
            <a:ext cx="2619375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Black Death  (Same thing)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Bubonic Plague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Dominium Mundi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single united empire under God with the pope as ruler</a:t>
            </a:r>
          </a:p>
          <a:p>
            <a:r>
              <a:rPr lang="en-US" u="sng" dirty="0" smtClean="0"/>
              <a:t>Theocracy</a:t>
            </a:r>
            <a:r>
              <a:rPr lang="en-US" dirty="0" smtClean="0"/>
              <a:t>: God as King/ Pope as king.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what extent is a pope in secular control and spiritual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Follow the Church(.)</a:t>
            </a:r>
          </a:p>
          <a:p>
            <a:r>
              <a:rPr lang="en-US" dirty="0" smtClean="0"/>
              <a:t>Salvation is achieved by obedience, the concept of faith was being lost.</a:t>
            </a:r>
          </a:p>
          <a:p>
            <a:r>
              <a:rPr lang="en-US" dirty="0" smtClean="0"/>
              <a:t>Various corrupt theologies (refer to worksheet)</a:t>
            </a:r>
            <a:endParaRPr lang="en-US" dirty="0"/>
          </a:p>
        </p:txBody>
      </p:sp>
      <p:pic>
        <p:nvPicPr>
          <p:cNvPr id="7170" name="Picture 2" descr="C:\Users\Jennifer\Downloads\z161107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028292"/>
            <a:ext cx="2667000" cy="2829708"/>
          </a:xfrm>
          <a:prstGeom prst="rect">
            <a:avLst/>
          </a:prstGeom>
          <a:noFill/>
        </p:spPr>
      </p:pic>
      <p:pic>
        <p:nvPicPr>
          <p:cNvPr id="7171" name="Picture 3" descr="C:\Users\Jennifer\Downloads\flagellant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86200"/>
            <a:ext cx="213560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Usefulness of the Pope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4495800"/>
          </a:xfrm>
        </p:spPr>
        <p:txBody>
          <a:bodyPr/>
          <a:lstStyle/>
          <a:p>
            <a:r>
              <a:rPr lang="en-US" dirty="0" smtClean="0"/>
              <a:t>Having a pope from your country proved to be extremely useful.  (they could support your leadership)</a:t>
            </a:r>
          </a:p>
          <a:p>
            <a:r>
              <a:rPr lang="en-US" dirty="0" smtClean="0"/>
              <a:t>Kings would choose popes, and popes could in turn support the kings.</a:t>
            </a:r>
            <a:endParaRPr lang="en-US" dirty="0"/>
          </a:p>
        </p:txBody>
      </p:sp>
      <p:pic>
        <p:nvPicPr>
          <p:cNvPr id="9218" name="Picture 2" descr="C:\Users\Jennifer\Downloads\00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466616" cy="4189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Avignon Papacy/Babylonian Captivity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French people wanted a pope.</a:t>
            </a:r>
          </a:p>
          <a:p>
            <a:r>
              <a:rPr lang="en-US" dirty="0" smtClean="0"/>
              <a:t>French monarchy made sure the next few popes would be French.</a:t>
            </a:r>
          </a:p>
          <a:p>
            <a:r>
              <a:rPr lang="en-US" dirty="0" smtClean="0"/>
              <a:t>The new Pope helped ensure the French Government got rich.</a:t>
            </a:r>
          </a:p>
          <a:p>
            <a:r>
              <a:rPr lang="en-US" dirty="0" smtClean="0"/>
              <a:t>Church got increasingly bad behaved. </a:t>
            </a:r>
            <a:endParaRPr lang="en-US" dirty="0"/>
          </a:p>
        </p:txBody>
      </p:sp>
      <p:pic>
        <p:nvPicPr>
          <p:cNvPr id="10242" name="Picture 2" descr="C:\Users\Jennifer\Downloads\thackara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886200" cy="2546386"/>
          </a:xfrm>
          <a:prstGeom prst="rect">
            <a:avLst/>
          </a:prstGeom>
          <a:noFill/>
        </p:spPr>
      </p:pic>
      <p:pic>
        <p:nvPicPr>
          <p:cNvPr id="10243" name="Picture 3" descr="C:\Users\Jennifer\Downloads\Popes_GregoryXI_01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91000"/>
            <a:ext cx="3169497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Church Loses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Add it all up.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Death from plague</a:t>
            </a:r>
          </a:p>
          <a:p>
            <a:r>
              <a:rPr lang="en-US" dirty="0" smtClean="0"/>
              <a:t>+ Church supported Wars</a:t>
            </a:r>
          </a:p>
          <a:p>
            <a:r>
              <a:rPr lang="en-US" dirty="0" smtClean="0"/>
              <a:t>+ Lack of Food</a:t>
            </a:r>
          </a:p>
          <a:p>
            <a:r>
              <a:rPr lang="en-US" dirty="0" smtClean="0"/>
              <a:t>+ Strange Weather</a:t>
            </a:r>
          </a:p>
          <a:p>
            <a:r>
              <a:rPr lang="en-US" dirty="0" smtClean="0"/>
              <a:t>+ Corrupted Church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= People for the first time in 1000 years question whether the church is supported by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Church &amp;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4495800"/>
          </a:xfrm>
        </p:spPr>
        <p:txBody>
          <a:bodyPr/>
          <a:lstStyle/>
          <a:p>
            <a:r>
              <a:rPr lang="en-US" dirty="0" smtClean="0"/>
              <a:t>Today we have a strict policy of separating religion and government.</a:t>
            </a:r>
            <a:endParaRPr lang="en-US" dirty="0"/>
          </a:p>
        </p:txBody>
      </p:sp>
      <p:pic>
        <p:nvPicPr>
          <p:cNvPr id="11266" name="Picture 2" descr="C:\Users\Jennifer\Downloads\cg54447d29ca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161" y="2819400"/>
            <a:ext cx="4453077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Governments Cannot try to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Influence the churches sense of morality.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rules for the church.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Manipulate religion to advance its agenda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Churches Cannot try to: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decisions about taxes and warfare.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Tell people how to vote.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laws that supersede government laws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Papal Schism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God’s chosen one?</a:t>
            </a:r>
            <a:endParaRPr lang="en-US" dirty="0"/>
          </a:p>
        </p:txBody>
      </p:sp>
      <p:pic>
        <p:nvPicPr>
          <p:cNvPr id="4" name="Picture 2" descr="C:\Users\Jennifer\Downloads\Papal-Schis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40" y="1600199"/>
            <a:ext cx="7593560" cy="519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the Papal Schism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wars between Italians and French</a:t>
            </a:r>
          </a:p>
          <a:p>
            <a:r>
              <a:rPr lang="en-US" dirty="0" smtClean="0"/>
              <a:t>Non French or non Italians losing hope in Catholicism.</a:t>
            </a:r>
          </a:p>
          <a:p>
            <a:r>
              <a:rPr lang="en-US" dirty="0" smtClean="0"/>
              <a:t>Ideas about reformation (Martin Luther) begin growing.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Inquisition </a:t>
            </a:r>
            <a:endParaRPr lang="en-US" dirty="0"/>
          </a:p>
        </p:txBody>
      </p:sp>
      <p:pic>
        <p:nvPicPr>
          <p:cNvPr id="12290" name="Picture 2" descr="C:\Users\Jennifer\Downloads\Witch-scen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667000"/>
            <a:ext cx="4562475" cy="38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often do you shower in a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North American Teenage Average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Aprox</a:t>
            </a:r>
            <a:r>
              <a:rPr lang="en-US" dirty="0" smtClean="0"/>
              <a:t>. 300 times)</a:t>
            </a:r>
          </a:p>
          <a:p>
            <a:r>
              <a:rPr lang="en-US" dirty="0" smtClean="0"/>
              <a:t>North American Average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Aprox</a:t>
            </a:r>
            <a:r>
              <a:rPr lang="en-US" dirty="0" smtClean="0"/>
              <a:t>. 250 Times)</a:t>
            </a:r>
          </a:p>
          <a:p>
            <a:r>
              <a:rPr lang="en-US" dirty="0" smtClean="0"/>
              <a:t>European Average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Aprox</a:t>
            </a:r>
            <a:r>
              <a:rPr lang="en-US" dirty="0" smtClean="0"/>
              <a:t> 125 times)</a:t>
            </a:r>
          </a:p>
          <a:p>
            <a:r>
              <a:rPr lang="en-US" dirty="0" smtClean="0"/>
              <a:t>Medieval King/Queen average</a:t>
            </a:r>
          </a:p>
          <a:p>
            <a:pPr lvl="2"/>
            <a:r>
              <a:rPr lang="en-US" dirty="0" smtClean="0"/>
              <a:t>(about 20 times)</a:t>
            </a:r>
          </a:p>
          <a:p>
            <a:r>
              <a:rPr lang="en-US" dirty="0" smtClean="0"/>
              <a:t>Medieval Peasant</a:t>
            </a:r>
          </a:p>
          <a:p>
            <a:pPr lvl="2"/>
            <a:r>
              <a:rPr lang="en-US" dirty="0" smtClean="0"/>
              <a:t>(About 2 times)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W-5 method (with emphasis on 5)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Who was involved in the Inquisition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CA" b="1" dirty="0" smtClean="0"/>
              <a:t>The catholic church and the Spanish government</a:t>
            </a:r>
          </a:p>
          <a:p>
            <a:r>
              <a:rPr lang="en-CA" dirty="0" smtClean="0"/>
              <a:t>What was the Inquisition 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CA" b="1" dirty="0" smtClean="0"/>
              <a:t>Torturing brutalizing and chasing away </a:t>
            </a:r>
            <a:r>
              <a:rPr lang="en-CA" b="1" u="sng" dirty="0" smtClean="0"/>
              <a:t>heretics</a:t>
            </a:r>
            <a:r>
              <a:rPr lang="en-CA" b="1" dirty="0" smtClean="0"/>
              <a:t> (aka non-Catholics) </a:t>
            </a:r>
          </a:p>
          <a:p>
            <a:r>
              <a:rPr lang="en-CA" dirty="0" smtClean="0"/>
              <a:t>When was the Inquisition 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CA" b="1" dirty="0" smtClean="0"/>
              <a:t>Started ??? or 1478  Ended  1838</a:t>
            </a:r>
          </a:p>
          <a:p>
            <a:r>
              <a:rPr lang="en-CA" dirty="0" smtClean="0"/>
              <a:t>Where was the Spanish Inquisition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CA" b="1" dirty="0" smtClean="0"/>
              <a:t>Russia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CA" b="1" dirty="0" smtClean="0"/>
              <a:t>Kidding (Spain)</a:t>
            </a:r>
          </a:p>
          <a:p>
            <a:r>
              <a:rPr lang="en-CA" dirty="0" smtClean="0"/>
              <a:t>*** Why did the Spanish Inquisition happen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 Pieces of Background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4970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CA" dirty="0" smtClean="0"/>
              <a:t>1. Torture of heretics is not new.</a:t>
            </a:r>
          </a:p>
          <a:p>
            <a:pPr marL="514350" indent="-514350"/>
            <a:r>
              <a:rPr lang="en-CA" sz="2600" dirty="0" smtClean="0"/>
              <a:t>Witches,  Muslims, cults, Jews, heretics, Templar knights.</a:t>
            </a:r>
          </a:p>
          <a:p>
            <a:pPr marL="514350" indent="-514350"/>
            <a:endParaRPr lang="en-CA" dirty="0" smtClean="0"/>
          </a:p>
          <a:p>
            <a:pPr marL="514350" indent="-514350"/>
            <a:endParaRPr lang="en-CA" dirty="0" smtClean="0"/>
          </a:p>
          <a:p>
            <a:pPr marL="514350" indent="-514350"/>
            <a:endParaRPr lang="en-CA" dirty="0" smtClean="0"/>
          </a:p>
          <a:p>
            <a:pPr marL="514350" indent="-514350"/>
            <a:endParaRPr lang="en-CA" dirty="0" smtClean="0"/>
          </a:p>
          <a:p>
            <a:pPr marL="514350" indent="-514350"/>
            <a:endParaRPr lang="en-CA" sz="2600" dirty="0" smtClean="0"/>
          </a:p>
          <a:p>
            <a:pPr marL="514350" indent="-514350"/>
            <a:endParaRPr lang="en-CA" sz="2600" dirty="0" smtClean="0"/>
          </a:p>
          <a:p>
            <a:pPr marL="514350" indent="-514350"/>
            <a:endParaRPr lang="en-CA" sz="2600" dirty="0" smtClean="0"/>
          </a:p>
          <a:p>
            <a:pPr marL="514350" indent="-514350"/>
            <a:r>
              <a:rPr lang="en-CA" sz="2600" dirty="0" smtClean="0"/>
              <a:t>Been </a:t>
            </a:r>
            <a:r>
              <a:rPr lang="en-CA" sz="2600" dirty="0" smtClean="0"/>
              <a:t>torturing tor 1000 years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dirty="0" smtClean="0"/>
              <a:t>2. The Spanish Inquisition is not the only inquisition. 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sz="2600" dirty="0" smtClean="0"/>
              <a:t>There is the medieval inquisition and the Roman Inquisition before it</a:t>
            </a:r>
            <a:endParaRPr lang="en-CA" sz="2600" dirty="0"/>
          </a:p>
        </p:txBody>
      </p:sp>
      <p:pic>
        <p:nvPicPr>
          <p:cNvPr id="5" name="Picture 2" descr="C:\Users\Craig\Downloads\detectwitc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3124200" cy="2364848"/>
          </a:xfrm>
          <a:prstGeom prst="rect">
            <a:avLst/>
          </a:prstGeom>
          <a:noFill/>
        </p:spPr>
      </p:pic>
      <p:pic>
        <p:nvPicPr>
          <p:cNvPr id="2050" name="Picture 2" descr="C:\Users\Craig\Downloads\inquis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30956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 pieces of background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 smtClean="0"/>
              <a:t>3. Torture and death were not as common as people like to think.</a:t>
            </a:r>
          </a:p>
          <a:p>
            <a:r>
              <a:rPr lang="en-CA" sz="2000" dirty="0" smtClean="0"/>
              <a:t>3000 people tortured or killed over 330 years.</a:t>
            </a:r>
          </a:p>
          <a:p>
            <a:r>
              <a:rPr lang="en-CA" sz="2000" dirty="0" smtClean="0"/>
              <a:t>150,000 questioned.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2684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 smtClean="0"/>
              <a:t>4. Inquisition had some respect for people.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Those questioned could not “bleed”</a:t>
            </a:r>
          </a:p>
          <a:p>
            <a:r>
              <a:rPr lang="en-CA" sz="2400" dirty="0" smtClean="0"/>
              <a:t>The church did not want unnecessary suffering.</a:t>
            </a:r>
          </a:p>
          <a:p>
            <a:r>
              <a:rPr lang="en-CA" sz="2400" dirty="0" smtClean="0"/>
              <a:t>Torture could not exceed 5 minutes. </a:t>
            </a:r>
            <a:endParaRPr lang="en-CA" sz="2400" dirty="0"/>
          </a:p>
        </p:txBody>
      </p:sp>
      <p:pic>
        <p:nvPicPr>
          <p:cNvPr id="3074" name="Picture 2" descr="C:\Users\Craig\Downloads\inquis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3293760" cy="2522538"/>
          </a:xfrm>
          <a:prstGeom prst="rect">
            <a:avLst/>
          </a:prstGeom>
          <a:noFill/>
        </p:spPr>
      </p:pic>
      <p:pic>
        <p:nvPicPr>
          <p:cNvPr id="3075" name="Picture 3" descr="C:\Users\Craig\Downloads\inquisition-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29256"/>
            <a:ext cx="1600200" cy="159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Think/ Pair / Share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600" dirty="0" smtClean="0"/>
              <a:t>Why would someone want to make historic events like the Crusades and the Inquisition seem worse than they are?</a:t>
            </a:r>
          </a:p>
          <a:p>
            <a:pPr marL="514350" indent="-514350">
              <a:buFont typeface="+mj-lt"/>
              <a:buAutoNum type="arabicPeriod"/>
            </a:pPr>
            <a:endParaRPr lang="en-CA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3600" dirty="0" smtClean="0"/>
              <a:t>When talking about “identifying truth” we talked about straw-man technique and sexy-ideas.    Is the Spanish Inquisition a straw man or a sexy-idea?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Fifth W… “Why”    </a:t>
            </a:r>
            <a:r>
              <a:rPr lang="en-CA" u="sng" dirty="0" smtClean="0"/>
              <a:t>Heretics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006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Jews    </a:t>
            </a:r>
          </a:p>
          <a:p>
            <a:pPr marL="514350" indent="-514350">
              <a:buNone/>
            </a:pPr>
            <a:r>
              <a:rPr lang="en-CA" dirty="0" smtClean="0"/>
              <a:t>(Early Years </a:t>
            </a:r>
            <a:r>
              <a:rPr lang="en-CA" u="sng" dirty="0" err="1" smtClean="0"/>
              <a:t>Conversos</a:t>
            </a:r>
            <a:r>
              <a:rPr lang="en-CA" dirty="0" smtClean="0"/>
              <a:t> 95%)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CA" b="1" dirty="0" smtClean="0"/>
              <a:t>Strange religions</a:t>
            </a:r>
          </a:p>
          <a:p>
            <a:pPr marL="514350" indent="-514350">
              <a:buNone/>
            </a:pPr>
            <a:r>
              <a:rPr lang="en-CA" dirty="0" smtClean="0"/>
              <a:t>(Secret societies, Satanism)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CA" b="1" dirty="0" smtClean="0"/>
              <a:t>Muslims  </a:t>
            </a:r>
          </a:p>
          <a:p>
            <a:pPr marL="514350" indent="-514350">
              <a:buNone/>
            </a:pPr>
            <a:r>
              <a:rPr lang="en-CA" dirty="0" smtClean="0"/>
              <a:t>(Early Years </a:t>
            </a:r>
            <a:r>
              <a:rPr lang="en-CA" dirty="0" err="1" smtClean="0"/>
              <a:t>Moriscos</a:t>
            </a:r>
            <a:r>
              <a:rPr lang="en-CA" dirty="0" smtClean="0"/>
              <a:t> 5%)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CA" b="1" dirty="0" smtClean="0"/>
              <a:t>Protestants</a:t>
            </a:r>
          </a:p>
          <a:p>
            <a:pPr marL="514350" indent="-514350">
              <a:buNone/>
            </a:pPr>
            <a:r>
              <a:rPr lang="en-CA" dirty="0" smtClean="0"/>
              <a:t>(Late Years Lutherans and Anglicans)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CA" b="1" dirty="0" smtClean="0"/>
              <a:t>Witch scares</a:t>
            </a:r>
          </a:p>
          <a:p>
            <a:pPr marL="514350" indent="-514350">
              <a:buNone/>
            </a:pPr>
            <a:r>
              <a:rPr lang="en-CA" dirty="0" smtClean="0"/>
              <a:t>(11 witches in 300 years)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CA" b="1" dirty="0" smtClean="0"/>
              <a:t>Gays, Fetishes &amp; Bestiality</a:t>
            </a:r>
          </a:p>
          <a:p>
            <a:pPr marL="514350" indent="-514350">
              <a:buNone/>
            </a:pPr>
            <a:r>
              <a:rPr lang="en-CA" dirty="0" smtClean="0"/>
              <a:t>(Less than 300 in 300 years) </a:t>
            </a:r>
          </a:p>
        </p:txBody>
      </p:sp>
      <p:pic>
        <p:nvPicPr>
          <p:cNvPr id="4098" name="Picture 2" descr="C:\Users\Craig\Downloads\i_30523_inquis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336" y="2438400"/>
            <a:ext cx="4640664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 and the Pendulum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/>
          <a:lstStyle/>
          <a:p>
            <a:r>
              <a:rPr lang="en-CA" dirty="0" smtClean="0"/>
              <a:t>Edgar Allen Poe’s short story about the inquisition.</a:t>
            </a:r>
          </a:p>
          <a:p>
            <a:endParaRPr lang="en-CA" dirty="0"/>
          </a:p>
        </p:txBody>
      </p:sp>
      <p:pic>
        <p:nvPicPr>
          <p:cNvPr id="5122" name="Picture 2" descr="C:\Users\Craig\Downloads\edgar-allan-poe-fantasma-dese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388" y="1835150"/>
            <a:ext cx="2743200" cy="3840163"/>
          </a:xfrm>
          <a:prstGeom prst="rect">
            <a:avLst/>
          </a:prstGeom>
          <a:noFill/>
        </p:spPr>
      </p:pic>
      <p:pic>
        <p:nvPicPr>
          <p:cNvPr id="5123" name="Picture 3" descr="C:\Users\Craig\Downloads\il_fullxfull.369574304_2d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045660"/>
            <a:ext cx="3505200" cy="350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Peasants Revolt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http://www.primewire.ag/external.php?title=Joan+of+Arc&amp;url=aHR0cDovL3ZpZHppLnR2L3F5Z2R6MmRhOGFsbS5odG1s&amp;domain=dmlkemkudHY=&amp;loggedin=0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Hundred Years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Background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Modern day “France” was not always controlled by Frenchmen and England was not always controlled by Englishmen.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peasants felt protective of a town or a lord but not a “nation”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knights felt protective of their local land but not a “nation”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king had a small sense of a “nation.”  but there was no flag, no unifying culture, sometimes no unifying language.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***The 100 years war attempted to unify all France and England under a single king.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England’s place in France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721352" cy="4495800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Since the Norman conquest England had control of parts of France.</a:t>
            </a:r>
          </a:p>
          <a:p>
            <a:r>
              <a:rPr lang="en-CA" dirty="0" smtClean="0"/>
              <a:t>Most of William the Conquerors “Barons” of England were also “Lords” in France.</a:t>
            </a:r>
          </a:p>
          <a:p>
            <a:r>
              <a:rPr lang="en-CA" dirty="0" smtClean="0"/>
              <a:t>SOOO depending on how you look at it.  Either the French Control all of England or the English control some of France</a:t>
            </a:r>
            <a:endParaRPr lang="en-CA" dirty="0"/>
          </a:p>
        </p:txBody>
      </p:sp>
      <p:pic>
        <p:nvPicPr>
          <p:cNvPr id="1027" name="Picture 3" descr="C:\Users\Craig\Downloads\angevinmap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599"/>
            <a:ext cx="3930650" cy="493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pee and </a:t>
            </a:r>
            <a:r>
              <a:rPr lang="en-US" dirty="0" err="1" smtClean="0"/>
              <a:t>poo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4495800"/>
          </a:xfrm>
        </p:spPr>
        <p:txBody>
          <a:bodyPr/>
          <a:lstStyle/>
          <a:p>
            <a:r>
              <a:rPr lang="en-US" dirty="0" smtClean="0"/>
              <a:t>Dump it out the window.</a:t>
            </a:r>
          </a:p>
          <a:p>
            <a:r>
              <a:rPr lang="en-US" dirty="0" smtClean="0"/>
              <a:t>Someone will stack the </a:t>
            </a:r>
            <a:r>
              <a:rPr lang="en-US" dirty="0" err="1" smtClean="0"/>
              <a:t>poo</a:t>
            </a:r>
            <a:r>
              <a:rPr lang="en-US" dirty="0" smtClean="0"/>
              <a:t> into a pile and pat it down with their hands.</a:t>
            </a:r>
          </a:p>
          <a:p>
            <a:r>
              <a:rPr lang="en-US" dirty="0" smtClean="0"/>
              <a:t>The liquid will be drained into the rivers.  (moat)</a:t>
            </a:r>
            <a:endParaRPr lang="en-US" dirty="0"/>
          </a:p>
        </p:txBody>
      </p:sp>
      <p:pic>
        <p:nvPicPr>
          <p:cNvPr id="1026" name="Picture 2" descr="C:\Users\Jennifer\Downloads\Gardyloo-46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62204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Background to the 100 Years War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953000" cy="4495800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The idea of specific language and culture is developing in each area.  </a:t>
            </a:r>
          </a:p>
          <a:p>
            <a:r>
              <a:rPr lang="en-CA" dirty="0" smtClean="0"/>
              <a:t>It is no longer acceptable for a French king to rule England or an English King to rule France.</a:t>
            </a:r>
          </a:p>
          <a:p>
            <a:r>
              <a:rPr lang="en-CA" dirty="0" smtClean="0"/>
              <a:t>This is further complicated by the fact that the next king of France (based on primogeniture) is also the king of England</a:t>
            </a:r>
            <a:endParaRPr lang="en-CA" dirty="0"/>
          </a:p>
        </p:txBody>
      </p:sp>
      <p:pic>
        <p:nvPicPr>
          <p:cNvPr id="6" name="Picture 2" descr="C:\Users\Craig\Downloads\Hundred_years_w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91663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100 years war  1337 - 1453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essentially a fight for control of all modern “France” under a single culture and king.   (simplified)</a:t>
            </a:r>
            <a:endParaRPr lang="en-CA" dirty="0"/>
          </a:p>
        </p:txBody>
      </p:sp>
      <p:pic>
        <p:nvPicPr>
          <p:cNvPr id="2050" name="Picture 2" descr="C:\Users\Craig\Downloads\80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663" y="3124200"/>
            <a:ext cx="5189537" cy="3619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581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Disclaimer:  Not a continuous nonstop fight.  There were moments of peace.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Early Battles/ New Tech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30952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England is mostly successful thanks to two new technologies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CA" dirty="0" smtClean="0"/>
              <a:t>Professional Armies  (hiring locals and equipping them cheaply paying them with </a:t>
            </a:r>
            <a:r>
              <a:rPr lang="en-CA" u="sng" dirty="0" smtClean="0"/>
              <a:t>tribute money</a:t>
            </a:r>
            <a:r>
              <a:rPr lang="en-CA" dirty="0" smtClean="0"/>
              <a:t>)  France still relies entirely on the Feudal system of knights and his serfs.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CA" u="sng" dirty="0" smtClean="0"/>
              <a:t>Long Bows </a:t>
            </a:r>
            <a:r>
              <a:rPr lang="en-CA" dirty="0" smtClean="0"/>
              <a:t> (A cheap weapon but has the power to fire through armor)  France relies on knights banners and cavalry charges.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CA" dirty="0" smtClean="0"/>
              <a:t>Professional warriors do not have a sense of chivalry.  They kill knights without discretion</a:t>
            </a:r>
          </a:p>
          <a:p>
            <a:pPr marL="1143000" lvl="2" indent="-457200">
              <a:buNone/>
            </a:pPr>
            <a:endParaRPr lang="en-CA" dirty="0" smtClean="0"/>
          </a:p>
          <a:p>
            <a:pPr marL="1143000" lvl="2" indent="-457200">
              <a:buFont typeface="+mj-lt"/>
              <a:buAutoNum type="arabicPeriod"/>
            </a:pPr>
            <a:endParaRPr lang="en-CA" dirty="0" smtClean="0"/>
          </a:p>
          <a:p>
            <a:pPr marL="1143000" lvl="2" indent="-457200">
              <a:buFont typeface="+mj-lt"/>
              <a:buAutoNum type="arabicPeriod"/>
            </a:pPr>
            <a:endParaRPr lang="en-CA" dirty="0"/>
          </a:p>
        </p:txBody>
      </p:sp>
      <p:pic>
        <p:nvPicPr>
          <p:cNvPr id="3074" name="Picture 2" descr="C:\Users\Craig\Downloads\images (2).jpg"/>
          <p:cNvPicPr>
            <a:picLocks noChangeAspect="1" noChangeArrowheads="1"/>
          </p:cNvPicPr>
          <p:nvPr/>
        </p:nvPicPr>
        <p:blipFill>
          <a:blip r:embed="rId2" cstate="print"/>
          <a:srcRect r="29825"/>
          <a:stretch>
            <a:fillRect/>
          </a:stretch>
        </p:blipFill>
        <p:spPr bwMode="auto">
          <a:xfrm>
            <a:off x="6020145" y="1676400"/>
            <a:ext cx="3123855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Burgundians</a:t>
            </a:r>
            <a:r>
              <a:rPr lang="en-CA" dirty="0" smtClean="0"/>
              <a:t> Decide to Help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43200"/>
          </a:xfrm>
        </p:spPr>
        <p:txBody>
          <a:bodyPr>
            <a:normAutofit/>
          </a:bodyPr>
          <a:lstStyle/>
          <a:p>
            <a:r>
              <a:rPr lang="en-CA" dirty="0" smtClean="0"/>
              <a:t>The dukes of </a:t>
            </a:r>
            <a:r>
              <a:rPr lang="en-CA" dirty="0" err="1" smtClean="0"/>
              <a:t>Burgandy</a:t>
            </a:r>
            <a:r>
              <a:rPr lang="en-CA" dirty="0" smtClean="0"/>
              <a:t> (who are not fond of their current French king) decide to help England.</a:t>
            </a:r>
          </a:p>
          <a:p>
            <a:r>
              <a:rPr lang="en-CA" dirty="0" smtClean="0"/>
              <a:t>After killing the French king they will marry their children together and unite the empire.</a:t>
            </a:r>
            <a:endParaRPr lang="en-CA" dirty="0"/>
          </a:p>
        </p:txBody>
      </p:sp>
      <p:pic>
        <p:nvPicPr>
          <p:cNvPr id="4098" name="Picture 2" descr="C:\Users\Craig\Downloads\english_gun_used_at_cre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343400"/>
            <a:ext cx="3810000" cy="1838325"/>
          </a:xfrm>
          <a:prstGeom prst="rect">
            <a:avLst/>
          </a:prstGeom>
          <a:noFill/>
        </p:spPr>
      </p:pic>
      <p:pic>
        <p:nvPicPr>
          <p:cNvPr id="4099" name="Picture 3" descr="C:\Users\Craig\Downloads\handgo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95800"/>
            <a:ext cx="13520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5720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</a:t>
            </a:r>
            <a:r>
              <a:rPr lang="en-CA" dirty="0" err="1" smtClean="0"/>
              <a:t>Burgundians</a:t>
            </a:r>
            <a:r>
              <a:rPr lang="en-CA" dirty="0" smtClean="0"/>
              <a:t> and English get their hired soldiers to use even more “advanced” weapons.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Agincourt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the remaining Knight of France fight in a single battle.</a:t>
            </a:r>
          </a:p>
          <a:p>
            <a:r>
              <a:rPr lang="en-US" dirty="0" smtClean="0"/>
              <a:t>France’s loss cripples their ability to fight future battles.</a:t>
            </a:r>
          </a:p>
          <a:p>
            <a:r>
              <a:rPr lang="en-US" dirty="0" smtClean="0"/>
              <a:t>France descends into paying repeated tributes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(Battle Reenactment Monday) </a:t>
            </a:r>
            <a:endParaRPr lang="en-US" dirty="0"/>
          </a:p>
        </p:txBody>
      </p:sp>
      <p:pic>
        <p:nvPicPr>
          <p:cNvPr id="1026" name="Picture 2" descr="C:\Users\Jennifer\Downloads\dhm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800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Joan of Arc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54552" cy="4495800"/>
          </a:xfrm>
        </p:spPr>
        <p:txBody>
          <a:bodyPr/>
          <a:lstStyle/>
          <a:p>
            <a:r>
              <a:rPr lang="en-CA" dirty="0" smtClean="0"/>
              <a:t>Woman who knighted herself under God to restore the Kingdom of France.</a:t>
            </a:r>
            <a:endParaRPr lang="en-CA" dirty="0"/>
          </a:p>
        </p:txBody>
      </p:sp>
      <p:pic>
        <p:nvPicPr>
          <p:cNvPr id="5122" name="Picture 2" descr="C:\Users\Craig\Downloads\Joan-Of-A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870325" cy="504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Maid of Lorraine Legend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>
            <a:normAutofit/>
          </a:bodyPr>
          <a:lstStyle/>
          <a:p>
            <a:r>
              <a:rPr lang="en-CA" dirty="0" smtClean="0"/>
              <a:t>Various prophecies were circulating in France that God would send them a female warrior</a:t>
            </a:r>
          </a:p>
          <a:p>
            <a:r>
              <a:rPr lang="en-CA" dirty="0" smtClean="0"/>
              <a:t>The female warrior would destroy the English</a:t>
            </a:r>
          </a:p>
          <a:p>
            <a:r>
              <a:rPr lang="en-CA" dirty="0" smtClean="0"/>
              <a:t>The female warrior would unite all of France</a:t>
            </a:r>
            <a:endParaRPr lang="en-CA" dirty="0"/>
          </a:p>
        </p:txBody>
      </p:sp>
      <p:pic>
        <p:nvPicPr>
          <p:cNvPr id="6146" name="Picture 2" descr="C:\Users\Craig\Downloads\JeannedAr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582" y="2133600"/>
            <a:ext cx="3308055" cy="370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 Surrounds Joan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438400"/>
            <a:ext cx="4191000" cy="4191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She passed repeated catholic tests for sainthood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She passed repeated virginity tests.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Her faith was devout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Her victories and following were miraculous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114800" cy="4114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She used an urban legend to her advantage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She was a “pawn” of the church and French king.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Her virtues were not universally adhered to.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true miracles.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04800" y="1752600"/>
            <a:ext cx="4191000" cy="640080"/>
          </a:xfrm>
        </p:spPr>
        <p:txBody>
          <a:bodyPr/>
          <a:lstStyle/>
          <a:p>
            <a:r>
              <a:rPr lang="en-US" dirty="0" smtClean="0"/>
              <a:t>She’s Really sent by God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1148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She’s a Fake or possibly Crazy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267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Health advisors were saying it was good.</a:t>
            </a:r>
          </a:p>
          <a:p>
            <a:r>
              <a:rPr lang="en-US" dirty="0" smtClean="0"/>
              <a:t>Church was trying to avoid public nudity.</a:t>
            </a:r>
          </a:p>
          <a:p>
            <a:r>
              <a:rPr lang="en-US" dirty="0" smtClean="0"/>
              <a:t>To be a good Christian is was hard to wash yourself.</a:t>
            </a:r>
          </a:p>
          <a:p>
            <a:r>
              <a:rPr lang="en-US" dirty="0" smtClean="0"/>
              <a:t>Peasants/towns had little access to clean water. Rivers were not clean.</a:t>
            </a:r>
            <a:endParaRPr lang="en-US" dirty="0"/>
          </a:p>
        </p:txBody>
      </p:sp>
      <p:pic>
        <p:nvPicPr>
          <p:cNvPr id="2050" name="Picture 2" descr="C:\Users\Jennifer\Downloads\fatherthames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1"/>
            <a:ext cx="408919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to Cut Down on Smell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British royal court posted a warning (1589):"Let no one, whoever, he may be, </a:t>
            </a:r>
            <a:r>
              <a:rPr lang="en-US" i="1" dirty="0" err="1" smtClean="0"/>
              <a:t>before,at</a:t>
            </a:r>
            <a:r>
              <a:rPr lang="en-US" i="1" dirty="0" smtClean="0"/>
              <a:t>, or after meals, Early or late, foul the staircases, corridors; or closets with Urine or other filth.” </a:t>
            </a:r>
          </a:p>
          <a:p>
            <a:r>
              <a:rPr lang="en-US" i="1" dirty="0" smtClean="0"/>
              <a:t>Etiquette books Erasmus (1530): It is impolite to greet someone who is urinating or defecating in the street.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not knowing what to do with pee </a:t>
            </a:r>
            <a:r>
              <a:rPr lang="en-US" dirty="0" err="1" smtClean="0"/>
              <a:t>poo</a:t>
            </a:r>
            <a:r>
              <a:rPr lang="en-US" dirty="0" smtClean="0"/>
              <a:t> bathing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Rats</a:t>
            </a:r>
          </a:p>
          <a:p>
            <a:r>
              <a:rPr lang="en-US" dirty="0" smtClean="0"/>
              <a:t>Flies Fleas Lice</a:t>
            </a:r>
          </a:p>
          <a:p>
            <a:r>
              <a:rPr lang="en-US" dirty="0" smtClean="0"/>
              <a:t>Germs</a:t>
            </a:r>
          </a:p>
          <a:p>
            <a:r>
              <a:rPr lang="en-US" dirty="0" smtClean="0"/>
              <a:t>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Trade and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2971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result would a growing international trade system have on sanitation and disease? </a:t>
            </a:r>
            <a:endParaRPr lang="en-US" dirty="0"/>
          </a:p>
        </p:txBody>
      </p:sp>
      <p:pic>
        <p:nvPicPr>
          <p:cNvPr id="3074" name="Picture 2" descr="C:\Users\Jennifer\Downloads\artis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683" y="1676400"/>
            <a:ext cx="599031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22205</TotalTime>
  <Words>1999</Words>
  <Application>Microsoft Office PowerPoint</Application>
  <PresentationFormat>On-screen Show (4:3)</PresentationFormat>
  <Paragraphs>290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Median</vt:lpstr>
      <vt:lpstr>LaTe middle Ages</vt:lpstr>
      <vt:lpstr>Middle Ages Events</vt:lpstr>
      <vt:lpstr>The Bubonic Plague </vt:lpstr>
      <vt:lpstr>How often do you shower in a year?</vt:lpstr>
      <vt:lpstr>What to do with pee and poo</vt:lpstr>
      <vt:lpstr>Bathing</vt:lpstr>
      <vt:lpstr>Trying to Cut Down on Smell</vt:lpstr>
      <vt:lpstr>Results of not knowing what to do with pee poo bathing</vt:lpstr>
      <vt:lpstr>Effect of Trade and Towns</vt:lpstr>
      <vt:lpstr>What Caused the Plague</vt:lpstr>
      <vt:lpstr>Signs and Symptoms</vt:lpstr>
      <vt:lpstr>50% mortality rate in England</vt:lpstr>
      <vt:lpstr>1350 Ring around the Rosie</vt:lpstr>
      <vt:lpstr>You’ve Come from the Future</vt:lpstr>
      <vt:lpstr>Impact of Plague</vt:lpstr>
      <vt:lpstr>The Little Ice Age 1300-1800</vt:lpstr>
      <vt:lpstr>How is our climate affected by Global Warming?</vt:lpstr>
      <vt:lpstr>What is an ice age</vt:lpstr>
      <vt:lpstr>What is the Little Ice Age</vt:lpstr>
      <vt:lpstr>Affect of -2 degrees</vt:lpstr>
      <vt:lpstr>Great Famine 1315-1322</vt:lpstr>
      <vt:lpstr>Scrounge Rolls</vt:lpstr>
      <vt:lpstr>The Great Famine</vt:lpstr>
      <vt:lpstr>Facts about Famine</vt:lpstr>
      <vt:lpstr>Assignment</vt:lpstr>
      <vt:lpstr>Corruption of the Church</vt:lpstr>
      <vt:lpstr>Papal Primacy</vt:lpstr>
      <vt:lpstr>1’st Vatican Council</vt:lpstr>
      <vt:lpstr>Problems with Vatican 1</vt:lpstr>
      <vt:lpstr>Dominium Mundi </vt:lpstr>
      <vt:lpstr>Medieval Salvation</vt:lpstr>
      <vt:lpstr>Political Usefulness of the Pope</vt:lpstr>
      <vt:lpstr>Avignon Papacy/Babylonian Captivity</vt:lpstr>
      <vt:lpstr>Church Loses Power</vt:lpstr>
      <vt:lpstr>Separation of Church &amp; State</vt:lpstr>
      <vt:lpstr>The Papal Schism</vt:lpstr>
      <vt:lpstr>Who is God’s chosen one?</vt:lpstr>
      <vt:lpstr>Result of the Papal Schism</vt:lpstr>
      <vt:lpstr>Spanish Inquisition </vt:lpstr>
      <vt:lpstr>W-5 method (with emphasis on 5)</vt:lpstr>
      <vt:lpstr>4 Pieces of Background Information</vt:lpstr>
      <vt:lpstr>4 pieces of background information</vt:lpstr>
      <vt:lpstr>Think/ Pair / Share</vt:lpstr>
      <vt:lpstr>The Fifth W… “Why”    Heretics</vt:lpstr>
      <vt:lpstr>Pit and the Pendulum</vt:lpstr>
      <vt:lpstr>Peasants Revolt</vt:lpstr>
      <vt:lpstr>Hundred Years War</vt:lpstr>
      <vt:lpstr>Important Background Ideas</vt:lpstr>
      <vt:lpstr>England’s place in France</vt:lpstr>
      <vt:lpstr>Background to the 100 Years War</vt:lpstr>
      <vt:lpstr>100 years war  1337 - 1453</vt:lpstr>
      <vt:lpstr>Early Battles/ New Tech</vt:lpstr>
      <vt:lpstr>Burgundians Decide to Help</vt:lpstr>
      <vt:lpstr>Battle of Agincourt</vt:lpstr>
      <vt:lpstr>Joan of Arc</vt:lpstr>
      <vt:lpstr>Maid of Lorraine Legend</vt:lpstr>
      <vt:lpstr>Controversy Surrounds Joan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middle Ages</dc:title>
  <dc:creator>Jennifer</dc:creator>
  <cp:lastModifiedBy>Jennifer</cp:lastModifiedBy>
  <cp:revision>39</cp:revision>
  <dcterms:created xsi:type="dcterms:W3CDTF">2015-05-05T13:53:02Z</dcterms:created>
  <dcterms:modified xsi:type="dcterms:W3CDTF">2015-05-26T13:48:35Z</dcterms:modified>
</cp:coreProperties>
</file>