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xml"/><Relationship Id="rId2" Type="http://schemas.openxmlformats.org/officeDocument/2006/relationships/presProps" Target="presProps.xml"/><Relationship Id="rId3" Type="http://schemas.openxmlformats.org/officeDocument/2006/relationships/slideMaster" Target="slideMasters/slideMaster.xml"/><Relationship Id="rId4" Type="http://schemas.openxmlformats.org/officeDocument/2006/relationships/notesMaster" Target="notesMasters/notesMaster.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schemas.openxmlformats.org/officeDocument/2006/relationships/slide" Target="slides/slide22.xml"/><Relationship Id="rId5" Type="http://schemas.openxmlformats.org/officeDocument/2006/relationships/slide" Target="slides/slide.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notesSlide.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slideLayout.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599" cy="2052599"/>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599"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599"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599"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499"/>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199"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199"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p:txBody>
      </p:sp>
      <p:sp>
        <p:nvSpPr>
          <p:cNvPr id="40" name="Shape 4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599"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xml"/><Relationship Id="rId3" Type="http://schemas.openxmlformats.org/officeDocument/2006/relationships/image" Target="../media/image00.jpg"/></Relationships>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0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jpg"/><Relationship Id="rId4" Type="http://schemas.openxmlformats.org/officeDocument/2006/relationships/image" Target="../media/image15.jpg"/><Relationship Id="rId5"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jpg"/><Relationship Id="rId4" Type="http://schemas.openxmlformats.org/officeDocument/2006/relationships/image" Target="../media/image24.jpg"/><Relationship Id="rId5"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9.jpg"/><Relationship Id="rId4" Type="http://schemas.openxmlformats.org/officeDocument/2006/relationships/image" Target="../media/image27.jpg"/><Relationship Id="rId5" Type="http://schemas.openxmlformats.org/officeDocument/2006/relationships/image" Target="../media/image30.jpg"/><Relationship Id="rId6" Type="http://schemas.openxmlformats.org/officeDocument/2006/relationships/image" Target="../media/image32.jpg"/><Relationship Id="rId7" Type="http://schemas.openxmlformats.org/officeDocument/2006/relationships/image" Target="../media/image3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3.gif"/><Relationship Id="rId4" Type="http://schemas.openxmlformats.org/officeDocument/2006/relationships/image" Target="../media/image0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4.jpg"/><Relationship Id="rId4" Type="http://schemas.openxmlformats.org/officeDocument/2006/relationships/image" Target="../media/image06.jpg"/><Relationship Id="rId5" Type="http://schemas.openxmlformats.org/officeDocument/2006/relationships/image" Target="../media/image05.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en.wikipedia.org/wiki/South_Vietnam" TargetMode="External"/><Relationship Id="rId4" Type="http://schemas.openxmlformats.org/officeDocument/2006/relationships/hyperlink" Target="https://en.wikipedia.org/wiki/Vietnam_War" TargetMode="External"/><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9.jpg"/></Relationships>
</file>

<file path=ppt/slides/slide.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ctrTitle"/>
          </p:nvPr>
        </p:nvSpPr>
        <p:spPr>
          <a:xfrm>
            <a:off x="549125" y="132525"/>
            <a:ext cx="8520599" cy="2457000"/>
          </a:xfrm>
          <a:prstGeom prst="rect">
            <a:avLst/>
          </a:prstGeom>
        </p:spPr>
        <p:txBody>
          <a:bodyPr anchorCtr="0" anchor="b" bIns="91425" lIns="91425" rIns="91425" tIns="91425">
            <a:noAutofit/>
          </a:bodyPr>
          <a:lstStyle/>
          <a:p>
            <a:pPr lvl="0" rtl="0" algn="l">
              <a:spcBef>
                <a:spcPts val="0"/>
              </a:spcBef>
              <a:buNone/>
            </a:pPr>
            <a:r>
              <a:t/>
            </a:r>
            <a:endParaRPr/>
          </a:p>
          <a:p>
            <a:pPr lvl="0" algn="l">
              <a:spcBef>
                <a:spcPts val="0"/>
              </a:spcBef>
              <a:buNone/>
            </a:pPr>
            <a:r>
              <a:rPr lang="en"/>
              <a:t>The Civil War of Vietnam</a:t>
            </a:r>
          </a:p>
        </p:txBody>
      </p:sp>
      <p:sp>
        <p:nvSpPr>
          <p:cNvPr id="55" name="Shape 55"/>
          <p:cNvSpPr txBox="1"/>
          <p:nvPr/>
        </p:nvSpPr>
        <p:spPr>
          <a:xfrm>
            <a:off x="1008925" y="4757850"/>
            <a:ext cx="2410800" cy="385499"/>
          </a:xfrm>
          <a:prstGeom prst="rect">
            <a:avLst/>
          </a:prstGeom>
          <a:noFill/>
          <a:ln>
            <a:noFill/>
          </a:ln>
        </p:spPr>
        <p:txBody>
          <a:bodyPr anchorCtr="0" anchor="t" bIns="91425" lIns="91425" rIns="91425" tIns="91425">
            <a:noAutofit/>
          </a:bodyPr>
          <a:lstStyle/>
          <a:p>
            <a:pPr lvl="0">
              <a:spcBef>
                <a:spcPts val="0"/>
              </a:spcBef>
              <a:buNone/>
            </a:pPr>
            <a:r>
              <a:rPr lang="en">
                <a:solidFill>
                  <a:srgbClr val="FFFFFF"/>
                </a:solidFill>
              </a:rPr>
              <a:t>By: Jaydlin</a:t>
            </a:r>
          </a:p>
        </p:txBody>
      </p:sp>
      <p:sp>
        <p:nvSpPr>
          <p:cNvPr id="56" name="Shape 56"/>
          <p:cNvSpPr txBox="1"/>
          <p:nvPr/>
        </p:nvSpPr>
        <p:spPr>
          <a:xfrm>
            <a:off x="2663225" y="2589525"/>
            <a:ext cx="2828399" cy="1215299"/>
          </a:xfrm>
          <a:prstGeom prst="rect">
            <a:avLst/>
          </a:prstGeom>
          <a:noFill/>
          <a:ln>
            <a:noFill/>
          </a:ln>
        </p:spPr>
        <p:txBody>
          <a:bodyPr anchorCtr="0" anchor="t" bIns="91425" lIns="91425" rIns="91425" tIns="91425">
            <a:noAutofit/>
          </a:bodyPr>
          <a:lstStyle/>
          <a:p>
            <a:pPr lvl="0">
              <a:spcBef>
                <a:spcPts val="0"/>
              </a:spcBef>
              <a:buNone/>
            </a:pPr>
            <a:r>
              <a:rPr lang="en">
                <a:solidFill>
                  <a:srgbClr val="FFFFFF"/>
                </a:solidFill>
              </a:rPr>
              <a:t>Resistance War Against America</a:t>
            </a:r>
          </a:p>
        </p:txBody>
      </p:sp>
      <p:pic>
        <p:nvPicPr>
          <p:cNvPr id="57" name="Shape 57"/>
          <p:cNvPicPr preferRelativeResize="0"/>
          <p:nvPr/>
        </p:nvPicPr>
        <p:blipFill>
          <a:blip r:embed="rId3">
            <a:alphaModFix/>
          </a:blip>
          <a:stretch>
            <a:fillRect/>
          </a:stretch>
        </p:blipFill>
        <p:spPr>
          <a:xfrm>
            <a:off x="2890250" y="0"/>
            <a:ext cx="2552699" cy="1714500"/>
          </a:xfrm>
          <a:prstGeom prst="rect">
            <a:avLst/>
          </a:prstGeom>
          <a:noFill/>
          <a:ln>
            <a:noFill/>
          </a:ln>
        </p:spPr>
      </p:pic>
    </p:spTree>
  </p:cSld>
  <p:clrMapOvr>
    <a:masterClrMapping/>
  </p:clrMapOvr>
  <p:transition spd="slow">
    <p:cut/>
  </p:transition>
</p:sld>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Basic Facts of the Vietnam War</a:t>
            </a:r>
          </a:p>
        </p:txBody>
      </p:sp>
      <p:sp>
        <p:nvSpPr>
          <p:cNvPr id="63" name="Shape 63"/>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lr>
                <a:srgbClr val="FFFFFF"/>
              </a:buClr>
            </a:pPr>
            <a:r>
              <a:rPr lang="en">
                <a:solidFill>
                  <a:srgbClr val="FFFFFF"/>
                </a:solidFill>
              </a:rPr>
              <a:t>Started 1st of November 1955- 3oth of April 1975 (19 yrs. long)</a:t>
            </a:r>
          </a:p>
          <a:p>
            <a:pPr indent="-228600" lvl="0" marL="457200" rtl="0">
              <a:spcBef>
                <a:spcPts val="0"/>
              </a:spcBef>
              <a:buClr>
                <a:srgbClr val="FFFFFF"/>
              </a:buClr>
            </a:pPr>
            <a:r>
              <a:rPr lang="en">
                <a:solidFill>
                  <a:srgbClr val="FFFFFF"/>
                </a:solidFill>
              </a:rPr>
              <a:t>Fought in South Vietnam, North Vietnam, Cambodia, and Laos</a:t>
            </a:r>
          </a:p>
          <a:p>
            <a:pPr indent="-228600" lvl="0" marL="457200" rtl="0">
              <a:spcBef>
                <a:spcPts val="0"/>
              </a:spcBef>
              <a:buClr>
                <a:srgbClr val="FFFFFF"/>
              </a:buClr>
            </a:pPr>
            <a:r>
              <a:rPr lang="en">
                <a:solidFill>
                  <a:srgbClr val="FFFFFF"/>
                </a:solidFill>
              </a:rPr>
              <a:t>Final Result: North Vietnamese Victory</a:t>
            </a:r>
          </a:p>
          <a:p>
            <a:pPr indent="-228600" lvl="0" marL="457200" rtl="0">
              <a:spcBef>
                <a:spcPts val="0"/>
              </a:spcBef>
              <a:buClr>
                <a:srgbClr val="FFFFFF"/>
              </a:buClr>
            </a:pPr>
            <a:r>
              <a:rPr lang="en">
                <a:solidFill>
                  <a:srgbClr val="FFFFFF"/>
                </a:solidFill>
              </a:rPr>
              <a:t>Who was majorly involved in the war: North and South Vietnam, United States, South Korea. </a:t>
            </a:r>
          </a:p>
          <a:p>
            <a:pPr lvl="0">
              <a:spcBef>
                <a:spcPts val="0"/>
              </a:spcBef>
              <a:buNone/>
            </a:pPr>
            <a:r>
              <a:t/>
            </a:r>
            <a:endParaRPr/>
          </a:p>
        </p:txBody>
      </p:sp>
      <p:pic>
        <p:nvPicPr>
          <p:cNvPr id="64" name="Shape 64"/>
          <p:cNvPicPr preferRelativeResize="0"/>
          <p:nvPr/>
        </p:nvPicPr>
        <p:blipFill>
          <a:blip r:embed="rId3">
            <a:alphaModFix/>
          </a:blip>
          <a:stretch>
            <a:fillRect/>
          </a:stretch>
        </p:blipFill>
        <p:spPr>
          <a:xfrm>
            <a:off x="3210825" y="2511475"/>
            <a:ext cx="3426275" cy="2573375"/>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Battle of Bin Gia</a:t>
            </a:r>
          </a:p>
        </p:txBody>
      </p:sp>
      <p:sp>
        <p:nvSpPr>
          <p:cNvPr id="126" name="Shape 126"/>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lr>
                <a:srgbClr val="FFFFFF"/>
              </a:buClr>
            </a:pPr>
            <a:r>
              <a:rPr lang="en">
                <a:solidFill>
                  <a:srgbClr val="FFFFFF"/>
                </a:solidFill>
              </a:rPr>
              <a:t>Fought by South Vietnam and United States vs. Viet Cong. </a:t>
            </a:r>
          </a:p>
          <a:p>
            <a:pPr indent="-228600" lvl="0" marL="457200" rtl="0">
              <a:spcBef>
                <a:spcPts val="0"/>
              </a:spcBef>
              <a:buClr>
                <a:srgbClr val="FFFFFF"/>
              </a:buClr>
            </a:pPr>
            <a:r>
              <a:rPr lang="en">
                <a:solidFill>
                  <a:srgbClr val="FFFFFF"/>
                </a:solidFill>
              </a:rPr>
              <a:t>Viet Cong won because they took full advantage of South Vietnam’s political instability over the ousting of President Ngo.</a:t>
            </a:r>
          </a:p>
          <a:p>
            <a:pPr indent="-228600" lvl="0" marL="457200" rtl="0">
              <a:spcBef>
                <a:spcPts val="0"/>
              </a:spcBef>
              <a:buClr>
                <a:srgbClr val="FFFFFF"/>
              </a:buClr>
            </a:pPr>
            <a:r>
              <a:rPr lang="en">
                <a:solidFill>
                  <a:srgbClr val="FFFFFF"/>
                </a:solidFill>
              </a:rPr>
              <a:t>lasted only four days</a:t>
            </a:r>
          </a:p>
          <a:p>
            <a:pPr indent="-228600" lvl="0" marL="457200" rtl="0">
              <a:spcBef>
                <a:spcPts val="0"/>
              </a:spcBef>
              <a:buClr>
                <a:srgbClr val="FFFFFF"/>
              </a:buClr>
            </a:pPr>
            <a:r>
              <a:rPr lang="en">
                <a:solidFill>
                  <a:srgbClr val="FFFFFF"/>
                </a:solidFill>
              </a:rPr>
              <a:t>Viet Cong only suffered light casualties, while America and S. Vietnam suffered heavy losses.</a:t>
            </a:r>
          </a:p>
        </p:txBody>
      </p:sp>
      <p:pic>
        <p:nvPicPr>
          <p:cNvPr id="127" name="Shape 127"/>
          <p:cNvPicPr preferRelativeResize="0"/>
          <p:nvPr/>
        </p:nvPicPr>
        <p:blipFill>
          <a:blip r:embed="rId3">
            <a:alphaModFix/>
          </a:blip>
          <a:stretch>
            <a:fillRect/>
          </a:stretch>
        </p:blipFill>
        <p:spPr>
          <a:xfrm>
            <a:off x="3434275" y="2826975"/>
            <a:ext cx="3311625" cy="2132524"/>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Battle of Dong Xoai</a:t>
            </a:r>
          </a:p>
        </p:txBody>
      </p:sp>
      <p:sp>
        <p:nvSpPr>
          <p:cNvPr id="133" name="Shape 133"/>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lr>
                <a:srgbClr val="FFFFFF"/>
              </a:buClr>
            </a:pPr>
            <a:r>
              <a:rPr lang="en">
                <a:solidFill>
                  <a:srgbClr val="FFFFFF"/>
                </a:solidFill>
              </a:rPr>
              <a:t>Viet Cong vs. S. Vietnam and U.S</a:t>
            </a:r>
          </a:p>
          <a:p>
            <a:pPr indent="-228600" lvl="0" marL="457200" rtl="0">
              <a:spcBef>
                <a:spcPts val="0"/>
              </a:spcBef>
              <a:buClr>
                <a:srgbClr val="FFFFFF"/>
              </a:buClr>
            </a:pPr>
            <a:r>
              <a:rPr lang="en">
                <a:solidFill>
                  <a:srgbClr val="FFFFFF"/>
                </a:solidFill>
              </a:rPr>
              <a:t>Viet Cong wins once again when the Viet Cong ambushed and captured the U.S Special forces camp in Dong Xoai. </a:t>
            </a:r>
          </a:p>
          <a:p>
            <a:pPr indent="-228600" lvl="0" marL="457200" rtl="0">
              <a:spcBef>
                <a:spcPts val="0"/>
              </a:spcBef>
              <a:buClr>
                <a:srgbClr val="FFFFFF"/>
              </a:buClr>
            </a:pPr>
            <a:r>
              <a:rPr lang="en">
                <a:solidFill>
                  <a:srgbClr val="FFFFFF"/>
                </a:solidFill>
              </a:rPr>
              <a:t>U.S Tries to fight back but they were too confused and under prepared. </a:t>
            </a:r>
          </a:p>
          <a:p>
            <a:pPr lvl="0">
              <a:spcBef>
                <a:spcPts val="0"/>
              </a:spcBef>
              <a:buNone/>
            </a:pPr>
            <a:r>
              <a:t/>
            </a:r>
            <a:endParaRPr/>
          </a:p>
        </p:txBody>
      </p:sp>
      <p:pic>
        <p:nvPicPr>
          <p:cNvPr id="134" name="Shape 134"/>
          <p:cNvPicPr preferRelativeResize="0"/>
          <p:nvPr/>
        </p:nvPicPr>
        <p:blipFill>
          <a:blip r:embed="rId3">
            <a:alphaModFix/>
          </a:blip>
          <a:stretch>
            <a:fillRect/>
          </a:stretch>
        </p:blipFill>
        <p:spPr>
          <a:xfrm>
            <a:off x="3404575" y="2503100"/>
            <a:ext cx="3531224" cy="2598975"/>
          </a:xfrm>
          <a:prstGeom prst="rect">
            <a:avLst/>
          </a:prstGeom>
          <a:noFill/>
          <a:ln>
            <a:noFill/>
          </a:ln>
        </p:spPr>
      </p:pic>
      <p:pic>
        <p:nvPicPr>
          <p:cNvPr id="135" name="Shape 135"/>
          <p:cNvPicPr preferRelativeResize="0"/>
          <p:nvPr/>
        </p:nvPicPr>
        <p:blipFill>
          <a:blip r:embed="rId4">
            <a:alphaModFix/>
          </a:blip>
          <a:stretch>
            <a:fillRect/>
          </a:stretch>
        </p:blipFill>
        <p:spPr>
          <a:xfrm>
            <a:off x="311700" y="2555125"/>
            <a:ext cx="2561850" cy="221645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 Westmore’s Three Point Plan</a:t>
            </a:r>
          </a:p>
        </p:txBody>
      </p:sp>
      <p:sp>
        <p:nvSpPr>
          <p:cNvPr id="141" name="Shape 141"/>
          <p:cNvSpPr txBox="1"/>
          <p:nvPr>
            <p:ph idx="1" type="body"/>
          </p:nvPr>
        </p:nvSpPr>
        <p:spPr>
          <a:xfrm>
            <a:off x="311700" y="902525"/>
            <a:ext cx="8520599" cy="3002099"/>
          </a:xfrm>
          <a:prstGeom prst="rect">
            <a:avLst/>
          </a:prstGeom>
        </p:spPr>
        <p:txBody>
          <a:bodyPr anchorCtr="0" anchor="t" bIns="91425" lIns="91425" rIns="91425" tIns="91425">
            <a:noAutofit/>
          </a:bodyPr>
          <a:lstStyle/>
          <a:p>
            <a:pPr indent="-228600" lvl="0" marL="457200" rtl="0">
              <a:spcBef>
                <a:spcPts val="0"/>
              </a:spcBef>
              <a:buClr>
                <a:srgbClr val="FFFFFF"/>
              </a:buClr>
            </a:pPr>
            <a:r>
              <a:rPr lang="en">
                <a:solidFill>
                  <a:srgbClr val="FFFFFF"/>
                </a:solidFill>
              </a:rPr>
              <a:t>After their second loss in a row, morale plummeted for the U.S and South Vietnam soldiers/nations. Desertion rates increased. </a:t>
            </a:r>
          </a:p>
          <a:p>
            <a:pPr lvl="0" rtl="0">
              <a:spcBef>
                <a:spcPts val="0"/>
              </a:spcBef>
              <a:buNone/>
            </a:pPr>
            <a:r>
              <a:rPr lang="en">
                <a:solidFill>
                  <a:srgbClr val="FFFFFF"/>
                </a:solidFill>
              </a:rPr>
              <a:t>Westmore’s Plan:</a:t>
            </a:r>
          </a:p>
          <a:p>
            <a:pPr lvl="0" rtl="0">
              <a:spcBef>
                <a:spcPts val="0"/>
              </a:spcBef>
              <a:buNone/>
            </a:pPr>
            <a:r>
              <a:rPr lang="en">
                <a:solidFill>
                  <a:srgbClr val="FFFFFF"/>
                </a:solidFill>
              </a:rPr>
              <a:t>Phase 1: Commitment of as much U.S force necessary to stop the losing streak and win. </a:t>
            </a:r>
          </a:p>
          <a:p>
            <a:pPr lvl="0" rtl="0">
              <a:spcBef>
                <a:spcPts val="0"/>
              </a:spcBef>
              <a:buNone/>
            </a:pPr>
            <a:r>
              <a:rPr lang="en">
                <a:solidFill>
                  <a:srgbClr val="FFFFFF"/>
                </a:solidFill>
              </a:rPr>
              <a:t>Phase 2: U.S and allied forces mount major offensive actions to destroy guerilla and organized enemy forces</a:t>
            </a:r>
          </a:p>
          <a:p>
            <a:pPr lvl="0" rtl="0">
              <a:spcBef>
                <a:spcPts val="0"/>
              </a:spcBef>
              <a:buNone/>
            </a:pPr>
            <a:r>
              <a:rPr lang="en">
                <a:solidFill>
                  <a:srgbClr val="FFFFFF"/>
                </a:solidFill>
              </a:rPr>
              <a:t>Phase 3: If we haven’t won yet, and extra year is to be taken to have another chance.  </a:t>
            </a:r>
          </a:p>
          <a:p>
            <a:pPr lvl="0">
              <a:spcBef>
                <a:spcPts val="0"/>
              </a:spcBef>
              <a:buNone/>
            </a:pPr>
            <a:r>
              <a:rPr lang="en">
                <a:solidFill>
                  <a:srgbClr val="FFFFFF"/>
                </a:solidFill>
              </a:rPr>
              <a:t>This plan does not work at all. </a:t>
            </a:r>
          </a:p>
        </p:txBody>
      </p:sp>
      <p:pic>
        <p:nvPicPr>
          <p:cNvPr id="142" name="Shape 142"/>
          <p:cNvPicPr preferRelativeResize="0"/>
          <p:nvPr/>
        </p:nvPicPr>
        <p:blipFill>
          <a:blip r:embed="rId3">
            <a:alphaModFix/>
          </a:blip>
          <a:stretch>
            <a:fillRect/>
          </a:stretch>
        </p:blipFill>
        <p:spPr>
          <a:xfrm>
            <a:off x="7428400" y="94975"/>
            <a:ext cx="1157299" cy="92275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415350"/>
            <a:ext cx="8520599" cy="572699"/>
          </a:xfrm>
          <a:prstGeom prst="rect">
            <a:avLst/>
          </a:prstGeom>
        </p:spPr>
        <p:txBody>
          <a:bodyPr anchorCtr="0" anchor="t" bIns="91425" lIns="91425" rIns="91425" tIns="91425">
            <a:noAutofit/>
          </a:bodyPr>
          <a:lstStyle/>
          <a:p>
            <a:pPr lvl="0">
              <a:spcBef>
                <a:spcPts val="0"/>
              </a:spcBef>
              <a:buNone/>
            </a:pPr>
            <a:r>
              <a:rPr lang="en"/>
              <a:t>Tet</a:t>
            </a:r>
          </a:p>
        </p:txBody>
      </p:sp>
      <p:sp>
        <p:nvSpPr>
          <p:cNvPr id="148" name="Shape 148"/>
          <p:cNvSpPr txBox="1"/>
          <p:nvPr>
            <p:ph idx="1" type="body"/>
          </p:nvPr>
        </p:nvSpPr>
        <p:spPr>
          <a:xfrm>
            <a:off x="262250" y="1152475"/>
            <a:ext cx="8520599" cy="3416400"/>
          </a:xfrm>
          <a:prstGeom prst="rect">
            <a:avLst/>
          </a:prstGeom>
        </p:spPr>
        <p:txBody>
          <a:bodyPr anchorCtr="0" anchor="t" bIns="91425" lIns="91425" rIns="91425" tIns="91425">
            <a:noAutofit/>
          </a:bodyPr>
          <a:lstStyle/>
          <a:p>
            <a:pPr indent="-228600" lvl="0" marL="457200">
              <a:spcBef>
                <a:spcPts val="0"/>
              </a:spcBef>
              <a:buClr>
                <a:srgbClr val="FFFFFF"/>
              </a:buClr>
            </a:pPr>
            <a:r>
              <a:rPr lang="en">
                <a:solidFill>
                  <a:srgbClr val="FFFFFF"/>
                </a:solidFill>
              </a:rPr>
              <a:t>Vietnamese New Year, most important tradition/holiday in Vietnamese culture.</a:t>
            </a:r>
          </a:p>
        </p:txBody>
      </p:sp>
      <p:pic>
        <p:nvPicPr>
          <p:cNvPr id="149" name="Shape 149"/>
          <p:cNvPicPr preferRelativeResize="0"/>
          <p:nvPr/>
        </p:nvPicPr>
        <p:blipFill>
          <a:blip r:embed="rId3">
            <a:alphaModFix/>
          </a:blip>
          <a:stretch>
            <a:fillRect/>
          </a:stretch>
        </p:blipFill>
        <p:spPr>
          <a:xfrm>
            <a:off x="3731025" y="2565800"/>
            <a:ext cx="2095499" cy="20954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solidFill>
                  <a:srgbClr val="00FFFF"/>
                </a:solidFill>
              </a:rPr>
              <a:t>Tet</a:t>
            </a:r>
            <a:r>
              <a:rPr lang="en"/>
              <a:t> Offensive (Jan. 31st 1968) </a:t>
            </a:r>
          </a:p>
        </p:txBody>
      </p:sp>
      <p:sp>
        <p:nvSpPr>
          <p:cNvPr id="155" name="Shape 155"/>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lr>
                <a:srgbClr val="FFFFFF"/>
              </a:buClr>
            </a:pPr>
            <a:r>
              <a:rPr lang="en">
                <a:solidFill>
                  <a:srgbClr val="FFFFFF"/>
                </a:solidFill>
              </a:rPr>
              <a:t>Largest battle of the war.</a:t>
            </a:r>
          </a:p>
          <a:p>
            <a:pPr indent="-228600" lvl="0" marL="457200" rtl="0">
              <a:spcBef>
                <a:spcPts val="0"/>
              </a:spcBef>
              <a:buClr>
                <a:srgbClr val="FFFFFF"/>
              </a:buClr>
            </a:pPr>
            <a:r>
              <a:rPr lang="en">
                <a:solidFill>
                  <a:srgbClr val="FFFFFF"/>
                </a:solidFill>
              </a:rPr>
              <a:t>Broke the truce that traditionally accompanied the Text, in hopes of a national uprising. </a:t>
            </a:r>
          </a:p>
          <a:p>
            <a:pPr indent="-228600" lvl="0" marL="457200" rtl="0">
              <a:spcBef>
                <a:spcPts val="0"/>
              </a:spcBef>
              <a:buClr>
                <a:srgbClr val="FFFFFF"/>
              </a:buClr>
            </a:pPr>
            <a:r>
              <a:rPr lang="en">
                <a:solidFill>
                  <a:srgbClr val="FFFFFF"/>
                </a:solidFill>
              </a:rPr>
              <a:t>1,000 Americans, 1,400 civilians, 3,200 Viet Cong died.</a:t>
            </a:r>
          </a:p>
          <a:p>
            <a:pPr indent="-228600" lvl="0" marL="457200">
              <a:spcBef>
                <a:spcPts val="0"/>
              </a:spcBef>
              <a:buClr>
                <a:srgbClr val="FFFFFF"/>
              </a:buClr>
            </a:pPr>
            <a:r>
              <a:rPr lang="en">
                <a:solidFill>
                  <a:srgbClr val="FFFFFF"/>
                </a:solidFill>
              </a:rPr>
              <a:t>Significant victory for the Viet Cong allied forces because it showed that the Viet Cong is a real force to be reckoned with.</a:t>
            </a:r>
          </a:p>
        </p:txBody>
      </p:sp>
      <p:pic>
        <p:nvPicPr>
          <p:cNvPr id="156" name="Shape 156"/>
          <p:cNvPicPr preferRelativeResize="0"/>
          <p:nvPr/>
        </p:nvPicPr>
        <p:blipFill>
          <a:blip r:embed="rId3">
            <a:alphaModFix/>
          </a:blip>
          <a:stretch>
            <a:fillRect/>
          </a:stretch>
        </p:blipFill>
        <p:spPr>
          <a:xfrm>
            <a:off x="872425" y="3268100"/>
            <a:ext cx="2171700" cy="1428750"/>
          </a:xfrm>
          <a:prstGeom prst="rect">
            <a:avLst/>
          </a:prstGeom>
          <a:noFill/>
          <a:ln>
            <a:noFill/>
          </a:ln>
        </p:spPr>
      </p:pic>
      <p:pic>
        <p:nvPicPr>
          <p:cNvPr id="157" name="Shape 157"/>
          <p:cNvPicPr preferRelativeResize="0"/>
          <p:nvPr/>
        </p:nvPicPr>
        <p:blipFill>
          <a:blip r:embed="rId4">
            <a:alphaModFix/>
          </a:blip>
          <a:stretch>
            <a:fillRect/>
          </a:stretch>
        </p:blipFill>
        <p:spPr>
          <a:xfrm>
            <a:off x="3711225" y="3119725"/>
            <a:ext cx="1401450" cy="1901324"/>
          </a:xfrm>
          <a:prstGeom prst="rect">
            <a:avLst/>
          </a:prstGeom>
          <a:noFill/>
          <a:ln>
            <a:noFill/>
          </a:ln>
        </p:spPr>
      </p:pic>
      <p:pic>
        <p:nvPicPr>
          <p:cNvPr id="158" name="Shape 158"/>
          <p:cNvPicPr preferRelativeResize="0"/>
          <p:nvPr/>
        </p:nvPicPr>
        <p:blipFill>
          <a:blip r:embed="rId5">
            <a:alphaModFix/>
          </a:blip>
          <a:stretch>
            <a:fillRect/>
          </a:stretch>
        </p:blipFill>
        <p:spPr>
          <a:xfrm>
            <a:off x="5640050" y="3206187"/>
            <a:ext cx="2933700" cy="1552575"/>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Cambodia and Laos</a:t>
            </a:r>
          </a:p>
        </p:txBody>
      </p:sp>
      <p:sp>
        <p:nvSpPr>
          <p:cNvPr id="164" name="Shape 164"/>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pPr>
            <a:r>
              <a:rPr lang="en">
                <a:solidFill>
                  <a:srgbClr val="FFFFFF"/>
                </a:solidFill>
              </a:rPr>
              <a:t>N. Vietnam invaded Cambodia in 1970, U.S and ARVN (South Vietnamese Army) forces invaded Cambodia to attack NVA and Viet Cong bases.</a:t>
            </a:r>
          </a:p>
          <a:p>
            <a:pPr indent="-228600" lvl="0" marL="457200" rtl="0">
              <a:spcBef>
                <a:spcPts val="0"/>
              </a:spcBef>
              <a:buClr>
                <a:srgbClr val="FFFFFF"/>
              </a:buClr>
            </a:pPr>
            <a:r>
              <a:rPr lang="en">
                <a:solidFill>
                  <a:srgbClr val="FFFFFF"/>
                </a:solidFill>
              </a:rPr>
              <a:t>Invasion sparked protest as new president Nixon had promised to stay out of Vietnam. </a:t>
            </a:r>
          </a:p>
          <a:p>
            <a:pPr indent="-228600" lvl="0" marL="457200" rtl="0">
              <a:spcBef>
                <a:spcPts val="0"/>
              </a:spcBef>
              <a:buClr>
                <a:srgbClr val="FFFFFF"/>
              </a:buClr>
            </a:pPr>
            <a:r>
              <a:rPr lang="en">
                <a:solidFill>
                  <a:srgbClr val="FFFFFF"/>
                </a:solidFill>
              </a:rPr>
              <a:t>Four students were killed by National Guards at Kent State University during a protest which provoked and started the public outrage at the U.S from all over North America. </a:t>
            </a:r>
          </a:p>
          <a:p>
            <a:pPr lvl="0" rtl="0">
              <a:spcBef>
                <a:spcPts val="0"/>
              </a:spcBef>
              <a:buNone/>
            </a:pPr>
            <a:r>
              <a:t/>
            </a:r>
            <a:endParaRPr/>
          </a:p>
        </p:txBody>
      </p:sp>
      <p:pic>
        <p:nvPicPr>
          <p:cNvPr id="165" name="Shape 165"/>
          <p:cNvPicPr preferRelativeResize="0"/>
          <p:nvPr/>
        </p:nvPicPr>
        <p:blipFill>
          <a:blip r:embed="rId3">
            <a:alphaModFix/>
          </a:blip>
          <a:stretch>
            <a:fillRect/>
          </a:stretch>
        </p:blipFill>
        <p:spPr>
          <a:xfrm>
            <a:off x="1792300" y="3505500"/>
            <a:ext cx="1590674" cy="1560849"/>
          </a:xfrm>
          <a:prstGeom prst="rect">
            <a:avLst/>
          </a:prstGeom>
          <a:noFill/>
          <a:ln>
            <a:noFill/>
          </a:ln>
        </p:spPr>
      </p:pic>
      <p:pic>
        <p:nvPicPr>
          <p:cNvPr id="166" name="Shape 166"/>
          <p:cNvPicPr preferRelativeResize="0"/>
          <p:nvPr/>
        </p:nvPicPr>
        <p:blipFill>
          <a:blip r:embed="rId4">
            <a:alphaModFix/>
          </a:blip>
          <a:stretch>
            <a:fillRect/>
          </a:stretch>
        </p:blipFill>
        <p:spPr>
          <a:xfrm>
            <a:off x="3748800" y="3476300"/>
            <a:ext cx="2200274" cy="161925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Vietnamization </a:t>
            </a:r>
          </a:p>
        </p:txBody>
      </p:sp>
      <p:sp>
        <p:nvSpPr>
          <p:cNvPr id="172" name="Shape 172"/>
          <p:cNvSpPr txBox="1"/>
          <p:nvPr>
            <p:ph idx="1" type="body"/>
          </p:nvPr>
        </p:nvSpPr>
        <p:spPr>
          <a:xfrm>
            <a:off x="311700" y="1152475"/>
            <a:ext cx="8520599" cy="3416400"/>
          </a:xfrm>
          <a:prstGeom prst="rect">
            <a:avLst/>
          </a:prstGeom>
        </p:spPr>
        <p:txBody>
          <a:bodyPr anchorCtr="0" anchor="t" bIns="91425" lIns="91425" rIns="91425" tIns="91425">
            <a:noAutofit/>
          </a:bodyPr>
          <a:lstStyle/>
          <a:p>
            <a:pPr lvl="0">
              <a:spcBef>
                <a:spcPts val="0"/>
              </a:spcBef>
              <a:buNone/>
            </a:pPr>
            <a:r>
              <a:rPr lang="en">
                <a:solidFill>
                  <a:srgbClr val="FFFFFF"/>
                </a:solidFill>
              </a:rPr>
              <a:t>Policy of Richard Nixon administration to end U.S involvement in the Vietnam War. Doesn’t work. </a:t>
            </a:r>
          </a:p>
        </p:txBody>
      </p:sp>
      <p:pic>
        <p:nvPicPr>
          <p:cNvPr id="173" name="Shape 173"/>
          <p:cNvPicPr preferRelativeResize="0"/>
          <p:nvPr/>
        </p:nvPicPr>
        <p:blipFill>
          <a:blip r:embed="rId3">
            <a:alphaModFix/>
          </a:blip>
          <a:stretch>
            <a:fillRect/>
          </a:stretch>
        </p:blipFill>
        <p:spPr>
          <a:xfrm>
            <a:off x="2237450" y="1595975"/>
            <a:ext cx="4587575" cy="324485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Causes Of Outrage </a:t>
            </a:r>
          </a:p>
        </p:txBody>
      </p:sp>
      <p:sp>
        <p:nvSpPr>
          <p:cNvPr id="179" name="Shape 179"/>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lang="en">
                <a:solidFill>
                  <a:srgbClr val="FFFFFF"/>
                </a:solidFill>
              </a:rPr>
              <a:t>My Lai Massacre- U.S Army platoon raped and killed civilians in 1968. 504 killed, many more injured. </a:t>
            </a:r>
          </a:p>
          <a:p>
            <a:pPr lvl="0" rtl="0">
              <a:spcBef>
                <a:spcPts val="0"/>
              </a:spcBef>
              <a:buNone/>
            </a:pPr>
            <a:r>
              <a:t/>
            </a:r>
            <a:endParaRPr>
              <a:solidFill>
                <a:srgbClr val="FFFFFF"/>
              </a:solidFill>
            </a:endParaRPr>
          </a:p>
          <a:p>
            <a:pPr lvl="0" rtl="0">
              <a:spcBef>
                <a:spcPts val="0"/>
              </a:spcBef>
              <a:buNone/>
            </a:pPr>
            <a:r>
              <a:rPr lang="en">
                <a:solidFill>
                  <a:srgbClr val="FFFFFF"/>
                </a:solidFill>
              </a:rPr>
              <a:t>Green Beret Affair 1969- Eight special forces soldiers were arrested for murder of a suspected double agent. </a:t>
            </a:r>
          </a:p>
          <a:p>
            <a:pPr lvl="0" rtl="0">
              <a:spcBef>
                <a:spcPts val="0"/>
              </a:spcBef>
              <a:buNone/>
            </a:pPr>
            <a:r>
              <a:t/>
            </a:r>
            <a:endParaRPr>
              <a:solidFill>
                <a:srgbClr val="FFFFFF"/>
              </a:solidFill>
            </a:endParaRPr>
          </a:p>
          <a:p>
            <a:pPr lvl="0">
              <a:spcBef>
                <a:spcPts val="0"/>
              </a:spcBef>
              <a:buNone/>
            </a:pPr>
            <a:r>
              <a:rPr lang="en">
                <a:solidFill>
                  <a:srgbClr val="FFFFFF"/>
                </a:solidFill>
              </a:rPr>
              <a:t>1971 Pentagon Paper leak- a leak of top secret history of U.S Involvement in Vietnam. Lies are brought to the forefront. </a:t>
            </a:r>
          </a:p>
        </p:txBody>
      </p:sp>
      <p:pic>
        <p:nvPicPr>
          <p:cNvPr id="180" name="Shape 180"/>
          <p:cNvPicPr preferRelativeResize="0"/>
          <p:nvPr/>
        </p:nvPicPr>
        <p:blipFill>
          <a:blip r:embed="rId3">
            <a:alphaModFix/>
          </a:blip>
          <a:stretch>
            <a:fillRect/>
          </a:stretch>
        </p:blipFill>
        <p:spPr>
          <a:xfrm>
            <a:off x="3998100" y="1497550"/>
            <a:ext cx="1392674" cy="1127624"/>
          </a:xfrm>
          <a:prstGeom prst="rect">
            <a:avLst/>
          </a:prstGeom>
          <a:noFill/>
          <a:ln>
            <a:noFill/>
          </a:ln>
        </p:spPr>
      </p:pic>
      <p:pic>
        <p:nvPicPr>
          <p:cNvPr id="181" name="Shape 181"/>
          <p:cNvPicPr preferRelativeResize="0"/>
          <p:nvPr/>
        </p:nvPicPr>
        <p:blipFill>
          <a:blip r:embed="rId4">
            <a:alphaModFix/>
          </a:blip>
          <a:stretch>
            <a:fillRect/>
          </a:stretch>
        </p:blipFill>
        <p:spPr>
          <a:xfrm>
            <a:off x="3699350" y="2857725"/>
            <a:ext cx="2308655" cy="1056974"/>
          </a:xfrm>
          <a:prstGeom prst="rect">
            <a:avLst/>
          </a:prstGeom>
          <a:noFill/>
          <a:ln>
            <a:noFill/>
          </a:ln>
        </p:spPr>
      </p:pic>
      <p:pic>
        <p:nvPicPr>
          <p:cNvPr id="182" name="Shape 182"/>
          <p:cNvPicPr preferRelativeResize="0"/>
          <p:nvPr/>
        </p:nvPicPr>
        <p:blipFill>
          <a:blip r:embed="rId5">
            <a:alphaModFix/>
          </a:blip>
          <a:stretch>
            <a:fillRect/>
          </a:stretch>
        </p:blipFill>
        <p:spPr>
          <a:xfrm>
            <a:off x="4767625" y="4206950"/>
            <a:ext cx="712175" cy="936549"/>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ARVN Failure 1979</a:t>
            </a:r>
          </a:p>
        </p:txBody>
      </p:sp>
      <p:sp>
        <p:nvSpPr>
          <p:cNvPr id="188" name="Shape 188"/>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lr>
                <a:srgbClr val="FFFFFF"/>
              </a:buClr>
            </a:pPr>
            <a:r>
              <a:rPr lang="en">
                <a:solidFill>
                  <a:srgbClr val="FFFFFF"/>
                </a:solidFill>
              </a:rPr>
              <a:t>Operation Lam Son 719, aimed at cutting the Ho Chi Minh trail in Laos.</a:t>
            </a:r>
          </a:p>
          <a:p>
            <a:pPr indent="-228600" lvl="0" marL="457200" rtl="0">
              <a:spcBef>
                <a:spcPts val="0"/>
              </a:spcBef>
              <a:buClr>
                <a:srgbClr val="FFFFFF"/>
              </a:buClr>
            </a:pPr>
            <a:r>
              <a:rPr lang="en">
                <a:solidFill>
                  <a:srgbClr val="FFFFFF"/>
                </a:solidFill>
              </a:rPr>
              <a:t>After meeting resistance, ARVN escaped in mass confusion, and tried to escape on U.S Helicopters.</a:t>
            </a:r>
          </a:p>
          <a:p>
            <a:pPr indent="-228600" lvl="0" marL="457200" rtl="0">
              <a:spcBef>
                <a:spcPts val="0"/>
              </a:spcBef>
              <a:buClr>
                <a:srgbClr val="FFFFFF"/>
              </a:buClr>
            </a:pPr>
            <a:r>
              <a:rPr lang="en">
                <a:solidFill>
                  <a:srgbClr val="FFFFFF"/>
                </a:solidFill>
              </a:rPr>
              <a:t>Half of ARVN troops involved were captured or killed.</a:t>
            </a:r>
          </a:p>
          <a:p>
            <a:pPr indent="-228600" lvl="0" marL="457200">
              <a:spcBef>
                <a:spcPts val="0"/>
              </a:spcBef>
              <a:buClr>
                <a:srgbClr val="FFFFFF"/>
              </a:buClr>
            </a:pPr>
            <a:r>
              <a:rPr lang="en">
                <a:solidFill>
                  <a:srgbClr val="FFFFFF"/>
                </a:solidFill>
              </a:rPr>
              <a:t>After this failure, the last remaining American Troops were withdrawn at the end of March 1973. </a:t>
            </a:r>
          </a:p>
        </p:txBody>
      </p:sp>
      <p:pic>
        <p:nvPicPr>
          <p:cNvPr id="189" name="Shape 189"/>
          <p:cNvPicPr preferRelativeResize="0"/>
          <p:nvPr/>
        </p:nvPicPr>
        <p:blipFill>
          <a:blip r:embed="rId3">
            <a:alphaModFix/>
          </a:blip>
          <a:stretch>
            <a:fillRect/>
          </a:stretch>
        </p:blipFill>
        <p:spPr>
          <a:xfrm>
            <a:off x="882275" y="3314475"/>
            <a:ext cx="2579674" cy="1654949"/>
          </a:xfrm>
          <a:prstGeom prst="rect">
            <a:avLst/>
          </a:prstGeom>
          <a:noFill/>
          <a:ln>
            <a:noFill/>
          </a:ln>
        </p:spPr>
      </p:pic>
      <p:pic>
        <p:nvPicPr>
          <p:cNvPr id="190" name="Shape 190"/>
          <p:cNvPicPr preferRelativeResize="0"/>
          <p:nvPr/>
        </p:nvPicPr>
        <p:blipFill>
          <a:blip r:embed="rId4">
            <a:alphaModFix/>
          </a:blip>
          <a:stretch>
            <a:fillRect/>
          </a:stretch>
        </p:blipFill>
        <p:spPr>
          <a:xfrm>
            <a:off x="3907075" y="3030700"/>
            <a:ext cx="2798500" cy="1886199"/>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Paris Peace Accords</a:t>
            </a:r>
          </a:p>
        </p:txBody>
      </p:sp>
      <p:sp>
        <p:nvSpPr>
          <p:cNvPr id="196" name="Shape 196"/>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lr>
                <a:srgbClr val="FFFFFF"/>
              </a:buClr>
            </a:pPr>
            <a:r>
              <a:rPr lang="en">
                <a:solidFill>
                  <a:srgbClr val="FFFFFF"/>
                </a:solidFill>
              </a:rPr>
              <a:t>Signed on 27th Jan. 1973</a:t>
            </a:r>
          </a:p>
          <a:p>
            <a:pPr indent="-228600" lvl="0" marL="457200" rtl="0">
              <a:spcBef>
                <a:spcPts val="0"/>
              </a:spcBef>
              <a:buClr>
                <a:srgbClr val="FFFFFF"/>
              </a:buClr>
            </a:pPr>
            <a:r>
              <a:rPr lang="en">
                <a:solidFill>
                  <a:srgbClr val="FFFFFF"/>
                </a:solidFill>
              </a:rPr>
              <a:t>Ceasefire declared across N. And S. Vietnam. </a:t>
            </a:r>
          </a:p>
          <a:p>
            <a:pPr indent="-228600" lvl="0" marL="457200" rtl="0">
              <a:spcBef>
                <a:spcPts val="0"/>
              </a:spcBef>
              <a:buClr>
                <a:srgbClr val="FFFFFF"/>
              </a:buClr>
            </a:pPr>
            <a:r>
              <a:rPr lang="en">
                <a:solidFill>
                  <a:srgbClr val="FFFFFF"/>
                </a:solidFill>
              </a:rPr>
              <a:t>North American war prisoners released. </a:t>
            </a:r>
          </a:p>
          <a:p>
            <a:pPr indent="-228600" lvl="0" marL="457200">
              <a:spcBef>
                <a:spcPts val="0"/>
              </a:spcBef>
              <a:buClr>
                <a:srgbClr val="FFFFFF"/>
              </a:buClr>
            </a:pPr>
            <a:r>
              <a:rPr lang="en">
                <a:solidFill>
                  <a:srgbClr val="FFFFFF"/>
                </a:solidFill>
              </a:rPr>
              <a:t>Proved to be the only one of the Paris Agreements which was fully carried out.</a:t>
            </a:r>
          </a:p>
        </p:txBody>
      </p:sp>
      <p:pic>
        <p:nvPicPr>
          <p:cNvPr id="197" name="Shape 197"/>
          <p:cNvPicPr preferRelativeResize="0"/>
          <p:nvPr/>
        </p:nvPicPr>
        <p:blipFill>
          <a:blip r:embed="rId3">
            <a:alphaModFix/>
          </a:blip>
          <a:stretch>
            <a:fillRect/>
          </a:stretch>
        </p:blipFill>
        <p:spPr>
          <a:xfrm>
            <a:off x="1535150" y="2714200"/>
            <a:ext cx="2314575" cy="1676399"/>
          </a:xfrm>
          <a:prstGeom prst="rect">
            <a:avLst/>
          </a:prstGeom>
          <a:noFill/>
          <a:ln>
            <a:noFill/>
          </a:ln>
        </p:spPr>
      </p:pic>
      <p:pic>
        <p:nvPicPr>
          <p:cNvPr id="198" name="Shape 198"/>
          <p:cNvPicPr preferRelativeResize="0"/>
          <p:nvPr/>
        </p:nvPicPr>
        <p:blipFill>
          <a:blip r:embed="rId4">
            <a:alphaModFix/>
          </a:blip>
          <a:stretch>
            <a:fillRect/>
          </a:stretch>
        </p:blipFill>
        <p:spPr>
          <a:xfrm>
            <a:off x="5016925" y="2559350"/>
            <a:ext cx="3281924" cy="222804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Teachable Terms from Canada’s Role Slide</a:t>
            </a:r>
          </a:p>
        </p:txBody>
      </p:sp>
      <p:sp>
        <p:nvSpPr>
          <p:cNvPr id="70" name="Shape 70"/>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lang="en">
                <a:solidFill>
                  <a:srgbClr val="FFFFFF"/>
                </a:solidFill>
              </a:rPr>
              <a:t>Vietnam War: Military conflict between South Vietnam, supported by the U.S.A, and Communist North Vietnam. The war resulted in a North Vietnamese victory and unification of Vietnam under Communist rule.</a:t>
            </a:r>
          </a:p>
          <a:p>
            <a:pPr lvl="0" rtl="0">
              <a:spcBef>
                <a:spcPts val="0"/>
              </a:spcBef>
              <a:buNone/>
            </a:pPr>
            <a:r>
              <a:rPr lang="en">
                <a:solidFill>
                  <a:srgbClr val="FFFFFF"/>
                </a:solidFill>
              </a:rPr>
              <a:t>Non-Belligerent: A person, a place, or an organization that does not fight in a given conflict.</a:t>
            </a:r>
          </a:p>
          <a:p>
            <a:pPr lvl="0" rtl="0">
              <a:spcBef>
                <a:spcPts val="0"/>
              </a:spcBef>
              <a:buNone/>
            </a:pPr>
            <a:r>
              <a:rPr lang="en">
                <a:solidFill>
                  <a:srgbClr val="FFFFFF"/>
                </a:solidFill>
              </a:rPr>
              <a:t>Boat People: South Vietnam refugees that fled to Canada by boat after the fall of South Vietnam. </a:t>
            </a:r>
          </a:p>
          <a:p>
            <a:pPr lvl="0" rtl="0">
              <a:spcBef>
                <a:spcPts val="0"/>
              </a:spcBef>
              <a:buNone/>
            </a:pPr>
            <a:r>
              <a:rPr lang="en">
                <a:solidFill>
                  <a:srgbClr val="FFFFFF"/>
                </a:solidFill>
              </a:rPr>
              <a:t>Draft Dodgers: An intentional decision not to comply with the military conscription of one’s nation and flee to another.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sp>
        <p:nvSpPr>
          <p:cNvPr id="203" name="Shape 203"/>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Teachable Terms for Aftermath slide</a:t>
            </a:r>
          </a:p>
        </p:txBody>
      </p:sp>
      <p:sp>
        <p:nvSpPr>
          <p:cNvPr id="204" name="Shape 204"/>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lang="en">
                <a:solidFill>
                  <a:srgbClr val="FFFFFF"/>
                </a:solidFill>
              </a:rPr>
              <a:t>Reeducation Camps-  prison camps operated by the Communist</a:t>
            </a:r>
            <a:r>
              <a:rPr lang="en">
                <a:solidFill>
                  <a:srgbClr val="000000"/>
                </a:solidFill>
              </a:rPr>
              <a:t> </a:t>
            </a:r>
            <a:r>
              <a:rPr lang="en">
                <a:solidFill>
                  <a:srgbClr val="FFFFFF"/>
                </a:solidFill>
              </a:rPr>
              <a:t>government of Vietnam following the end of the Vietnam War. Most prisoners were inducted with no trials or former criminal charges. 165,000 people died, 1-2.5 million people imprisoned.</a:t>
            </a:r>
          </a:p>
          <a:p>
            <a:pPr lvl="0">
              <a:spcBef>
                <a:spcPts val="0"/>
              </a:spcBef>
              <a:buNone/>
            </a:pPr>
            <a:r>
              <a:rPr lang="en">
                <a:solidFill>
                  <a:srgbClr val="FFFFFF"/>
                </a:solidFill>
              </a:rPr>
              <a:t>Killing Fields- locations of which anyone associated with South Vietnam were killed and buried in mass graves. Estimated 1.5 million people killed.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After Math</a:t>
            </a:r>
          </a:p>
        </p:txBody>
      </p:sp>
      <p:sp>
        <p:nvSpPr>
          <p:cNvPr id="210" name="Shape 210"/>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lr>
                <a:srgbClr val="FFFFFF"/>
              </a:buClr>
            </a:pPr>
            <a:r>
              <a:rPr lang="en">
                <a:solidFill>
                  <a:srgbClr val="FFFFFF"/>
                </a:solidFill>
              </a:rPr>
              <a:t>On 2nd July 1976, South and North Vietnam merged to form the socialist Republic of Vietnam. </a:t>
            </a:r>
          </a:p>
          <a:p>
            <a:pPr indent="-228600" lvl="0" marL="457200" rtl="0">
              <a:spcBef>
                <a:spcPts val="0"/>
              </a:spcBef>
            </a:pPr>
            <a:r>
              <a:rPr lang="en">
                <a:solidFill>
                  <a:srgbClr val="FFFFFF"/>
                </a:solidFill>
              </a:rPr>
              <a:t>1-2.5 Million people sent to</a:t>
            </a:r>
            <a:r>
              <a:rPr lang="en"/>
              <a:t> </a:t>
            </a:r>
            <a:r>
              <a:rPr lang="en">
                <a:solidFill>
                  <a:srgbClr val="00FFFF"/>
                </a:solidFill>
              </a:rPr>
              <a:t>reeducation camps. </a:t>
            </a:r>
          </a:p>
          <a:p>
            <a:pPr indent="-228600" lvl="0" marL="457200" rtl="0">
              <a:spcBef>
                <a:spcPts val="0"/>
              </a:spcBef>
              <a:buClr>
                <a:srgbClr val="FFFFFF"/>
              </a:buClr>
            </a:pPr>
            <a:r>
              <a:rPr lang="en">
                <a:solidFill>
                  <a:srgbClr val="FFFFFF"/>
                </a:solidFill>
              </a:rPr>
              <a:t>Capital of Cambodia, Phnom Penh fell to communist Khmer Rouge. They would kill 1-3 million Cambodians in the </a:t>
            </a:r>
            <a:r>
              <a:rPr lang="en">
                <a:solidFill>
                  <a:srgbClr val="00FFFF"/>
                </a:solidFill>
              </a:rPr>
              <a:t>killing fields</a:t>
            </a:r>
            <a:r>
              <a:rPr lang="en">
                <a:solidFill>
                  <a:srgbClr val="FFFFFF"/>
                </a:solidFill>
              </a:rPr>
              <a:t>. Impact of KR contributed to a 1979 famine in Cambodian, which killed 300,000 additional people. </a:t>
            </a:r>
          </a:p>
          <a:p>
            <a:pPr indent="-228600" lvl="0" marL="457200" rtl="0">
              <a:spcBef>
                <a:spcPts val="0"/>
              </a:spcBef>
              <a:buClr>
                <a:srgbClr val="FFFFFF"/>
              </a:buClr>
            </a:pPr>
            <a:r>
              <a:rPr lang="en">
                <a:solidFill>
                  <a:srgbClr val="FFFFFF"/>
                </a:solidFill>
              </a:rPr>
              <a:t>Over 3 million people left Vietnam, Laos, Cambodia in the refugee crisis. Most asian countries unwilling to accept the refugees. </a:t>
            </a:r>
          </a:p>
          <a:p>
            <a:pPr indent="-228600" lvl="0" marL="457200">
              <a:spcBef>
                <a:spcPts val="0"/>
              </a:spcBef>
              <a:buClr>
                <a:srgbClr val="FFFFFF"/>
              </a:buClr>
            </a:pPr>
            <a:r>
              <a:rPr lang="en">
                <a:solidFill>
                  <a:srgbClr val="FFFFFF"/>
                </a:solidFill>
              </a:rPr>
              <a:t>An estimated 1.2 million refugees resettled in U.S Canada resettled over 500,000. </a:t>
            </a:r>
          </a:p>
        </p:txBody>
      </p:sp>
      <p:pic>
        <p:nvPicPr>
          <p:cNvPr id="211" name="Shape 211"/>
          <p:cNvPicPr preferRelativeResize="0"/>
          <p:nvPr/>
        </p:nvPicPr>
        <p:blipFill>
          <a:blip r:embed="rId3">
            <a:alphaModFix/>
          </a:blip>
          <a:stretch>
            <a:fillRect/>
          </a:stretch>
        </p:blipFill>
        <p:spPr>
          <a:xfrm>
            <a:off x="6124750" y="4007425"/>
            <a:ext cx="1592500" cy="1060924"/>
          </a:xfrm>
          <a:prstGeom prst="rect">
            <a:avLst/>
          </a:prstGeom>
          <a:noFill/>
          <a:ln>
            <a:noFill/>
          </a:ln>
        </p:spPr>
      </p:pic>
      <p:pic>
        <p:nvPicPr>
          <p:cNvPr id="212" name="Shape 212"/>
          <p:cNvPicPr preferRelativeResize="0"/>
          <p:nvPr/>
        </p:nvPicPr>
        <p:blipFill>
          <a:blip r:embed="rId4">
            <a:alphaModFix/>
          </a:blip>
          <a:stretch>
            <a:fillRect/>
          </a:stretch>
        </p:blipFill>
        <p:spPr>
          <a:xfrm>
            <a:off x="4522325" y="4007425"/>
            <a:ext cx="1409925" cy="958750"/>
          </a:xfrm>
          <a:prstGeom prst="rect">
            <a:avLst/>
          </a:prstGeom>
          <a:noFill/>
          <a:ln>
            <a:noFill/>
          </a:ln>
        </p:spPr>
      </p:pic>
      <p:pic>
        <p:nvPicPr>
          <p:cNvPr id="213" name="Shape 213"/>
          <p:cNvPicPr preferRelativeResize="0"/>
          <p:nvPr/>
        </p:nvPicPr>
        <p:blipFill>
          <a:blip r:embed="rId5">
            <a:alphaModFix/>
          </a:blip>
          <a:stretch>
            <a:fillRect/>
          </a:stretch>
        </p:blipFill>
        <p:spPr>
          <a:xfrm>
            <a:off x="6500600" y="139525"/>
            <a:ext cx="1609435" cy="958750"/>
          </a:xfrm>
          <a:prstGeom prst="rect">
            <a:avLst/>
          </a:prstGeom>
          <a:noFill/>
          <a:ln>
            <a:noFill/>
          </a:ln>
        </p:spPr>
      </p:pic>
      <p:pic>
        <p:nvPicPr>
          <p:cNvPr id="214" name="Shape 214"/>
          <p:cNvPicPr preferRelativeResize="0"/>
          <p:nvPr/>
        </p:nvPicPr>
        <p:blipFill>
          <a:blip r:embed="rId6">
            <a:alphaModFix/>
          </a:blip>
          <a:stretch>
            <a:fillRect/>
          </a:stretch>
        </p:blipFill>
        <p:spPr>
          <a:xfrm>
            <a:off x="4136100" y="-1550"/>
            <a:ext cx="1850774" cy="1240912"/>
          </a:xfrm>
          <a:prstGeom prst="rect">
            <a:avLst/>
          </a:prstGeom>
          <a:noFill/>
          <a:ln>
            <a:noFill/>
          </a:ln>
        </p:spPr>
      </p:pic>
      <p:pic>
        <p:nvPicPr>
          <p:cNvPr id="215" name="Shape 215"/>
          <p:cNvPicPr preferRelativeResize="0"/>
          <p:nvPr/>
        </p:nvPicPr>
        <p:blipFill>
          <a:blip r:embed="rId7">
            <a:alphaModFix/>
          </a:blip>
          <a:stretch>
            <a:fillRect/>
          </a:stretch>
        </p:blipFill>
        <p:spPr>
          <a:xfrm>
            <a:off x="2377850" y="72949"/>
            <a:ext cx="1518680" cy="1060924"/>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sp>
        <p:nvSpPr>
          <p:cNvPr id="220" name="Shape 220"/>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Test Questions</a:t>
            </a:r>
          </a:p>
        </p:txBody>
      </p:sp>
      <p:sp>
        <p:nvSpPr>
          <p:cNvPr id="221" name="Shape 221"/>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lang="en">
                <a:solidFill>
                  <a:srgbClr val="FFFFFF"/>
                </a:solidFill>
              </a:rPr>
              <a:t>#1- What were 2 causes of public outrage because of the Vietnam war?</a:t>
            </a:r>
          </a:p>
          <a:p>
            <a:pPr lvl="0" rtl="0">
              <a:spcBef>
                <a:spcPts val="0"/>
              </a:spcBef>
              <a:buNone/>
            </a:pPr>
            <a:r>
              <a:rPr lang="en">
                <a:solidFill>
                  <a:srgbClr val="FFFFFF"/>
                </a:solidFill>
              </a:rPr>
              <a:t>#2- Why was the Tet Offensive significant?</a:t>
            </a:r>
          </a:p>
          <a:p>
            <a:pPr lvl="0" rtl="0">
              <a:spcBef>
                <a:spcPts val="0"/>
              </a:spcBef>
              <a:buNone/>
            </a:pPr>
            <a:r>
              <a:rPr lang="en">
                <a:solidFill>
                  <a:srgbClr val="FFFFFF"/>
                </a:solidFill>
              </a:rPr>
              <a:t>#3- What would describe Canada’s role in the war?</a:t>
            </a:r>
          </a:p>
          <a:p>
            <a:pPr indent="-228600" lvl="0" marL="457200" rtl="0">
              <a:spcBef>
                <a:spcPts val="0"/>
              </a:spcBef>
              <a:buClr>
                <a:srgbClr val="FFFFFF"/>
              </a:buClr>
              <a:buAutoNum type="alphaLcParenR"/>
            </a:pPr>
            <a:r>
              <a:rPr lang="en">
                <a:solidFill>
                  <a:srgbClr val="FFFFFF"/>
                </a:solidFill>
              </a:rPr>
              <a:t>significant</a:t>
            </a:r>
          </a:p>
          <a:p>
            <a:pPr indent="-228600" lvl="0" marL="457200" rtl="0">
              <a:spcBef>
                <a:spcPts val="0"/>
              </a:spcBef>
              <a:buClr>
                <a:srgbClr val="FFFFFF"/>
              </a:buClr>
              <a:buAutoNum type="alphaLcParenR"/>
            </a:pPr>
            <a:r>
              <a:rPr lang="en">
                <a:solidFill>
                  <a:srgbClr val="FFFFFF"/>
                </a:solidFill>
              </a:rPr>
              <a:t>non-existent</a:t>
            </a:r>
          </a:p>
          <a:p>
            <a:pPr indent="-228600" lvl="0" marL="457200" rtl="0">
              <a:spcBef>
                <a:spcPts val="0"/>
              </a:spcBef>
              <a:buClr>
                <a:srgbClr val="FFFFFF"/>
              </a:buClr>
              <a:buAutoNum type="alphaLcParenR"/>
            </a:pPr>
            <a:r>
              <a:rPr lang="en">
                <a:solidFill>
                  <a:srgbClr val="FFFFFF"/>
                </a:solidFill>
              </a:rPr>
              <a:t>non-belligerent</a:t>
            </a:r>
          </a:p>
          <a:p>
            <a:pPr indent="-228600" lvl="0" marL="457200" rtl="0">
              <a:spcBef>
                <a:spcPts val="0"/>
              </a:spcBef>
              <a:buClr>
                <a:srgbClr val="FFFFFF"/>
              </a:buClr>
              <a:buAutoNum type="alphaLcParenR"/>
            </a:pPr>
            <a:r>
              <a:rPr lang="en">
                <a:solidFill>
                  <a:srgbClr val="FFFFFF"/>
                </a:solidFill>
              </a:rPr>
              <a:t>destructive</a:t>
            </a:r>
          </a:p>
          <a:p>
            <a:pPr lvl="0">
              <a:spcBef>
                <a:spcPts val="0"/>
              </a:spcBef>
              <a:buNone/>
            </a:pPr>
            <a:r>
              <a:t/>
            </a: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Canada’s Role in the Vietnam War</a:t>
            </a:r>
          </a:p>
        </p:txBody>
      </p:sp>
      <p:sp>
        <p:nvSpPr>
          <p:cNvPr id="76" name="Shape 76"/>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lr>
                <a:srgbClr val="FFFFFF"/>
              </a:buClr>
            </a:pPr>
            <a:r>
              <a:rPr lang="en">
                <a:solidFill>
                  <a:srgbClr val="FFFFFF"/>
                </a:solidFill>
              </a:rPr>
              <a:t>Canada did barely anything</a:t>
            </a:r>
          </a:p>
          <a:p>
            <a:pPr indent="-228600" lvl="0" marL="457200" rtl="0">
              <a:spcBef>
                <a:spcPts val="0"/>
              </a:spcBef>
              <a:buClr>
                <a:srgbClr val="FFFFFF"/>
              </a:buClr>
            </a:pPr>
            <a:r>
              <a:rPr lang="en">
                <a:solidFill>
                  <a:srgbClr val="FFFFFF"/>
                </a:solidFill>
              </a:rPr>
              <a:t>Almost ruined their relationship with America by accepting </a:t>
            </a:r>
            <a:r>
              <a:rPr lang="en">
                <a:solidFill>
                  <a:srgbClr val="00FFFF"/>
                </a:solidFill>
              </a:rPr>
              <a:t>Draft Dodgers</a:t>
            </a:r>
          </a:p>
          <a:p>
            <a:pPr indent="-228600" lvl="0" marL="457200" rtl="0">
              <a:spcBef>
                <a:spcPts val="0"/>
              </a:spcBef>
              <a:buClr>
                <a:srgbClr val="FFFFFF"/>
              </a:buClr>
            </a:pPr>
            <a:r>
              <a:rPr lang="en">
                <a:solidFill>
                  <a:srgbClr val="FFFFFF"/>
                </a:solidFill>
              </a:rPr>
              <a:t>Canada did not fight in the </a:t>
            </a:r>
            <a:r>
              <a:rPr lang="en">
                <a:solidFill>
                  <a:srgbClr val="00FFFF"/>
                </a:solidFill>
              </a:rPr>
              <a:t>Vietnam war</a:t>
            </a:r>
            <a:r>
              <a:rPr lang="en">
                <a:solidFill>
                  <a:srgbClr val="FFFFFF"/>
                </a:solidFill>
              </a:rPr>
              <a:t>, and was officially </a:t>
            </a:r>
            <a:r>
              <a:rPr lang="en">
                <a:solidFill>
                  <a:srgbClr val="00FFFF"/>
                </a:solidFill>
              </a:rPr>
              <a:t>non-belligerent.</a:t>
            </a:r>
          </a:p>
          <a:p>
            <a:pPr indent="-228600" lvl="0" marL="457200" rtl="0">
              <a:spcBef>
                <a:spcPts val="0"/>
              </a:spcBef>
              <a:buClr>
                <a:srgbClr val="FFFFFF"/>
              </a:buClr>
            </a:pPr>
            <a:r>
              <a:rPr lang="en">
                <a:solidFill>
                  <a:srgbClr val="FFFFFF"/>
                </a:solidFill>
              </a:rPr>
              <a:t>Canadian diplomats tried to tell the France &amp; U.S to not fight because they believed that Vietnam was not strategically vital.</a:t>
            </a:r>
          </a:p>
          <a:p>
            <a:pPr indent="-228600" lvl="0" marL="457200" rtl="0">
              <a:spcBef>
                <a:spcPts val="0"/>
              </a:spcBef>
              <a:buClr>
                <a:srgbClr val="FFFFFF"/>
              </a:buClr>
            </a:pPr>
            <a:r>
              <a:rPr lang="en">
                <a:solidFill>
                  <a:srgbClr val="FFFFFF"/>
                </a:solidFill>
              </a:rPr>
              <a:t>Canadian industries exported military supplies and raw materials to America. After this trade Canadian unemployment fell to a record low of 3.9%</a:t>
            </a:r>
          </a:p>
          <a:p>
            <a:pPr indent="-228600" lvl="0" marL="457200" rtl="0">
              <a:spcBef>
                <a:spcPts val="0"/>
              </a:spcBef>
              <a:buClr>
                <a:srgbClr val="FFFFFF"/>
              </a:buClr>
            </a:pPr>
            <a:r>
              <a:rPr lang="en">
                <a:solidFill>
                  <a:srgbClr val="FFFFFF"/>
                </a:solidFill>
              </a:rPr>
              <a:t>Cultural turning point for Canada because of </a:t>
            </a:r>
            <a:r>
              <a:rPr lang="en">
                <a:solidFill>
                  <a:srgbClr val="00FFFF"/>
                </a:solidFill>
              </a:rPr>
              <a:t>Boat People. </a:t>
            </a:r>
          </a:p>
          <a:p>
            <a:pPr lvl="0">
              <a:spcBef>
                <a:spcPts val="0"/>
              </a:spcBef>
              <a:buNone/>
            </a:pPr>
            <a:r>
              <a:t/>
            </a:r>
            <a:endParaRPr>
              <a:solidFill>
                <a:srgbClr val="FFFFFF"/>
              </a:solidFill>
            </a:endParaRPr>
          </a:p>
        </p:txBody>
      </p:sp>
      <p:pic>
        <p:nvPicPr>
          <p:cNvPr id="77" name="Shape 77"/>
          <p:cNvPicPr preferRelativeResize="0"/>
          <p:nvPr/>
        </p:nvPicPr>
        <p:blipFill>
          <a:blip r:embed="rId3">
            <a:alphaModFix/>
          </a:blip>
          <a:stretch>
            <a:fillRect/>
          </a:stretch>
        </p:blipFill>
        <p:spPr>
          <a:xfrm>
            <a:off x="7239800" y="3420250"/>
            <a:ext cx="1592500" cy="1592500"/>
          </a:xfrm>
          <a:prstGeom prst="rect">
            <a:avLst/>
          </a:prstGeom>
          <a:noFill/>
          <a:ln>
            <a:noFill/>
          </a:ln>
        </p:spPr>
      </p:pic>
      <p:pic>
        <p:nvPicPr>
          <p:cNvPr id="78" name="Shape 78"/>
          <p:cNvPicPr preferRelativeResize="0"/>
          <p:nvPr/>
        </p:nvPicPr>
        <p:blipFill>
          <a:blip r:embed="rId4">
            <a:alphaModFix/>
          </a:blip>
          <a:stretch>
            <a:fillRect/>
          </a:stretch>
        </p:blipFill>
        <p:spPr>
          <a:xfrm>
            <a:off x="1169175" y="3713200"/>
            <a:ext cx="1226549" cy="14302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Back Ground</a:t>
            </a:r>
          </a:p>
        </p:txBody>
      </p:sp>
      <p:sp>
        <p:nvSpPr>
          <p:cNvPr id="84" name="Shape 84"/>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317500" lvl="0" marL="457200" rtl="0">
              <a:spcBef>
                <a:spcPts val="0"/>
              </a:spcBef>
              <a:buClr>
                <a:srgbClr val="FFFFFF"/>
              </a:buClr>
              <a:buSzPct val="100000"/>
            </a:pPr>
            <a:r>
              <a:rPr lang="en" sz="1400">
                <a:solidFill>
                  <a:srgbClr val="FFFFFF"/>
                </a:solidFill>
              </a:rPr>
              <a:t>The North Vietnamese government and the Viet Cong were fighting to reunify Vietnam under communist rule. They viewed the conflict as a colonial war, fought initially against France and then America, and later against South Vietnam.</a:t>
            </a:r>
          </a:p>
          <a:p>
            <a:pPr lvl="0" rtl="0">
              <a:spcBef>
                <a:spcPts val="0"/>
              </a:spcBef>
              <a:buNone/>
            </a:pPr>
            <a:r>
              <a:t/>
            </a:r>
            <a:endParaRPr sz="1400">
              <a:solidFill>
                <a:srgbClr val="FFFFFF"/>
              </a:solidFill>
            </a:endParaRPr>
          </a:p>
          <a:p>
            <a:pPr indent="-317500" lvl="0" marL="457200" rtl="0">
              <a:spcBef>
                <a:spcPts val="0"/>
              </a:spcBef>
              <a:buClr>
                <a:srgbClr val="FFFFFF"/>
              </a:buClr>
              <a:buSzPct val="100000"/>
            </a:pPr>
            <a:r>
              <a:rPr lang="en" sz="1400">
                <a:solidFill>
                  <a:srgbClr val="FFFFFF"/>
                </a:solidFill>
              </a:rPr>
              <a:t>Things would escalate to a civil war between North and South Vietnam.</a:t>
            </a:r>
          </a:p>
          <a:p>
            <a:pPr lvl="0">
              <a:spcBef>
                <a:spcPts val="0"/>
              </a:spcBef>
              <a:buNone/>
            </a:pPr>
            <a:r>
              <a:t/>
            </a:r>
            <a:endParaRPr sz="1400">
              <a:solidFill>
                <a:srgbClr val="FFFFFF"/>
              </a:solidFill>
            </a:endParaRPr>
          </a:p>
        </p:txBody>
      </p:sp>
      <p:pic>
        <p:nvPicPr>
          <p:cNvPr id="85" name="Shape 85"/>
          <p:cNvPicPr preferRelativeResize="0"/>
          <p:nvPr/>
        </p:nvPicPr>
        <p:blipFill>
          <a:blip r:embed="rId3">
            <a:alphaModFix/>
          </a:blip>
          <a:stretch>
            <a:fillRect/>
          </a:stretch>
        </p:blipFill>
        <p:spPr>
          <a:xfrm>
            <a:off x="1416425" y="3070275"/>
            <a:ext cx="1743074" cy="1676399"/>
          </a:xfrm>
          <a:prstGeom prst="rect">
            <a:avLst/>
          </a:prstGeom>
          <a:noFill/>
          <a:ln>
            <a:noFill/>
          </a:ln>
        </p:spPr>
      </p:pic>
      <p:pic>
        <p:nvPicPr>
          <p:cNvPr id="86" name="Shape 86"/>
          <p:cNvPicPr preferRelativeResize="0"/>
          <p:nvPr/>
        </p:nvPicPr>
        <p:blipFill>
          <a:blip r:embed="rId4">
            <a:alphaModFix/>
          </a:blip>
          <a:stretch>
            <a:fillRect/>
          </a:stretch>
        </p:blipFill>
        <p:spPr>
          <a:xfrm>
            <a:off x="4641000" y="3032175"/>
            <a:ext cx="1790700" cy="1752600"/>
          </a:xfrm>
          <a:prstGeom prst="rect">
            <a:avLst/>
          </a:prstGeom>
          <a:noFill/>
          <a:ln>
            <a:noFill/>
          </a:ln>
        </p:spPr>
      </p:pic>
      <p:pic>
        <p:nvPicPr>
          <p:cNvPr id="87" name="Shape 87"/>
          <p:cNvPicPr preferRelativeResize="0"/>
          <p:nvPr/>
        </p:nvPicPr>
        <p:blipFill>
          <a:blip r:embed="rId5">
            <a:alphaModFix/>
          </a:blip>
          <a:stretch>
            <a:fillRect/>
          </a:stretch>
        </p:blipFill>
        <p:spPr>
          <a:xfrm>
            <a:off x="6950775" y="2283725"/>
            <a:ext cx="1881536" cy="279447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Exit of the French</a:t>
            </a:r>
          </a:p>
        </p:txBody>
      </p:sp>
      <p:sp>
        <p:nvSpPr>
          <p:cNvPr id="93" name="Shape 93"/>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lr>
                <a:srgbClr val="FFFFFF"/>
              </a:buClr>
            </a:pPr>
            <a:r>
              <a:rPr lang="en">
                <a:solidFill>
                  <a:srgbClr val="FFFFFF"/>
                </a:solidFill>
              </a:rPr>
              <a:t>In January 1950, the people's republic of China and the Soviet Union recognized the Viet Minh’s Democratic Republic of Vietnam as the legitimate republic of North Vietnam. PRC transforms the VM From a guerrilla force into a regular army. </a:t>
            </a:r>
          </a:p>
          <a:p>
            <a:pPr indent="-228600" lvl="0" marL="457200" rtl="0">
              <a:spcBef>
                <a:spcPts val="0"/>
              </a:spcBef>
              <a:buClr>
                <a:srgbClr val="FFFFFF"/>
              </a:buClr>
            </a:pPr>
            <a:r>
              <a:rPr lang="en">
                <a:solidFill>
                  <a:srgbClr val="FFFFFF"/>
                </a:solidFill>
              </a:rPr>
              <a:t>A month later the French-backed state of Vietnam in Saigon, led by former emperor Bao Dai, as the legitimate South Vietnamese government. </a:t>
            </a:r>
          </a:p>
          <a:p>
            <a:pPr indent="-228600" lvl="0" marL="457200" rtl="0">
              <a:spcBef>
                <a:spcPts val="0"/>
              </a:spcBef>
              <a:buClr>
                <a:srgbClr val="FFFFFF"/>
              </a:buClr>
            </a:pPr>
            <a:r>
              <a:rPr lang="en">
                <a:solidFill>
                  <a:srgbClr val="FFFFFF"/>
                </a:solidFill>
              </a:rPr>
              <a:t>U.S Created Military Assistance and Advisory Group to screen French requests for aid/ to train Vietnamese shoulders. U.S shouldered 80% of the cost of war. </a:t>
            </a:r>
          </a:p>
          <a:p>
            <a:pPr indent="-228600" lvl="0" marL="457200">
              <a:spcBef>
                <a:spcPts val="0"/>
              </a:spcBef>
              <a:buClr>
                <a:srgbClr val="FFFFFF"/>
              </a:buClr>
            </a:pPr>
            <a:r>
              <a:rPr lang="en">
                <a:solidFill>
                  <a:srgbClr val="FFFFFF"/>
                </a:solidFill>
              </a:rPr>
              <a:t>On May 7th 1954, The French Union surrendered.</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Viet Minh</a:t>
            </a:r>
          </a:p>
        </p:txBody>
      </p:sp>
      <p:sp>
        <p:nvSpPr>
          <p:cNvPr id="99" name="Shape 99"/>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lr>
                <a:srgbClr val="FFFFFF"/>
              </a:buClr>
            </a:pPr>
            <a:r>
              <a:rPr lang="en">
                <a:solidFill>
                  <a:srgbClr val="FFFFFF"/>
                </a:solidFill>
              </a:rPr>
              <a:t>opposed the re-occupation of Vietnam by France and later opposed </a:t>
            </a:r>
            <a:r>
              <a:rPr lang="en">
                <a:solidFill>
                  <a:srgbClr val="FFFFFF"/>
                </a:solidFill>
                <a:hlinkClick r:id="rId3"/>
              </a:rPr>
              <a:t>South Vietnam</a:t>
            </a:r>
            <a:r>
              <a:rPr lang="en">
                <a:solidFill>
                  <a:srgbClr val="FFFFFF"/>
                </a:solidFill>
              </a:rPr>
              <a:t> and the United States in the </a:t>
            </a:r>
            <a:r>
              <a:rPr lang="en">
                <a:solidFill>
                  <a:srgbClr val="FFFFFF"/>
                </a:solidFill>
                <a:hlinkClick r:id="rId4"/>
              </a:rPr>
              <a:t>Vietnam War</a:t>
            </a:r>
            <a:r>
              <a:rPr lang="en">
                <a:solidFill>
                  <a:srgbClr val="FFFFFF"/>
                </a:solidFill>
              </a:rPr>
              <a:t>.</a:t>
            </a:r>
          </a:p>
          <a:p>
            <a:pPr lvl="0" rtl="0">
              <a:spcBef>
                <a:spcPts val="0"/>
              </a:spcBef>
              <a:buNone/>
            </a:pPr>
            <a:r>
              <a:t/>
            </a:r>
            <a:endParaRPr>
              <a:solidFill>
                <a:srgbClr val="FFFFFF"/>
              </a:solidFill>
            </a:endParaRPr>
          </a:p>
          <a:p>
            <a:pPr indent="-228600" lvl="0" marL="457200" rtl="0">
              <a:spcBef>
                <a:spcPts val="0"/>
              </a:spcBef>
              <a:buClr>
                <a:srgbClr val="FFFFFF"/>
              </a:buClr>
            </a:pPr>
            <a:r>
              <a:rPr lang="en">
                <a:solidFill>
                  <a:srgbClr val="FFFFFF"/>
                </a:solidFill>
              </a:rPr>
              <a:t>Received crucial support from the Soviet Union and PRC (People’s Republic of China)</a:t>
            </a:r>
          </a:p>
          <a:p>
            <a:pPr lvl="0" rtl="0">
              <a:spcBef>
                <a:spcPts val="0"/>
              </a:spcBef>
              <a:buNone/>
            </a:pPr>
            <a:r>
              <a:t/>
            </a:r>
            <a:endParaRPr>
              <a:solidFill>
                <a:srgbClr val="FFFFFF"/>
              </a:solidFill>
            </a:endParaRPr>
          </a:p>
          <a:p>
            <a:pPr indent="-228600" lvl="0" marL="457200">
              <a:spcBef>
                <a:spcPts val="0"/>
              </a:spcBef>
              <a:buClr>
                <a:srgbClr val="FFFFFF"/>
              </a:buClr>
            </a:pPr>
            <a:r>
              <a:rPr lang="en">
                <a:solidFill>
                  <a:srgbClr val="FFFFFF"/>
                </a:solidFill>
              </a:rPr>
              <a:t>Communists</a:t>
            </a:r>
          </a:p>
        </p:txBody>
      </p:sp>
      <p:pic>
        <p:nvPicPr>
          <p:cNvPr id="100" name="Shape 100"/>
          <p:cNvPicPr preferRelativeResize="0"/>
          <p:nvPr/>
        </p:nvPicPr>
        <p:blipFill>
          <a:blip r:embed="rId5">
            <a:alphaModFix/>
          </a:blip>
          <a:stretch>
            <a:fillRect/>
          </a:stretch>
        </p:blipFill>
        <p:spPr>
          <a:xfrm>
            <a:off x="4650900" y="3129600"/>
            <a:ext cx="2619375" cy="17430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Teachable Terms from Transition Slide</a:t>
            </a:r>
          </a:p>
        </p:txBody>
      </p:sp>
      <p:sp>
        <p:nvSpPr>
          <p:cNvPr id="106" name="Shape 106"/>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lang="en">
                <a:solidFill>
                  <a:srgbClr val="FFFFFF"/>
                </a:solidFill>
              </a:rPr>
              <a:t>Domino Theory- United States argued that if one country fell to communism, then all the surrounding countries would follow.</a:t>
            </a:r>
          </a:p>
          <a:p>
            <a:pPr lvl="0" rtl="0">
              <a:spcBef>
                <a:spcPts val="0"/>
              </a:spcBef>
              <a:buNone/>
            </a:pPr>
            <a:r>
              <a:rPr lang="en">
                <a:solidFill>
                  <a:srgbClr val="FFFFFF"/>
                </a:solidFill>
              </a:rPr>
              <a:t>Temporary Partition- North and South Vietnam were temporarily joined together. </a:t>
            </a:r>
          </a:p>
          <a:p>
            <a:pPr lvl="0">
              <a:spcBef>
                <a:spcPts val="0"/>
              </a:spcBef>
              <a:buNone/>
            </a:pPr>
            <a:r>
              <a:rPr lang="en">
                <a:solidFill>
                  <a:srgbClr val="FFFFFF"/>
                </a:solidFill>
              </a:rPr>
              <a:t>17th Parallel- the provisional military line between North and South Vietnam established by the Geneva Accords of 1954. The line did not exactly coincide with the 17th parallel but ran south of it.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Transition Period</a:t>
            </a:r>
          </a:p>
        </p:txBody>
      </p:sp>
      <p:sp>
        <p:nvSpPr>
          <p:cNvPr id="112" name="Shape 112"/>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pPr>
            <a:r>
              <a:rPr lang="en">
                <a:solidFill>
                  <a:srgbClr val="FFFFFF"/>
                </a:solidFill>
              </a:rPr>
              <a:t>Vietnam was</a:t>
            </a:r>
            <a:r>
              <a:rPr lang="en"/>
              <a:t> </a:t>
            </a:r>
            <a:r>
              <a:rPr lang="en">
                <a:solidFill>
                  <a:srgbClr val="00FFFF"/>
                </a:solidFill>
              </a:rPr>
              <a:t>temporarily partitioned</a:t>
            </a:r>
            <a:r>
              <a:rPr lang="en"/>
              <a:t> </a:t>
            </a:r>
            <a:r>
              <a:rPr lang="en">
                <a:solidFill>
                  <a:srgbClr val="FFFFFF"/>
                </a:solidFill>
              </a:rPr>
              <a:t>at the </a:t>
            </a:r>
            <a:r>
              <a:rPr lang="en">
                <a:solidFill>
                  <a:srgbClr val="00FFFF"/>
                </a:solidFill>
              </a:rPr>
              <a:t>17th parallel</a:t>
            </a:r>
            <a:r>
              <a:rPr lang="en"/>
              <a:t>. </a:t>
            </a:r>
          </a:p>
          <a:p>
            <a:pPr lvl="0" rtl="0">
              <a:spcBef>
                <a:spcPts val="0"/>
              </a:spcBef>
              <a:buNone/>
            </a:pPr>
            <a:r>
              <a:t/>
            </a:r>
            <a:endParaRPr/>
          </a:p>
          <a:p>
            <a:pPr indent="-228600" lvl="0" marL="457200" rtl="0">
              <a:spcBef>
                <a:spcPts val="0"/>
              </a:spcBef>
              <a:buClr>
                <a:srgbClr val="FFFFFF"/>
              </a:buClr>
            </a:pPr>
            <a:r>
              <a:rPr lang="en">
                <a:solidFill>
                  <a:srgbClr val="FFFFFF"/>
                </a:solidFill>
              </a:rPr>
              <a:t>Around 1 million northerners, mainly minority catholics, fled to S.V fearing persecution by communists.</a:t>
            </a:r>
          </a:p>
          <a:p>
            <a:pPr lvl="0" rtl="0">
              <a:spcBef>
                <a:spcPts val="0"/>
              </a:spcBef>
              <a:buNone/>
            </a:pPr>
            <a:r>
              <a:t/>
            </a:r>
            <a:endParaRPr>
              <a:solidFill>
                <a:srgbClr val="FFFFFF"/>
              </a:solidFill>
            </a:endParaRPr>
          </a:p>
          <a:p>
            <a:pPr indent="-228600" lvl="0" marL="457200">
              <a:spcBef>
                <a:spcPts val="0"/>
              </a:spcBef>
              <a:buClr>
                <a:srgbClr val="FFFFFF"/>
              </a:buClr>
            </a:pPr>
            <a:r>
              <a:rPr lang="en">
                <a:solidFill>
                  <a:srgbClr val="FFFFFF"/>
                </a:solidFill>
              </a:rPr>
              <a:t>U.S tried to help by putting in $93 million relocation program to ferry refugees, but were stopped by the Viet Minh. </a:t>
            </a:r>
          </a:p>
        </p:txBody>
      </p:sp>
      <p:pic>
        <p:nvPicPr>
          <p:cNvPr id="113" name="Shape 113"/>
          <p:cNvPicPr preferRelativeResize="0"/>
          <p:nvPr/>
        </p:nvPicPr>
        <p:blipFill>
          <a:blip r:embed="rId3">
            <a:alphaModFix/>
          </a:blip>
          <a:stretch>
            <a:fillRect/>
          </a:stretch>
        </p:blipFill>
        <p:spPr>
          <a:xfrm>
            <a:off x="6738000" y="445025"/>
            <a:ext cx="1762125" cy="169544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Ngo Dinh Diem</a:t>
            </a:r>
          </a:p>
        </p:txBody>
      </p:sp>
      <p:sp>
        <p:nvSpPr>
          <p:cNvPr id="119" name="Shape 119"/>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lr>
                <a:srgbClr val="FFFFFF"/>
              </a:buClr>
            </a:pPr>
            <a:r>
              <a:rPr lang="en">
                <a:solidFill>
                  <a:srgbClr val="FFFFFF"/>
                </a:solidFill>
              </a:rPr>
              <a:t>Established the first Republic of Vietnam in South Vietnam. </a:t>
            </a:r>
          </a:p>
          <a:p>
            <a:pPr indent="-228600" lvl="0" marL="457200" rtl="0">
              <a:spcBef>
                <a:spcPts val="0"/>
              </a:spcBef>
              <a:buClr>
                <a:srgbClr val="FFFFFF"/>
              </a:buClr>
            </a:pPr>
            <a:r>
              <a:rPr lang="en">
                <a:solidFill>
                  <a:srgbClr val="FFFFFF"/>
                </a:solidFill>
              </a:rPr>
              <a:t>Devout Roman Catholic</a:t>
            </a:r>
          </a:p>
          <a:p>
            <a:pPr indent="-228600" lvl="0" marL="457200" rtl="0">
              <a:spcBef>
                <a:spcPts val="0"/>
              </a:spcBef>
              <a:buClr>
                <a:srgbClr val="FFFFFF"/>
              </a:buClr>
            </a:pPr>
            <a:r>
              <a:rPr lang="en">
                <a:solidFill>
                  <a:srgbClr val="FFFFFF"/>
                </a:solidFill>
              </a:rPr>
              <a:t>Majority of Vietnamese people were alarmed by actions such as Diem’s dedication of Vietnam to the Virgin Mary.</a:t>
            </a:r>
          </a:p>
          <a:p>
            <a:pPr indent="-228600" lvl="0" marL="457200">
              <a:spcBef>
                <a:spcPts val="0"/>
              </a:spcBef>
              <a:buClr>
                <a:srgbClr val="FFFFFF"/>
              </a:buClr>
            </a:pPr>
            <a:r>
              <a:rPr lang="en">
                <a:solidFill>
                  <a:srgbClr val="FFFFFF"/>
                </a:solidFill>
              </a:rPr>
              <a:t>Overthrown and executed with his brother in 1963.  </a:t>
            </a:r>
          </a:p>
        </p:txBody>
      </p:sp>
      <p:pic>
        <p:nvPicPr>
          <p:cNvPr id="120" name="Shape 120"/>
          <p:cNvPicPr preferRelativeResize="0"/>
          <p:nvPr/>
        </p:nvPicPr>
        <p:blipFill>
          <a:blip r:embed="rId3">
            <a:alphaModFix/>
          </a:blip>
          <a:stretch>
            <a:fillRect/>
          </a:stretch>
        </p:blipFill>
        <p:spPr>
          <a:xfrm>
            <a:off x="6441250" y="2448575"/>
            <a:ext cx="1740874" cy="2483099"/>
          </a:xfrm>
          <a:prstGeom prst="rect">
            <a:avLst/>
          </a:prstGeom>
          <a:noFill/>
          <a:ln>
            <a:noFill/>
          </a:ln>
        </p:spPr>
      </p:pic>
    </p:spTree>
  </p:cSld>
  <p:clrMapOvr>
    <a:masterClrMapping/>
  </p:clrMapOvr>
  <p:transition spd="slow">
    <p:cut/>
  </p:transition>
</p:sld>
</file>

<file path=ppt/theme/theme.xml><?xml version="1.0" encoding="utf-8"?>
<a:theme xmlns:a="http://schemas.openxmlformats.org/drawingml/2006/main" xmlns:r="http://schemas.openxmlformats.org/officeDocument/2006/relationships"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