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0" r:id="rId5"/>
    <p:sldId id="259" r:id="rId6"/>
    <p:sldId id="267" r:id="rId7"/>
    <p:sldId id="261" r:id="rId8"/>
    <p:sldId id="262" r:id="rId9"/>
    <p:sldId id="263" r:id="rId10"/>
    <p:sldId id="269" r:id="rId11"/>
    <p:sldId id="264" r:id="rId12"/>
    <p:sldId id="265" r:id="rId13"/>
    <p:sldId id="266"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8" r:id="rId31"/>
    <p:sldId id="290" r:id="rId32"/>
    <p:sldId id="291" r:id="rId33"/>
    <p:sldId id="292" r:id="rId34"/>
    <p:sldId id="287" r:id="rId35"/>
    <p:sldId id="295" r:id="rId36"/>
    <p:sldId id="296" r:id="rId37"/>
    <p:sldId id="293" r:id="rId38"/>
    <p:sldId id="294" r:id="rId39"/>
    <p:sldId id="297" r:id="rId40"/>
    <p:sldId id="289" r:id="rId41"/>
    <p:sldId id="298" r:id="rId42"/>
    <p:sldId id="299" r:id="rId43"/>
    <p:sldId id="300" r:id="rId44"/>
    <p:sldId id="301" r:id="rId45"/>
    <p:sldId id="302" r:id="rId46"/>
    <p:sldId id="304" r:id="rId47"/>
    <p:sldId id="303" r:id="rId48"/>
    <p:sldId id="310" r:id="rId49"/>
    <p:sldId id="305" r:id="rId50"/>
    <p:sldId id="315" r:id="rId51"/>
    <p:sldId id="307" r:id="rId52"/>
    <p:sldId id="313" r:id="rId53"/>
    <p:sldId id="311" r:id="rId54"/>
    <p:sldId id="317" r:id="rId55"/>
    <p:sldId id="306" r:id="rId56"/>
    <p:sldId id="308" r:id="rId57"/>
    <p:sldId id="316" r:id="rId58"/>
    <p:sldId id="318" r:id="rId59"/>
    <p:sldId id="319" r:id="rId6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60" d="100"/>
          <a:sy n="60" d="100"/>
        </p:scale>
        <p:origin x="-1620"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4B836A-E53A-4034-81C0-510E4C4C8634}" type="datetimeFigureOut">
              <a:rPr lang="en-US" smtClean="0"/>
              <a:pPr/>
              <a:t>2/18/2015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BCA5CC3-36A9-48A9-AD95-B488623805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B836A-E53A-4034-81C0-510E4C4C863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A5CC3-36A9-48A9-AD95-B488623805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4B836A-E53A-4034-81C0-510E4C4C863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A5CC3-36A9-48A9-AD95-B488623805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84B836A-E53A-4034-81C0-510E4C4C8634}" type="datetimeFigureOut">
              <a:rPr lang="en-US" smtClean="0"/>
              <a:pPr/>
              <a:t>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A5CC3-36A9-48A9-AD95-B488623805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84B836A-E53A-4034-81C0-510E4C4C8634}" type="datetimeFigureOut">
              <a:rPr lang="en-US" smtClean="0"/>
              <a:pPr/>
              <a:t>2/18/2015</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BCA5CC3-36A9-48A9-AD95-B488623805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4B836A-E53A-4034-81C0-510E4C4C8634}"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A5CC3-36A9-48A9-AD95-B488623805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84B836A-E53A-4034-81C0-510E4C4C8634}" type="datetimeFigureOut">
              <a:rPr lang="en-US" smtClean="0"/>
              <a:pPr/>
              <a:t>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A5CC3-36A9-48A9-AD95-B488623805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84B836A-E53A-4034-81C0-510E4C4C8634}" type="datetimeFigureOut">
              <a:rPr lang="en-US" smtClean="0"/>
              <a:pPr/>
              <a:t>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A5CC3-36A9-48A9-AD95-B488623805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B836A-E53A-4034-81C0-510E4C4C8634}" type="datetimeFigureOut">
              <a:rPr lang="en-US" smtClean="0"/>
              <a:pPr/>
              <a:t>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A5CC3-36A9-48A9-AD95-B488623805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4B836A-E53A-4034-81C0-510E4C4C8634}" type="datetimeFigureOut">
              <a:rPr lang="en-US" smtClean="0"/>
              <a:pPr/>
              <a:t>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A5CC3-36A9-48A9-AD95-B488623805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84B836A-E53A-4034-81C0-510E4C4C8634}" type="datetimeFigureOut">
              <a:rPr lang="en-US" smtClean="0"/>
              <a:pPr/>
              <a:t>2/18/2015</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BCA5CC3-36A9-48A9-AD95-B488623805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84B836A-E53A-4034-81C0-510E4C4C8634}" type="datetimeFigureOut">
              <a:rPr lang="en-US" smtClean="0"/>
              <a:pPr/>
              <a:t>2/18/2015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BCA5CC3-36A9-48A9-AD95-B488623805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The First 6 Centuries</a:t>
            </a:r>
            <a:endParaRPr lang="en-US" dirty="0"/>
          </a:p>
        </p:txBody>
      </p:sp>
      <p:sp>
        <p:nvSpPr>
          <p:cNvPr id="2" name="Title 1"/>
          <p:cNvSpPr>
            <a:spLocks noGrp="1"/>
          </p:cNvSpPr>
          <p:nvPr>
            <p:ph type="ctrTitle"/>
          </p:nvPr>
        </p:nvSpPr>
        <p:spPr/>
        <p:txBody>
          <a:bodyPr>
            <a:normAutofit fontScale="90000"/>
          </a:bodyPr>
          <a:lstStyle/>
          <a:p>
            <a:r>
              <a:rPr lang="en-US" dirty="0" smtClean="0"/>
              <a:t>Unit #1</a:t>
            </a:r>
            <a:br>
              <a:rPr lang="en-US" dirty="0" smtClean="0"/>
            </a:br>
            <a:r>
              <a:rPr lang="en-US" dirty="0" smtClean="0"/>
              <a:t>Christianity to Conversion of Rome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Hadrian </a:t>
            </a:r>
            <a:endParaRPr lang="en-US" dirty="0"/>
          </a:p>
        </p:txBody>
      </p:sp>
      <p:sp>
        <p:nvSpPr>
          <p:cNvPr id="3" name="Content Placeholder 2"/>
          <p:cNvSpPr>
            <a:spLocks noGrp="1"/>
          </p:cNvSpPr>
          <p:nvPr>
            <p:ph sz="quarter" idx="1"/>
          </p:nvPr>
        </p:nvSpPr>
        <p:spPr/>
        <p:txBody>
          <a:bodyPr/>
          <a:lstStyle/>
          <a:p>
            <a:pPr>
              <a:buNone/>
            </a:pPr>
            <a:r>
              <a:rPr lang="en-US" dirty="0" smtClean="0"/>
              <a:t>Emperor Hadrian would rebuild Jerusalem as a Roman city dedicated to the Roman Gods.</a:t>
            </a:r>
          </a:p>
          <a:p>
            <a:pPr>
              <a:buNone/>
            </a:pPr>
            <a:r>
              <a:rPr lang="en-US" dirty="0" smtClean="0"/>
              <a:t>No Jews were allowed in this New Jerusalem</a:t>
            </a:r>
          </a:p>
          <a:p>
            <a:pPr>
              <a:buNone/>
            </a:pPr>
            <a:r>
              <a:rPr lang="en-US" dirty="0" smtClean="0"/>
              <a:t>Sometimes this is referred to as the </a:t>
            </a:r>
            <a:r>
              <a:rPr lang="en-US" u="sng" dirty="0" smtClean="0"/>
              <a:t>Diaspora.</a:t>
            </a:r>
            <a:endParaRPr lang="en-US" dirty="0" smtClean="0"/>
          </a:p>
          <a:p>
            <a:pPr>
              <a:buNone/>
            </a:pPr>
            <a:endParaRPr lang="en-US" dirty="0"/>
          </a:p>
        </p:txBody>
      </p:sp>
      <p:pic>
        <p:nvPicPr>
          <p:cNvPr id="4" name="Picture 3" descr="ha460.jpg"/>
          <p:cNvPicPr>
            <a:picLocks noChangeAspect="1"/>
          </p:cNvPicPr>
          <p:nvPr/>
        </p:nvPicPr>
        <p:blipFill>
          <a:blip r:embed="rId2" cstate="print"/>
          <a:stretch>
            <a:fillRect/>
          </a:stretch>
        </p:blipFill>
        <p:spPr>
          <a:xfrm>
            <a:off x="152400" y="3771900"/>
            <a:ext cx="4381500" cy="2628900"/>
          </a:xfrm>
          <a:prstGeom prst="rect">
            <a:avLst/>
          </a:prstGeom>
        </p:spPr>
      </p:pic>
      <p:pic>
        <p:nvPicPr>
          <p:cNvPr id="5" name="Picture 4" descr="jewish.gif"/>
          <p:cNvPicPr>
            <a:picLocks noChangeAspect="1"/>
          </p:cNvPicPr>
          <p:nvPr/>
        </p:nvPicPr>
        <p:blipFill>
          <a:blip r:embed="rId3" cstate="print"/>
          <a:stretch>
            <a:fillRect/>
          </a:stretch>
        </p:blipFill>
        <p:spPr>
          <a:xfrm>
            <a:off x="4572000" y="3886200"/>
            <a:ext cx="4191000" cy="249555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sz="quarter" idx="1"/>
          </p:nvPr>
        </p:nvSpPr>
        <p:spPr/>
        <p:txBody>
          <a:bodyPr/>
          <a:lstStyle/>
          <a:p>
            <a:r>
              <a:rPr lang="en-US" dirty="0" smtClean="0"/>
              <a:t>Jews have no religious center, no way of practicing their faith.</a:t>
            </a:r>
          </a:p>
          <a:p>
            <a:r>
              <a:rPr lang="en-US" dirty="0" smtClean="0"/>
              <a:t>Romans are having difficulties keeping order in Israel.</a:t>
            </a:r>
          </a:p>
          <a:p>
            <a:r>
              <a:rPr lang="en-US" dirty="0" smtClean="0"/>
              <a:t>Hatred towards Jews begins.  This hatred still exists today and is called anti-Semitism.</a:t>
            </a:r>
          </a:p>
          <a:p>
            <a:r>
              <a:rPr lang="en-US" dirty="0" smtClean="0"/>
              <a:t>Jews are gradually moving away and scatter through Europe.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While the Jews are being dispersed Christianity expands</a:t>
            </a:r>
            <a:endParaRPr lang="en-US" dirty="0"/>
          </a:p>
        </p:txBody>
      </p:sp>
      <p:pic>
        <p:nvPicPr>
          <p:cNvPr id="4" name="Content Placeholder 3" descr="christianity_history.png"/>
          <p:cNvPicPr>
            <a:picLocks noGrp="1" noChangeAspect="1"/>
          </p:cNvPicPr>
          <p:nvPr>
            <p:ph sz="quarter" idx="1"/>
          </p:nvPr>
        </p:nvPicPr>
        <p:blipFill>
          <a:blip r:embed="rId2" cstate="print"/>
          <a:stretch>
            <a:fillRect/>
          </a:stretch>
        </p:blipFill>
        <p:spPr>
          <a:xfrm>
            <a:off x="1972159" y="1447800"/>
            <a:ext cx="5656881" cy="4572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you need to know about Rome when it takes over.</a:t>
            </a:r>
            <a:endParaRPr lang="en-US" dirty="0"/>
          </a:p>
        </p:txBody>
      </p:sp>
      <p:sp>
        <p:nvSpPr>
          <p:cNvPr id="3" name="Content Placeholder 2"/>
          <p:cNvSpPr>
            <a:spLocks noGrp="1"/>
          </p:cNvSpPr>
          <p:nvPr>
            <p:ph sz="quarter" idx="1"/>
          </p:nvPr>
        </p:nvSpPr>
        <p:spPr/>
        <p:txBody>
          <a:bodyPr/>
          <a:lstStyle/>
          <a:p>
            <a:r>
              <a:rPr lang="en-US" dirty="0" smtClean="0"/>
              <a:t>Taxes</a:t>
            </a:r>
          </a:p>
          <a:p>
            <a:r>
              <a:rPr lang="en-US" dirty="0" smtClean="0"/>
              <a:t>Religion</a:t>
            </a:r>
          </a:p>
          <a:p>
            <a:r>
              <a:rPr lang="en-US" dirty="0" smtClean="0"/>
              <a:t>Roads and Buildings</a:t>
            </a:r>
          </a:p>
          <a:p>
            <a:r>
              <a:rPr lang="en-US" dirty="0" smtClean="0"/>
              <a:t>Military</a:t>
            </a:r>
          </a:p>
          <a:p>
            <a:r>
              <a:rPr lang="en-US" dirty="0" smtClean="0"/>
              <a:t>Technology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Taxes</a:t>
            </a:r>
            <a:endParaRPr lang="en-US" dirty="0"/>
          </a:p>
        </p:txBody>
      </p:sp>
      <p:sp>
        <p:nvSpPr>
          <p:cNvPr id="3" name="Content Placeholder 2"/>
          <p:cNvSpPr>
            <a:spLocks noGrp="1"/>
          </p:cNvSpPr>
          <p:nvPr>
            <p:ph sz="quarter" idx="1"/>
          </p:nvPr>
        </p:nvSpPr>
        <p:spPr>
          <a:xfrm>
            <a:off x="228600" y="1219201"/>
            <a:ext cx="5486400" cy="4114799"/>
          </a:xfrm>
        </p:spPr>
        <p:txBody>
          <a:bodyPr>
            <a:normAutofit lnSpcReduction="10000"/>
          </a:bodyPr>
          <a:lstStyle/>
          <a:p>
            <a:r>
              <a:rPr lang="en-US" dirty="0" smtClean="0"/>
              <a:t>Roman needed a way to pay for the riches that it offered.   </a:t>
            </a:r>
          </a:p>
          <a:p>
            <a:pPr lvl="1"/>
            <a:r>
              <a:rPr lang="en-US" dirty="0" smtClean="0"/>
              <a:t>What could Rome offer it citizens?</a:t>
            </a:r>
          </a:p>
          <a:p>
            <a:pPr lvl="1"/>
            <a:r>
              <a:rPr lang="en-US" dirty="0" smtClean="0"/>
              <a:t>(Short role play)</a:t>
            </a:r>
          </a:p>
          <a:p>
            <a:pPr lvl="1"/>
            <a:r>
              <a:rPr lang="en-US" dirty="0" smtClean="0"/>
              <a:t>Taxes were seen as the best way to pay for the system.</a:t>
            </a:r>
          </a:p>
          <a:p>
            <a:r>
              <a:rPr lang="en-US" dirty="0" smtClean="0"/>
              <a:t>By the time of Jesus, taxing was getting harsh because Rome was having financial difficulties</a:t>
            </a:r>
            <a:endParaRPr lang="en-US" dirty="0"/>
          </a:p>
        </p:txBody>
      </p:sp>
      <p:pic>
        <p:nvPicPr>
          <p:cNvPr id="4" name="Picture 3" descr="Cover_Image.jpg"/>
          <p:cNvPicPr>
            <a:picLocks noChangeAspect="1"/>
          </p:cNvPicPr>
          <p:nvPr/>
        </p:nvPicPr>
        <p:blipFill>
          <a:blip r:embed="rId2" cstate="print"/>
          <a:stretch>
            <a:fillRect/>
          </a:stretch>
        </p:blipFill>
        <p:spPr>
          <a:xfrm>
            <a:off x="5638800" y="1524000"/>
            <a:ext cx="3310890" cy="3302715"/>
          </a:xfrm>
          <a:prstGeom prst="rect">
            <a:avLst/>
          </a:prstGeom>
        </p:spPr>
      </p:pic>
      <p:sp>
        <p:nvSpPr>
          <p:cNvPr id="5" name="TextBox 4"/>
          <p:cNvSpPr txBox="1"/>
          <p:nvPr/>
        </p:nvSpPr>
        <p:spPr>
          <a:xfrm>
            <a:off x="228600" y="5181600"/>
            <a:ext cx="8686800" cy="1569660"/>
          </a:xfrm>
          <a:prstGeom prst="rect">
            <a:avLst/>
          </a:prstGeom>
          <a:noFill/>
        </p:spPr>
        <p:txBody>
          <a:bodyPr wrap="square" rtlCol="0">
            <a:spAutoFit/>
          </a:bodyPr>
          <a:lstStyle/>
          <a:p>
            <a:pPr>
              <a:buFont typeface="Arial" pitchFamily="34" charset="0"/>
              <a:buChar char="•"/>
            </a:pPr>
            <a:r>
              <a:rPr lang="en-US" sz="2400" dirty="0" smtClean="0"/>
              <a:t>The Jews were constantly revolting and needing lots of soldier supervision.  This made Israel and Palestine more troublesome to Rome than profitable.  Perhaps this is one of the reasons the Romans sacked the temple.</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Religion</a:t>
            </a:r>
            <a:endParaRPr lang="en-US" dirty="0"/>
          </a:p>
        </p:txBody>
      </p:sp>
      <p:sp>
        <p:nvSpPr>
          <p:cNvPr id="3" name="Content Placeholder 2"/>
          <p:cNvSpPr>
            <a:spLocks noGrp="1"/>
          </p:cNvSpPr>
          <p:nvPr>
            <p:ph sz="quarter" idx="1"/>
          </p:nvPr>
        </p:nvSpPr>
        <p:spPr/>
        <p:txBody>
          <a:bodyPr>
            <a:normAutofit/>
          </a:bodyPr>
          <a:lstStyle/>
          <a:p>
            <a:r>
              <a:rPr lang="en-US" dirty="0" smtClean="0"/>
              <a:t>Romans were tolerant of *most* religion, as long as that religion did not speak anything bad about Rome.   (China is the same today)</a:t>
            </a:r>
          </a:p>
          <a:p>
            <a:r>
              <a:rPr lang="en-US" dirty="0" smtClean="0"/>
              <a:t>Emperor worship was standard.  Along with planet worship</a:t>
            </a:r>
          </a:p>
          <a:p>
            <a:r>
              <a:rPr lang="en-US" dirty="0" smtClean="0"/>
              <a:t>Romans had all kinds of Gods and nobody really cared who you chose to worship.</a:t>
            </a:r>
          </a:p>
          <a:p>
            <a:r>
              <a:rPr lang="en-US" dirty="0" smtClean="0"/>
              <a:t>Jews and Christians were </a:t>
            </a:r>
            <a:r>
              <a:rPr lang="en-US" u="sng" dirty="0" smtClean="0"/>
              <a:t>Monotheistic</a:t>
            </a:r>
            <a:r>
              <a:rPr lang="en-US" dirty="0" smtClean="0"/>
              <a:t> and therefore posed a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Grab-Bag of Religion</a:t>
            </a:r>
            <a:endParaRPr lang="en-US" dirty="0"/>
          </a:p>
        </p:txBody>
      </p:sp>
      <p:pic>
        <p:nvPicPr>
          <p:cNvPr id="4" name="Content Placeholder 3" descr="ha460.jpg"/>
          <p:cNvPicPr>
            <a:picLocks noGrp="1" noChangeAspect="1"/>
          </p:cNvPicPr>
          <p:nvPr>
            <p:ph sz="quarter" idx="1"/>
          </p:nvPr>
        </p:nvPicPr>
        <p:blipFill>
          <a:blip r:embed="rId2" cstate="print"/>
          <a:srcRect l="31304" r="35652"/>
          <a:stretch>
            <a:fillRect/>
          </a:stretch>
        </p:blipFill>
        <p:spPr>
          <a:xfrm>
            <a:off x="1143000" y="1447800"/>
            <a:ext cx="1447800" cy="2628900"/>
          </a:xfrm>
        </p:spPr>
      </p:pic>
      <p:pic>
        <p:nvPicPr>
          <p:cNvPr id="5" name="Picture 4" descr="LupaCapitolina1a-ccs.jpg"/>
          <p:cNvPicPr>
            <a:picLocks noChangeAspect="1"/>
          </p:cNvPicPr>
          <p:nvPr/>
        </p:nvPicPr>
        <p:blipFill>
          <a:blip r:embed="rId3" cstate="print"/>
          <a:stretch>
            <a:fillRect/>
          </a:stretch>
        </p:blipFill>
        <p:spPr>
          <a:xfrm rot="850370">
            <a:off x="4804018" y="1689045"/>
            <a:ext cx="3505200" cy="2330958"/>
          </a:xfrm>
          <a:prstGeom prst="rect">
            <a:avLst/>
          </a:prstGeom>
        </p:spPr>
      </p:pic>
      <p:pic>
        <p:nvPicPr>
          <p:cNvPr id="6" name="Picture 5" descr="roman-god-neptune.jpg"/>
          <p:cNvPicPr>
            <a:picLocks noChangeAspect="1"/>
          </p:cNvPicPr>
          <p:nvPr/>
        </p:nvPicPr>
        <p:blipFill>
          <a:blip r:embed="rId4" cstate="print"/>
          <a:stretch>
            <a:fillRect/>
          </a:stretch>
        </p:blipFill>
        <p:spPr>
          <a:xfrm>
            <a:off x="2971800" y="3200400"/>
            <a:ext cx="2679700" cy="2679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Roads and Buildings </a:t>
            </a:r>
            <a:endParaRPr lang="en-US" dirty="0"/>
          </a:p>
        </p:txBody>
      </p:sp>
      <p:pic>
        <p:nvPicPr>
          <p:cNvPr id="4" name="Content Placeholder 3" descr="1_roman-colosseum.jpg"/>
          <p:cNvPicPr>
            <a:picLocks noGrp="1" noChangeAspect="1"/>
          </p:cNvPicPr>
          <p:nvPr>
            <p:ph sz="quarter" idx="1"/>
          </p:nvPr>
        </p:nvPicPr>
        <p:blipFill>
          <a:blip r:embed="rId2" cstate="print"/>
          <a:stretch>
            <a:fillRect/>
          </a:stretch>
        </p:blipFill>
        <p:spPr>
          <a:xfrm rot="1327980">
            <a:off x="4126888" y="2105784"/>
            <a:ext cx="4476750" cy="2962275"/>
          </a:xfrm>
        </p:spPr>
      </p:pic>
      <p:pic>
        <p:nvPicPr>
          <p:cNvPr id="5" name="Picture 4" descr="romanroad5.jpg"/>
          <p:cNvPicPr>
            <a:picLocks noChangeAspect="1"/>
          </p:cNvPicPr>
          <p:nvPr/>
        </p:nvPicPr>
        <p:blipFill>
          <a:blip r:embed="rId3" cstate="print"/>
          <a:stretch>
            <a:fillRect/>
          </a:stretch>
        </p:blipFill>
        <p:spPr>
          <a:xfrm>
            <a:off x="228600" y="1371600"/>
            <a:ext cx="4445000" cy="2946400"/>
          </a:xfrm>
          <a:prstGeom prst="rect">
            <a:avLst/>
          </a:prstGeom>
        </p:spPr>
      </p:pic>
      <p:pic>
        <p:nvPicPr>
          <p:cNvPr id="6" name="Picture 5" descr="Hadrians-Wall-007.jpg"/>
          <p:cNvPicPr>
            <a:picLocks noChangeAspect="1"/>
          </p:cNvPicPr>
          <p:nvPr/>
        </p:nvPicPr>
        <p:blipFill>
          <a:blip r:embed="rId4" cstate="print"/>
          <a:stretch>
            <a:fillRect/>
          </a:stretch>
        </p:blipFill>
        <p:spPr>
          <a:xfrm>
            <a:off x="762000" y="3429000"/>
            <a:ext cx="4381500" cy="26289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Military</a:t>
            </a:r>
            <a:endParaRPr lang="en-US" dirty="0"/>
          </a:p>
        </p:txBody>
      </p:sp>
      <p:pic>
        <p:nvPicPr>
          <p:cNvPr id="4" name="Content Placeholder 3" descr="09-01RomanTroops.jpg"/>
          <p:cNvPicPr>
            <a:picLocks noGrp="1" noChangeAspect="1"/>
          </p:cNvPicPr>
          <p:nvPr>
            <p:ph sz="quarter" idx="1"/>
          </p:nvPr>
        </p:nvPicPr>
        <p:blipFill>
          <a:blip r:embed="rId2" cstate="print"/>
          <a:stretch>
            <a:fillRect/>
          </a:stretch>
        </p:blipFill>
        <p:spPr>
          <a:xfrm>
            <a:off x="762000" y="1143000"/>
            <a:ext cx="7543800" cy="591993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3" name="Content Placeholder 2"/>
          <p:cNvSpPr>
            <a:spLocks noGrp="1"/>
          </p:cNvSpPr>
          <p:nvPr>
            <p:ph sz="quarter" idx="1"/>
          </p:nvPr>
        </p:nvSpPr>
        <p:spPr/>
        <p:txBody>
          <a:bodyPr/>
          <a:lstStyle/>
          <a:p>
            <a:r>
              <a:rPr lang="en-US" dirty="0" smtClean="0"/>
              <a:t>Numerals, writing, currency</a:t>
            </a:r>
          </a:p>
          <a:p>
            <a:r>
              <a:rPr lang="en-US" dirty="0" smtClean="0"/>
              <a:t>Aqueducts and sanitation</a:t>
            </a:r>
          </a:p>
          <a:p>
            <a:r>
              <a:rPr lang="en-US" dirty="0" smtClean="0"/>
              <a:t>Court systems</a:t>
            </a:r>
          </a:p>
          <a:p>
            <a:r>
              <a:rPr lang="en-US" dirty="0" smtClean="0"/>
              <a:t>Security and Policing </a:t>
            </a:r>
          </a:p>
          <a:p>
            <a:r>
              <a:rPr lang="en-US" dirty="0" smtClean="0"/>
              <a:t>Sculpture and Art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are Covering</a:t>
            </a:r>
            <a:endParaRPr lang="en-US" dirty="0"/>
          </a:p>
        </p:txBody>
      </p:sp>
      <p:sp>
        <p:nvSpPr>
          <p:cNvPr id="3" name="Content Placeholder 2"/>
          <p:cNvSpPr>
            <a:spLocks noGrp="1"/>
          </p:cNvSpPr>
          <p:nvPr>
            <p:ph sz="quarter" idx="1"/>
          </p:nvPr>
        </p:nvSpPr>
        <p:spPr/>
        <p:txBody>
          <a:bodyPr/>
          <a:lstStyle/>
          <a:p>
            <a:pPr>
              <a:buNone/>
            </a:pPr>
            <a:r>
              <a:rPr lang="en-US" dirty="0" smtClean="0"/>
              <a:t>We are covering the years 500-1500.   </a:t>
            </a:r>
          </a:p>
          <a:p>
            <a:pPr>
              <a:buNone/>
            </a:pPr>
            <a:r>
              <a:rPr lang="en-US" dirty="0" smtClean="0"/>
              <a:t>This time is called the </a:t>
            </a:r>
            <a:r>
              <a:rPr lang="en-US" u="sng" dirty="0" smtClean="0"/>
              <a:t>Middle Ages</a:t>
            </a:r>
            <a:r>
              <a:rPr lang="en-US" dirty="0" smtClean="0"/>
              <a:t> or medieval times, or sometimes the </a:t>
            </a:r>
            <a:r>
              <a:rPr lang="en-US" u="sng" dirty="0" smtClean="0"/>
              <a:t>Dark Ages.</a:t>
            </a:r>
          </a:p>
          <a:p>
            <a:pPr>
              <a:buNone/>
            </a:pPr>
            <a:endParaRPr lang="en-US" dirty="0"/>
          </a:p>
          <a:p>
            <a:pPr>
              <a:buNone/>
            </a:pPr>
            <a:endParaRPr lang="en-US" dirty="0"/>
          </a:p>
        </p:txBody>
      </p:sp>
      <p:pic>
        <p:nvPicPr>
          <p:cNvPr id="4" name="Picture 3" descr="350152.jpg"/>
          <p:cNvPicPr>
            <a:picLocks noChangeAspect="1"/>
          </p:cNvPicPr>
          <p:nvPr/>
        </p:nvPicPr>
        <p:blipFill>
          <a:blip r:embed="rId2" cstate="print"/>
          <a:stretch>
            <a:fillRect/>
          </a:stretch>
        </p:blipFill>
        <p:spPr>
          <a:xfrm>
            <a:off x="304800" y="3733800"/>
            <a:ext cx="3076655" cy="2124075"/>
          </a:xfrm>
          <a:prstGeom prst="rect">
            <a:avLst/>
          </a:prstGeom>
        </p:spPr>
      </p:pic>
      <p:pic>
        <p:nvPicPr>
          <p:cNvPr id="6" name="Picture 5" descr="the%20castle.jpg"/>
          <p:cNvPicPr>
            <a:picLocks noChangeAspect="1"/>
          </p:cNvPicPr>
          <p:nvPr/>
        </p:nvPicPr>
        <p:blipFill>
          <a:blip r:embed="rId3" cstate="print"/>
          <a:stretch>
            <a:fillRect/>
          </a:stretch>
        </p:blipFill>
        <p:spPr>
          <a:xfrm>
            <a:off x="3048000" y="3810000"/>
            <a:ext cx="1617739" cy="2057400"/>
          </a:xfrm>
          <a:prstGeom prst="rect">
            <a:avLst/>
          </a:prstGeom>
        </p:spPr>
      </p:pic>
      <p:pic>
        <p:nvPicPr>
          <p:cNvPr id="7" name="Picture 6" descr="densus_church.jpg"/>
          <p:cNvPicPr>
            <a:picLocks noChangeAspect="1"/>
          </p:cNvPicPr>
          <p:nvPr/>
        </p:nvPicPr>
        <p:blipFill>
          <a:blip r:embed="rId4" cstate="print"/>
          <a:stretch>
            <a:fillRect/>
          </a:stretch>
        </p:blipFill>
        <p:spPr>
          <a:xfrm>
            <a:off x="6296482" y="3581400"/>
            <a:ext cx="2847518" cy="2128520"/>
          </a:xfrm>
          <a:prstGeom prst="rect">
            <a:avLst/>
          </a:prstGeom>
        </p:spPr>
      </p:pic>
      <p:pic>
        <p:nvPicPr>
          <p:cNvPr id="8" name="Picture 7" descr="34195084bed226c4416bfde7f49a2389.jpg"/>
          <p:cNvPicPr>
            <a:picLocks noChangeAspect="1"/>
          </p:cNvPicPr>
          <p:nvPr/>
        </p:nvPicPr>
        <p:blipFill>
          <a:blip r:embed="rId5" cstate="print"/>
          <a:stretch>
            <a:fillRect/>
          </a:stretch>
        </p:blipFill>
        <p:spPr>
          <a:xfrm>
            <a:off x="4724400" y="3581400"/>
            <a:ext cx="1607403" cy="24860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a:t>
            </a:r>
            <a:br>
              <a:rPr lang="en-US" dirty="0" smtClean="0"/>
            </a:br>
            <a:r>
              <a:rPr lang="en-US" sz="4000" dirty="0" smtClean="0"/>
              <a:t>Rome is offering its advances to its subjects</a:t>
            </a:r>
            <a:endParaRPr lang="en-US" sz="4000" dirty="0"/>
          </a:p>
        </p:txBody>
      </p:sp>
      <p:pic>
        <p:nvPicPr>
          <p:cNvPr id="4" name="Content Placeholder 3" descr="Pont_du_Gard_Oct_2007.jpg"/>
          <p:cNvPicPr>
            <a:picLocks noGrp="1" noChangeAspect="1"/>
          </p:cNvPicPr>
          <p:nvPr>
            <p:ph sz="quarter" idx="1"/>
          </p:nvPr>
        </p:nvPicPr>
        <p:blipFill>
          <a:blip r:embed="rId2" cstate="print"/>
          <a:stretch>
            <a:fillRect/>
          </a:stretch>
        </p:blipFill>
        <p:spPr>
          <a:xfrm rot="21068568">
            <a:off x="-13190" y="1673282"/>
            <a:ext cx="4160309" cy="3120232"/>
          </a:xfrm>
        </p:spPr>
      </p:pic>
      <p:pic>
        <p:nvPicPr>
          <p:cNvPr id="5" name="Picture 4" descr="dsc_0035-1.jpg"/>
          <p:cNvPicPr>
            <a:picLocks noChangeAspect="1"/>
          </p:cNvPicPr>
          <p:nvPr/>
        </p:nvPicPr>
        <p:blipFill>
          <a:blip r:embed="rId3" cstate="print"/>
          <a:stretch>
            <a:fillRect/>
          </a:stretch>
        </p:blipFill>
        <p:spPr>
          <a:xfrm>
            <a:off x="5029200" y="1600200"/>
            <a:ext cx="3886200" cy="2590800"/>
          </a:xfrm>
          <a:prstGeom prst="rect">
            <a:avLst/>
          </a:prstGeom>
        </p:spPr>
      </p:pic>
      <p:pic>
        <p:nvPicPr>
          <p:cNvPr id="6" name="Picture 5" descr="arapacis.jpg"/>
          <p:cNvPicPr>
            <a:picLocks noChangeAspect="1"/>
          </p:cNvPicPr>
          <p:nvPr/>
        </p:nvPicPr>
        <p:blipFill>
          <a:blip r:embed="rId4" cstate="print"/>
          <a:stretch>
            <a:fillRect/>
          </a:stretch>
        </p:blipFill>
        <p:spPr>
          <a:xfrm>
            <a:off x="2819400" y="3733800"/>
            <a:ext cx="3810000" cy="25050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Fall of Rome</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Reason #1 Lechery</a:t>
            </a:r>
          </a:p>
          <a:p>
            <a:r>
              <a:rPr lang="en-US" dirty="0" smtClean="0"/>
              <a:t>Romans1:1-9</a:t>
            </a:r>
          </a:p>
          <a:p>
            <a:r>
              <a:rPr lang="en-US" dirty="0" smtClean="0"/>
              <a:t>Jeremiah 50 23-26</a:t>
            </a:r>
          </a:p>
          <a:p>
            <a:r>
              <a:rPr lang="en-US" dirty="0" smtClean="0"/>
              <a:t>Revelation 17:5, 18:1-3</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Tiberius</a:t>
            </a:r>
            <a:endParaRPr lang="en-US" dirty="0"/>
          </a:p>
        </p:txBody>
      </p:sp>
      <p:sp>
        <p:nvSpPr>
          <p:cNvPr id="3" name="Content Placeholder 2"/>
          <p:cNvSpPr>
            <a:spLocks noGrp="1"/>
          </p:cNvSpPr>
          <p:nvPr>
            <p:ph sz="quarter" idx="1"/>
          </p:nvPr>
        </p:nvSpPr>
        <p:spPr/>
        <p:txBody>
          <a:bodyPr/>
          <a:lstStyle/>
          <a:p>
            <a:r>
              <a:rPr lang="en-US" dirty="0" smtClean="0"/>
              <a:t>Secluded himself in his pleasure palace.</a:t>
            </a:r>
          </a:p>
          <a:p>
            <a:pPr lvl="2"/>
            <a:r>
              <a:rPr lang="en-US" dirty="0" smtClean="0"/>
              <a:t>Involved Very Young Children and animals etc.</a:t>
            </a:r>
          </a:p>
          <a:p>
            <a:pPr lvl="2"/>
            <a:r>
              <a:rPr lang="en-US" dirty="0" smtClean="0"/>
              <a:t>Performances of pornographic plays.</a:t>
            </a:r>
          </a:p>
          <a:p>
            <a:pPr lvl="2"/>
            <a:r>
              <a:rPr lang="en-US" dirty="0" smtClean="0"/>
              <a:t>Forgot to run the empire</a:t>
            </a:r>
          </a:p>
          <a:p>
            <a:pPr lvl="2"/>
            <a:endParaRPr lang="en-US" dirty="0" smtClean="0"/>
          </a:p>
        </p:txBody>
      </p:sp>
      <p:pic>
        <p:nvPicPr>
          <p:cNvPr id="4" name="Picture 3" descr="7818626722_bd17743813_b.jpg"/>
          <p:cNvPicPr>
            <a:picLocks noChangeAspect="1"/>
          </p:cNvPicPr>
          <p:nvPr/>
        </p:nvPicPr>
        <p:blipFill>
          <a:blip r:embed="rId2" cstate="print"/>
          <a:stretch>
            <a:fillRect/>
          </a:stretch>
        </p:blipFill>
        <p:spPr>
          <a:xfrm>
            <a:off x="609600" y="3026006"/>
            <a:ext cx="2209800" cy="3298594"/>
          </a:xfrm>
          <a:prstGeom prst="rect">
            <a:avLst/>
          </a:prstGeom>
        </p:spPr>
      </p:pic>
      <p:pic>
        <p:nvPicPr>
          <p:cNvPr id="5" name="Picture 4" descr="zpage416.gif"/>
          <p:cNvPicPr>
            <a:picLocks noChangeAspect="1"/>
          </p:cNvPicPr>
          <p:nvPr/>
        </p:nvPicPr>
        <p:blipFill>
          <a:blip r:embed="rId3" cstate="print"/>
          <a:stretch>
            <a:fillRect/>
          </a:stretch>
        </p:blipFill>
        <p:spPr>
          <a:xfrm>
            <a:off x="3733800" y="3276600"/>
            <a:ext cx="4267200" cy="282433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Tiberius the Monster</a:t>
            </a:r>
            <a:endParaRPr lang="en-US" dirty="0"/>
          </a:p>
        </p:txBody>
      </p:sp>
      <p:sp>
        <p:nvSpPr>
          <p:cNvPr id="3" name="Content Placeholder 2"/>
          <p:cNvSpPr>
            <a:spLocks noGrp="1"/>
          </p:cNvSpPr>
          <p:nvPr>
            <p:ph sz="quarter" idx="1"/>
          </p:nvPr>
        </p:nvSpPr>
        <p:spPr>
          <a:xfrm>
            <a:off x="914400" y="1447800"/>
            <a:ext cx="7772400" cy="5257800"/>
          </a:xfrm>
        </p:spPr>
        <p:txBody>
          <a:bodyPr>
            <a:normAutofit/>
          </a:bodyPr>
          <a:lstStyle/>
          <a:p>
            <a:pPr lvl="2"/>
            <a:r>
              <a:rPr lang="en-US" dirty="0" smtClean="0"/>
              <a:t>Skin broke out in pussy boils he became obese</a:t>
            </a:r>
          </a:p>
          <a:p>
            <a:pPr lvl="2"/>
            <a:r>
              <a:rPr lang="en-US" dirty="0" smtClean="0"/>
              <a:t>He devoted his palace Grotto towards torture devices which he would watch for amusement.</a:t>
            </a:r>
          </a:p>
          <a:p>
            <a:endParaRPr lang="en-US" dirty="0" smtClean="0"/>
          </a:p>
          <a:p>
            <a:endParaRPr lang="en-US" dirty="0" smtClean="0"/>
          </a:p>
          <a:p>
            <a:endParaRPr lang="en-US" dirty="0" smtClean="0"/>
          </a:p>
          <a:p>
            <a:endParaRPr lang="en-US" dirty="0" smtClean="0"/>
          </a:p>
          <a:p>
            <a:r>
              <a:rPr lang="en-US" dirty="0" smtClean="0"/>
              <a:t>Nobody liked Tiberius</a:t>
            </a:r>
          </a:p>
          <a:p>
            <a:pPr lvl="2"/>
            <a:r>
              <a:rPr lang="en-US" dirty="0" smtClean="0"/>
              <a:t>Fearing for his job he started six years of executing anyone who was in power.</a:t>
            </a:r>
          </a:p>
          <a:p>
            <a:pPr lvl="2"/>
            <a:r>
              <a:rPr lang="en-US" dirty="0" smtClean="0"/>
              <a:t>He would end up murdering thousands of the most able people.</a:t>
            </a:r>
          </a:p>
          <a:p>
            <a:pPr lvl="2"/>
            <a:r>
              <a:rPr lang="en-US" dirty="0" smtClean="0"/>
              <a:t>Finally someone was able to murder him before he was able to execute anyone else.</a:t>
            </a:r>
            <a:endParaRPr lang="en-US" dirty="0"/>
          </a:p>
        </p:txBody>
      </p:sp>
      <p:pic>
        <p:nvPicPr>
          <p:cNvPr id="4" name="Picture 3" descr="Grotto-of-Tiberius-on-Capri.jpg"/>
          <p:cNvPicPr>
            <a:picLocks noChangeAspect="1"/>
          </p:cNvPicPr>
          <p:nvPr/>
        </p:nvPicPr>
        <p:blipFill>
          <a:blip r:embed="rId2" cstate="print"/>
          <a:stretch>
            <a:fillRect/>
          </a:stretch>
        </p:blipFill>
        <p:spPr>
          <a:xfrm>
            <a:off x="2195145" y="1524000"/>
            <a:ext cx="5131045"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Nero’s violence  </a:t>
            </a:r>
            <a:endParaRPr lang="en-US" dirty="0"/>
          </a:p>
        </p:txBody>
      </p:sp>
      <p:sp>
        <p:nvSpPr>
          <p:cNvPr id="3" name="Content Placeholder 2"/>
          <p:cNvSpPr>
            <a:spLocks noGrp="1"/>
          </p:cNvSpPr>
          <p:nvPr>
            <p:ph sz="quarter" idx="1"/>
          </p:nvPr>
        </p:nvSpPr>
        <p:spPr>
          <a:xfrm>
            <a:off x="2362200" y="1447800"/>
            <a:ext cx="6324600" cy="4572000"/>
          </a:xfrm>
        </p:spPr>
        <p:txBody>
          <a:bodyPr/>
          <a:lstStyle/>
          <a:p>
            <a:r>
              <a:rPr lang="en-US" dirty="0" smtClean="0"/>
              <a:t>Killed his brother and mother as a teenager.</a:t>
            </a:r>
          </a:p>
          <a:p>
            <a:r>
              <a:rPr lang="en-US" dirty="0" smtClean="0"/>
              <a:t>Beat his wife to death.</a:t>
            </a:r>
          </a:p>
          <a:p>
            <a:r>
              <a:rPr lang="en-US" dirty="0" smtClean="0"/>
              <a:t>Ordered people to kill themselves (lots)</a:t>
            </a:r>
          </a:p>
          <a:p>
            <a:r>
              <a:rPr lang="en-US" dirty="0" smtClean="0"/>
              <a:t>Murdered people on the streets for fun.</a:t>
            </a:r>
          </a:p>
          <a:p>
            <a:r>
              <a:rPr lang="en-US" dirty="0" smtClean="0"/>
              <a:t>Tried to kill ALL Christians</a:t>
            </a:r>
          </a:p>
          <a:p>
            <a:endParaRPr lang="en-US" dirty="0"/>
          </a:p>
        </p:txBody>
      </p:sp>
      <p:pic>
        <p:nvPicPr>
          <p:cNvPr id="4" name="Picture 3" descr="torches200.jpg"/>
          <p:cNvPicPr>
            <a:picLocks noChangeAspect="1"/>
          </p:cNvPicPr>
          <p:nvPr/>
        </p:nvPicPr>
        <p:blipFill>
          <a:blip r:embed="rId2" cstate="print"/>
          <a:stretch>
            <a:fillRect/>
          </a:stretch>
        </p:blipFill>
        <p:spPr>
          <a:xfrm>
            <a:off x="381000" y="1523999"/>
            <a:ext cx="2063496" cy="448630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Nero’s Moral Depravity (insane)</a:t>
            </a:r>
            <a:endParaRPr lang="en-US" dirty="0"/>
          </a:p>
        </p:txBody>
      </p:sp>
      <p:sp>
        <p:nvSpPr>
          <p:cNvPr id="6" name="Content Placeholder 5"/>
          <p:cNvSpPr>
            <a:spLocks noGrp="1"/>
          </p:cNvSpPr>
          <p:nvPr>
            <p:ph sz="quarter" idx="1"/>
          </p:nvPr>
        </p:nvSpPr>
        <p:spPr/>
        <p:txBody>
          <a:bodyPr/>
          <a:lstStyle/>
          <a:p>
            <a:r>
              <a:rPr lang="en-US" dirty="0" smtClean="0"/>
              <a:t>Incestuous relation with his mom whom he killed.</a:t>
            </a:r>
          </a:p>
          <a:p>
            <a:r>
              <a:rPr lang="en-US" dirty="0" smtClean="0"/>
              <a:t>Castrated boys.  Tried to marry one.</a:t>
            </a:r>
          </a:p>
          <a:p>
            <a:r>
              <a:rPr lang="en-US" dirty="0" smtClean="0"/>
              <a:t>Married his Cousin.</a:t>
            </a:r>
          </a:p>
          <a:p>
            <a:r>
              <a:rPr lang="en-US" dirty="0" smtClean="0"/>
              <a:t>Burned his capital city to the ground and played music while it burned.</a:t>
            </a:r>
          </a:p>
          <a:p>
            <a:r>
              <a:rPr lang="en-US" dirty="0" smtClean="0"/>
              <a:t>Was a terrible singer and actor but went to the coliseum to perform where paid attendants told him how good he was.</a:t>
            </a:r>
          </a:p>
          <a:p>
            <a:r>
              <a:rPr lang="en-US" dirty="0" smtClean="0"/>
              <a:t>Publicly display gigantic orgies.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Nero</a:t>
            </a:r>
            <a:endParaRPr lang="en-US" dirty="0"/>
          </a:p>
        </p:txBody>
      </p:sp>
      <p:pic>
        <p:nvPicPr>
          <p:cNvPr id="4" name="Content Placeholder 3" descr="en-nero-fiddling.jpg"/>
          <p:cNvPicPr>
            <a:picLocks noGrp="1" noChangeAspect="1"/>
          </p:cNvPicPr>
          <p:nvPr>
            <p:ph sz="quarter" idx="1"/>
          </p:nvPr>
        </p:nvPicPr>
        <p:blipFill>
          <a:blip r:embed="rId2" cstate="print"/>
          <a:stretch>
            <a:fillRect/>
          </a:stretch>
        </p:blipFill>
        <p:spPr>
          <a:xfrm>
            <a:off x="428625" y="1562100"/>
            <a:ext cx="3762375" cy="2857500"/>
          </a:xfrm>
          <a:prstGeom prst="rect">
            <a:avLst/>
          </a:prstGeom>
        </p:spPr>
      </p:pic>
      <p:pic>
        <p:nvPicPr>
          <p:cNvPr id="5" name="Picture 4" descr="&amp;MaxW=640&amp;imageVersion=default&amp;AR-140429484.jpg"/>
          <p:cNvPicPr>
            <a:picLocks noChangeAspect="1"/>
          </p:cNvPicPr>
          <p:nvPr/>
        </p:nvPicPr>
        <p:blipFill>
          <a:blip r:embed="rId3" cstate="print"/>
          <a:stretch>
            <a:fillRect/>
          </a:stretch>
        </p:blipFill>
        <p:spPr>
          <a:xfrm>
            <a:off x="4417096" y="2590800"/>
            <a:ext cx="4528784" cy="3014472"/>
          </a:xfrm>
          <a:prstGeom prst="rect">
            <a:avLst/>
          </a:prstGeom>
        </p:spPr>
      </p:pic>
      <p:pic>
        <p:nvPicPr>
          <p:cNvPr id="6" name="Picture 5" descr="nero_mus_munchen.JPG"/>
          <p:cNvPicPr>
            <a:picLocks noChangeAspect="1"/>
          </p:cNvPicPr>
          <p:nvPr/>
        </p:nvPicPr>
        <p:blipFill>
          <a:blip r:embed="rId4" cstate="print"/>
          <a:stretch>
            <a:fillRect/>
          </a:stretch>
        </p:blipFill>
        <p:spPr>
          <a:xfrm>
            <a:off x="2057400" y="3657600"/>
            <a:ext cx="1971675" cy="265247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Emperor Commodus the most foul </a:t>
            </a:r>
            <a:endParaRPr lang="en-US" dirty="0"/>
          </a:p>
        </p:txBody>
      </p:sp>
      <p:sp>
        <p:nvSpPr>
          <p:cNvPr id="3" name="Content Placeholder 2"/>
          <p:cNvSpPr>
            <a:spLocks noGrp="1"/>
          </p:cNvSpPr>
          <p:nvPr>
            <p:ph sz="quarter" idx="1"/>
          </p:nvPr>
        </p:nvSpPr>
        <p:spPr/>
        <p:txBody>
          <a:bodyPr/>
          <a:lstStyle/>
          <a:p>
            <a:r>
              <a:rPr lang="en-US" dirty="0" smtClean="0"/>
              <a:t>Said to be more depraved than Nero.</a:t>
            </a:r>
          </a:p>
          <a:p>
            <a:r>
              <a:rPr lang="en-US" dirty="0" smtClean="0"/>
              <a:t>Went into the gladiator ring where he fought 735 times.</a:t>
            </a:r>
          </a:p>
          <a:p>
            <a:r>
              <a:rPr lang="en-US" dirty="0" smtClean="0"/>
              <a:t>Enjoyed dressing like a woman.</a:t>
            </a:r>
          </a:p>
          <a:p>
            <a:r>
              <a:rPr lang="en-US" dirty="0" smtClean="0"/>
              <a:t>Enjoyed disfiguring people so he could mock them.</a:t>
            </a:r>
          </a:p>
          <a:p>
            <a:r>
              <a:rPr lang="en-US" dirty="0" smtClean="0"/>
              <a:t>Erected statues of himself and demanded worship.</a:t>
            </a:r>
          </a:p>
          <a:p>
            <a:r>
              <a:rPr lang="en-US" dirty="0" smtClean="0"/>
              <a:t>Could care less about what was happening to the Roman empire.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Emperor Commodus</a:t>
            </a:r>
            <a:endParaRPr lang="en-US" dirty="0"/>
          </a:p>
        </p:txBody>
      </p:sp>
      <p:pic>
        <p:nvPicPr>
          <p:cNvPr id="4" name="Content Placeholder 3" descr="gladiator-colosseum.jpg"/>
          <p:cNvPicPr>
            <a:picLocks noGrp="1" noChangeAspect="1"/>
          </p:cNvPicPr>
          <p:nvPr>
            <p:ph sz="quarter" idx="1"/>
          </p:nvPr>
        </p:nvPicPr>
        <p:blipFill>
          <a:blip r:embed="rId2" cstate="print"/>
          <a:stretch>
            <a:fillRect/>
          </a:stretch>
        </p:blipFill>
        <p:spPr>
          <a:xfrm>
            <a:off x="0" y="1524000"/>
            <a:ext cx="2619375" cy="2790825"/>
          </a:xfrm>
        </p:spPr>
      </p:pic>
      <p:pic>
        <p:nvPicPr>
          <p:cNvPr id="5" name="Picture 4" descr="A002055.jpg"/>
          <p:cNvPicPr>
            <a:picLocks noChangeAspect="1"/>
          </p:cNvPicPr>
          <p:nvPr/>
        </p:nvPicPr>
        <p:blipFill>
          <a:blip r:embed="rId3" cstate="print"/>
          <a:stretch>
            <a:fillRect/>
          </a:stretch>
        </p:blipFill>
        <p:spPr>
          <a:xfrm>
            <a:off x="4953000" y="1752600"/>
            <a:ext cx="4013200" cy="3558580"/>
          </a:xfrm>
          <a:prstGeom prst="rect">
            <a:avLst/>
          </a:prstGeom>
        </p:spPr>
      </p:pic>
      <p:pic>
        <p:nvPicPr>
          <p:cNvPr id="6" name="Picture 5" descr="Fig15.7.jpg"/>
          <p:cNvPicPr>
            <a:picLocks noChangeAspect="1"/>
          </p:cNvPicPr>
          <p:nvPr/>
        </p:nvPicPr>
        <p:blipFill>
          <a:blip r:embed="rId4" cstate="print"/>
          <a:stretch>
            <a:fillRect/>
          </a:stretch>
        </p:blipFill>
        <p:spPr>
          <a:xfrm>
            <a:off x="2590800" y="1371600"/>
            <a:ext cx="2710754" cy="3999763"/>
          </a:xfrm>
          <a:prstGeom prst="rect">
            <a:avLst/>
          </a:prstGeom>
        </p:spPr>
      </p:pic>
      <p:pic>
        <p:nvPicPr>
          <p:cNvPr id="7" name="Picture 6" descr="gladiator-crowe-phoenix2.JPG"/>
          <p:cNvPicPr>
            <a:picLocks noChangeAspect="1"/>
          </p:cNvPicPr>
          <p:nvPr/>
        </p:nvPicPr>
        <p:blipFill>
          <a:blip r:embed="rId5" cstate="print"/>
          <a:stretch>
            <a:fillRect/>
          </a:stretch>
        </p:blipFill>
        <p:spPr>
          <a:xfrm>
            <a:off x="-152399" y="4375843"/>
            <a:ext cx="3429000" cy="22440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 Discussion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Craze for sport.</a:t>
            </a:r>
          </a:p>
          <a:p>
            <a:r>
              <a:rPr lang="en-US" dirty="0" smtClean="0"/>
              <a:t>Craze for sex.</a:t>
            </a:r>
          </a:p>
          <a:p>
            <a:r>
              <a:rPr lang="en-US" dirty="0" smtClean="0"/>
              <a:t>Consumed by pleasure</a:t>
            </a:r>
          </a:p>
          <a:p>
            <a:r>
              <a:rPr lang="en-US" dirty="0" smtClean="0"/>
              <a:t>Loss of faith in God</a:t>
            </a:r>
          </a:p>
          <a:p>
            <a:endParaRPr lang="en-US" dirty="0" smtClean="0"/>
          </a:p>
          <a:p>
            <a:pPr>
              <a:buNone/>
            </a:pPr>
            <a:r>
              <a:rPr lang="en-US" dirty="0" smtClean="0"/>
              <a:t>Does God still overthrow countries and governments that are engaging in debauchery and licentiousness?  </a:t>
            </a:r>
          </a:p>
          <a:p>
            <a:pPr>
              <a:buNone/>
            </a:pPr>
            <a:endParaRPr lang="en-US" dirty="0" smtClean="0"/>
          </a:p>
          <a:p>
            <a:pPr>
              <a:buNone/>
            </a:pPr>
            <a:r>
              <a:rPr lang="en-US" dirty="0" smtClean="0"/>
              <a:t>Are North America and Europe in danger of God’s wrath?</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Centuries Work</a:t>
            </a:r>
            <a:endParaRPr lang="en-US" dirty="0"/>
          </a:p>
        </p:txBody>
      </p:sp>
      <p:sp>
        <p:nvSpPr>
          <p:cNvPr id="3" name="Content Placeholder 2"/>
          <p:cNvSpPr>
            <a:spLocks noGrp="1"/>
          </p:cNvSpPr>
          <p:nvPr>
            <p:ph sz="quarter" idx="1"/>
          </p:nvPr>
        </p:nvSpPr>
        <p:spPr>
          <a:xfrm>
            <a:off x="228600" y="2590800"/>
            <a:ext cx="4114800" cy="4525963"/>
          </a:xfrm>
        </p:spPr>
        <p:txBody>
          <a:bodyPr/>
          <a:lstStyle/>
          <a:p>
            <a:pPr>
              <a:buNone/>
            </a:pPr>
            <a:r>
              <a:rPr lang="en-US" dirty="0" smtClean="0"/>
              <a:t>1800’s = 18’th century</a:t>
            </a:r>
          </a:p>
          <a:p>
            <a:pPr>
              <a:buNone/>
            </a:pPr>
            <a:r>
              <a:rPr lang="en-US" dirty="0" smtClean="0"/>
              <a:t>1800’s = 17’th century</a:t>
            </a:r>
            <a:endParaRPr lang="en-US" dirty="0"/>
          </a:p>
          <a:p>
            <a:pPr>
              <a:buNone/>
            </a:pPr>
            <a:r>
              <a:rPr lang="en-US" dirty="0" smtClean="0"/>
              <a:t>1800’s = 19’th century</a:t>
            </a:r>
          </a:p>
          <a:p>
            <a:pPr>
              <a:buNone/>
            </a:pPr>
            <a:r>
              <a:rPr lang="en-US" dirty="0" smtClean="0"/>
              <a:t>1800’s = 118’th Century</a:t>
            </a:r>
          </a:p>
          <a:p>
            <a:pPr>
              <a:buNone/>
            </a:pPr>
            <a:endParaRPr lang="en-US" dirty="0"/>
          </a:p>
          <a:p>
            <a:pPr>
              <a:buNone/>
            </a:pPr>
            <a:r>
              <a:rPr lang="en-US" dirty="0" smtClean="0"/>
              <a:t>			How Come?</a:t>
            </a:r>
          </a:p>
          <a:p>
            <a:pPr>
              <a:buNone/>
            </a:pPr>
            <a:endParaRPr lang="en-US" dirty="0"/>
          </a:p>
        </p:txBody>
      </p:sp>
      <p:sp>
        <p:nvSpPr>
          <p:cNvPr id="5" name="Rectangle 4"/>
          <p:cNvSpPr/>
          <p:nvPr/>
        </p:nvSpPr>
        <p:spPr>
          <a:xfrm rot="1311782">
            <a:off x="3255365" y="2414663"/>
            <a:ext cx="5371086"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Talk to a Friend</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Rome</a:t>
            </a:r>
            <a:endParaRPr lang="en-US" dirty="0"/>
          </a:p>
        </p:txBody>
      </p:sp>
      <p:sp>
        <p:nvSpPr>
          <p:cNvPr id="3" name="Text Placeholder 2"/>
          <p:cNvSpPr>
            <a:spLocks noGrp="1"/>
          </p:cNvSpPr>
          <p:nvPr>
            <p:ph type="body" idx="1"/>
          </p:nvPr>
        </p:nvSpPr>
        <p:spPr>
          <a:xfrm>
            <a:off x="722313" y="2547938"/>
            <a:ext cx="7772400" cy="1643062"/>
          </a:xfrm>
        </p:spPr>
        <p:txBody>
          <a:bodyPr>
            <a:normAutofit lnSpcReduction="10000"/>
          </a:bodyPr>
          <a:lstStyle/>
          <a:p>
            <a:r>
              <a:rPr lang="en-US" dirty="0" smtClean="0"/>
              <a:t>Reason #2  Economics</a:t>
            </a:r>
          </a:p>
          <a:p>
            <a:r>
              <a:rPr lang="en-US" dirty="0" smtClean="0"/>
              <a:t>Size</a:t>
            </a:r>
          </a:p>
          <a:p>
            <a:r>
              <a:rPr lang="en-US" dirty="0" smtClean="0"/>
              <a:t>Expenses</a:t>
            </a:r>
          </a:p>
          <a:p>
            <a:r>
              <a:rPr lang="en-US" dirty="0" smtClean="0"/>
              <a:t>Inflation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Size</a:t>
            </a:r>
            <a:endParaRPr lang="en-US" dirty="0"/>
          </a:p>
        </p:txBody>
      </p:sp>
      <p:sp>
        <p:nvSpPr>
          <p:cNvPr id="5" name="Content Placeholder 4"/>
          <p:cNvSpPr>
            <a:spLocks noGrp="1"/>
          </p:cNvSpPr>
          <p:nvPr>
            <p:ph sz="quarter" idx="1"/>
          </p:nvPr>
        </p:nvSpPr>
        <p:spPr/>
        <p:txBody>
          <a:bodyPr/>
          <a:lstStyle/>
          <a:p>
            <a:r>
              <a:rPr lang="en-US" dirty="0" smtClean="0"/>
              <a:t>The empire was so big it was getting difficult to organize.</a:t>
            </a:r>
          </a:p>
          <a:p>
            <a:r>
              <a:rPr lang="en-US" dirty="0" smtClean="0"/>
              <a:t>It was also very expensive to administrate.</a:t>
            </a:r>
          </a:p>
          <a:p>
            <a:r>
              <a:rPr lang="en-US" dirty="0" smtClean="0"/>
              <a:t>The super-cool parties and fun and games were starting to get very expensive.</a:t>
            </a:r>
          </a:p>
          <a:p>
            <a:pPr>
              <a:buNone/>
            </a:pPr>
            <a:endParaRPr lang="en-US" dirty="0"/>
          </a:p>
        </p:txBody>
      </p:sp>
      <p:pic>
        <p:nvPicPr>
          <p:cNvPr id="7" name="Picture 6" descr="005-Roman-Empire-01.jpg"/>
          <p:cNvPicPr>
            <a:picLocks noChangeAspect="1"/>
          </p:cNvPicPr>
          <p:nvPr/>
        </p:nvPicPr>
        <p:blipFill>
          <a:blip r:embed="rId2" cstate="print"/>
          <a:stretch>
            <a:fillRect/>
          </a:stretch>
        </p:blipFill>
        <p:spPr>
          <a:xfrm>
            <a:off x="2133600" y="3860800"/>
            <a:ext cx="3810000" cy="2540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Budget does not Balance</a:t>
            </a:r>
            <a:endParaRPr lang="en-US" dirty="0"/>
          </a:p>
        </p:txBody>
      </p:sp>
      <p:sp>
        <p:nvSpPr>
          <p:cNvPr id="3" name="Content Placeholder 2"/>
          <p:cNvSpPr>
            <a:spLocks noGrp="1"/>
          </p:cNvSpPr>
          <p:nvPr>
            <p:ph sz="quarter" idx="1"/>
          </p:nvPr>
        </p:nvSpPr>
        <p:spPr/>
        <p:txBody>
          <a:bodyPr/>
          <a:lstStyle/>
          <a:p>
            <a:r>
              <a:rPr lang="en-US" dirty="0" smtClean="0"/>
              <a:t>Rome keeps building roads and buildings and hiring workers but cannot pay for them.</a:t>
            </a:r>
          </a:p>
          <a:p>
            <a:pPr>
              <a:buNone/>
            </a:pPr>
            <a:r>
              <a:rPr lang="en-US" dirty="0" smtClean="0"/>
              <a:t>   </a:t>
            </a:r>
            <a:endParaRPr lang="en-US" dirty="0"/>
          </a:p>
        </p:txBody>
      </p:sp>
      <p:pic>
        <p:nvPicPr>
          <p:cNvPr id="4" name="Picture 3" descr="Europe_180ad_roman_trade_map.png"/>
          <p:cNvPicPr/>
          <p:nvPr/>
        </p:nvPicPr>
        <p:blipFill>
          <a:blip r:embed="rId2" cstate="print"/>
          <a:srcRect l="77178" t="68182" r="1718"/>
          <a:stretch>
            <a:fillRect/>
          </a:stretch>
        </p:blipFill>
        <p:spPr>
          <a:xfrm>
            <a:off x="990600" y="838200"/>
            <a:ext cx="6057900" cy="5143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82762"/>
          </a:xfrm>
        </p:spPr>
        <p:txBody>
          <a:bodyPr>
            <a:normAutofit/>
          </a:bodyPr>
          <a:lstStyle/>
          <a:p>
            <a:r>
              <a:rPr lang="en-US" dirty="0" smtClean="0"/>
              <a:t>What NOT to do when you’re an Emperor facing bankruptcy.</a:t>
            </a:r>
            <a:endParaRPr lang="en-US" dirty="0"/>
          </a:p>
        </p:txBody>
      </p:sp>
      <p:sp>
        <p:nvSpPr>
          <p:cNvPr id="3" name="Content Placeholder 2"/>
          <p:cNvSpPr>
            <a:spLocks noGrp="1"/>
          </p:cNvSpPr>
          <p:nvPr>
            <p:ph sz="quarter" idx="1"/>
          </p:nvPr>
        </p:nvSpPr>
        <p:spPr>
          <a:xfrm>
            <a:off x="914400" y="1981200"/>
            <a:ext cx="7772400" cy="4038600"/>
          </a:xfrm>
        </p:spPr>
        <p:txBody>
          <a:bodyPr/>
          <a:lstStyle/>
          <a:p>
            <a:pPr marL="514350" indent="-514350">
              <a:buFont typeface="+mj-lt"/>
              <a:buAutoNum type="arabicPeriod"/>
            </a:pPr>
            <a:r>
              <a:rPr lang="en-US" dirty="0" smtClean="0"/>
              <a:t>Do NOT Print more money!</a:t>
            </a:r>
          </a:p>
          <a:p>
            <a:pPr marL="514350" indent="-514350">
              <a:buFont typeface="+mj-lt"/>
              <a:buAutoNum type="arabicPeriod"/>
            </a:pPr>
            <a:r>
              <a:rPr lang="en-US" dirty="0" smtClean="0"/>
              <a:t>Do NOT hire more slaves to work for free.</a:t>
            </a:r>
          </a:p>
          <a:p>
            <a:pPr marL="514350" indent="-514350">
              <a:buFont typeface="+mj-lt"/>
              <a:buAutoNum type="arabicPeriod"/>
            </a:pPr>
            <a:r>
              <a:rPr lang="en-US" dirty="0" smtClean="0"/>
              <a:t>DO NOT hire a “cheap” foreign military.</a:t>
            </a:r>
          </a:p>
          <a:p>
            <a:pPr marL="514350" indent="-514350">
              <a:buFont typeface="+mj-lt"/>
              <a:buAutoNum type="arabicPeriod"/>
            </a:pPr>
            <a:r>
              <a:rPr lang="en-US" dirty="0" smtClean="0"/>
              <a:t>DO NOT burn Rome to the ground and have lavish and lecherous parties and kill all your smartest people and then go for a holiday in Capri.</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52500"/>
            <a:ext cx="7961313" cy="1362075"/>
          </a:xfrm>
        </p:spPr>
        <p:txBody>
          <a:bodyPr/>
          <a:lstStyle/>
          <a:p>
            <a:r>
              <a:rPr lang="en-US" dirty="0" smtClean="0"/>
              <a:t>The Fall of Rome</a:t>
            </a:r>
            <a:endParaRPr lang="en-US" dirty="0"/>
          </a:p>
        </p:txBody>
      </p:sp>
      <p:sp>
        <p:nvSpPr>
          <p:cNvPr id="3" name="Text Placeholder 2"/>
          <p:cNvSpPr>
            <a:spLocks noGrp="1"/>
          </p:cNvSpPr>
          <p:nvPr>
            <p:ph type="body" idx="1"/>
          </p:nvPr>
        </p:nvSpPr>
        <p:spPr/>
        <p:txBody>
          <a:bodyPr>
            <a:normAutofit lnSpcReduction="10000"/>
          </a:bodyPr>
          <a:lstStyle/>
          <a:p>
            <a:r>
              <a:rPr lang="en-US" dirty="0" smtClean="0"/>
              <a:t>Reason #3  Corruption</a:t>
            </a:r>
          </a:p>
          <a:p>
            <a:r>
              <a:rPr lang="en-US" dirty="0" smtClean="0"/>
              <a:t>Senate Scandals</a:t>
            </a:r>
          </a:p>
          <a:p>
            <a:r>
              <a:rPr lang="en-US" dirty="0" smtClean="0"/>
              <a:t>Praetorian Guard</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corruption?</a:t>
            </a:r>
            <a:endParaRPr lang="en-US" dirty="0"/>
          </a:p>
        </p:txBody>
      </p:sp>
      <p:sp>
        <p:nvSpPr>
          <p:cNvPr id="3" name="Content Placeholder 2"/>
          <p:cNvSpPr>
            <a:spLocks noGrp="1"/>
          </p:cNvSpPr>
          <p:nvPr>
            <p:ph sz="quarter" idx="1"/>
          </p:nvPr>
        </p:nvSpPr>
        <p:spPr>
          <a:xfrm>
            <a:off x="381000" y="1447800"/>
            <a:ext cx="8305800" cy="4572000"/>
          </a:xfrm>
        </p:spPr>
        <p:txBody>
          <a:bodyPr/>
          <a:lstStyle/>
          <a:p>
            <a:r>
              <a:rPr lang="en-US" dirty="0" smtClean="0"/>
              <a:t>Paying someone to vote in your favor.</a:t>
            </a:r>
          </a:p>
          <a:p>
            <a:r>
              <a:rPr lang="en-US" dirty="0" smtClean="0"/>
              <a:t>Paying someone to look the other way.</a:t>
            </a:r>
          </a:p>
          <a:p>
            <a:endParaRPr lang="en-US" dirty="0" smtClean="0"/>
          </a:p>
        </p:txBody>
      </p:sp>
      <p:pic>
        <p:nvPicPr>
          <p:cNvPr id="4" name="Picture 3" descr="Corruption.jpg"/>
          <p:cNvPicPr>
            <a:picLocks noChangeAspect="1"/>
          </p:cNvPicPr>
          <p:nvPr/>
        </p:nvPicPr>
        <p:blipFill>
          <a:blip r:embed="rId2" cstate="print"/>
          <a:stretch>
            <a:fillRect/>
          </a:stretch>
        </p:blipFill>
        <p:spPr>
          <a:xfrm>
            <a:off x="2209800" y="3048000"/>
            <a:ext cx="4445000" cy="32004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Roman Senate’s Corruption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The government in charge of keeping financial order.</a:t>
            </a:r>
          </a:p>
          <a:p>
            <a:r>
              <a:rPr lang="en-US" dirty="0" smtClean="0"/>
              <a:t>Bribery into their positions of authority was happening constantly</a:t>
            </a:r>
          </a:p>
          <a:p>
            <a:r>
              <a:rPr lang="en-US" dirty="0" smtClean="0"/>
              <a:t>Authorities were being bribed by contractors.</a:t>
            </a:r>
          </a:p>
          <a:p>
            <a:r>
              <a:rPr lang="en-US" dirty="0" smtClean="0"/>
              <a:t>Laws were being made with bribe money. </a:t>
            </a:r>
          </a:p>
          <a:p>
            <a:r>
              <a:rPr lang="en-US" dirty="0" smtClean="0"/>
              <a:t>They were trying to run the country with bribe money.</a:t>
            </a:r>
          </a:p>
          <a:p>
            <a:r>
              <a:rPr lang="en-US" b="1" dirty="0" smtClean="0"/>
              <a:t>They assassinated Emperors with bribe money.</a:t>
            </a:r>
          </a:p>
          <a:p>
            <a:r>
              <a:rPr lang="en-US" b="1" dirty="0" smtClean="0"/>
              <a:t>The emperor was assassinating them with bribe money.</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Praetorian Guard </a:t>
            </a:r>
            <a:endParaRPr lang="en-US" dirty="0"/>
          </a:p>
        </p:txBody>
      </p:sp>
      <p:sp>
        <p:nvSpPr>
          <p:cNvPr id="3" name="Content Placeholder 2"/>
          <p:cNvSpPr>
            <a:spLocks noGrp="1"/>
          </p:cNvSpPr>
          <p:nvPr>
            <p:ph sz="quarter" idx="1"/>
          </p:nvPr>
        </p:nvSpPr>
        <p:spPr/>
        <p:txBody>
          <a:bodyPr/>
          <a:lstStyle/>
          <a:p>
            <a:r>
              <a:rPr lang="en-US" dirty="0" smtClean="0"/>
              <a:t>The emperors personal army.</a:t>
            </a:r>
            <a:endParaRPr lang="en-US" dirty="0"/>
          </a:p>
        </p:txBody>
      </p:sp>
      <p:pic>
        <p:nvPicPr>
          <p:cNvPr id="4" name="Picture 3" descr="caesar.jpg"/>
          <p:cNvPicPr>
            <a:picLocks noChangeAspect="1"/>
          </p:cNvPicPr>
          <p:nvPr/>
        </p:nvPicPr>
        <p:blipFill>
          <a:blip r:embed="rId2" cstate="print"/>
          <a:stretch>
            <a:fillRect/>
          </a:stretch>
        </p:blipFill>
        <p:spPr>
          <a:xfrm>
            <a:off x="1828800" y="1981200"/>
            <a:ext cx="5334000" cy="446722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Praetorian Guard’s Corruption</a:t>
            </a:r>
            <a:endParaRPr lang="en-US" dirty="0"/>
          </a:p>
        </p:txBody>
      </p:sp>
      <p:sp>
        <p:nvSpPr>
          <p:cNvPr id="3" name="Content Placeholder 2"/>
          <p:cNvSpPr>
            <a:spLocks noGrp="1"/>
          </p:cNvSpPr>
          <p:nvPr>
            <p:ph sz="quarter" idx="1"/>
          </p:nvPr>
        </p:nvSpPr>
        <p:spPr/>
        <p:txBody>
          <a:bodyPr/>
          <a:lstStyle/>
          <a:p>
            <a:r>
              <a:rPr lang="en-US" dirty="0" smtClean="0"/>
              <a:t>They policed the city of Rome</a:t>
            </a:r>
          </a:p>
          <a:p>
            <a:r>
              <a:rPr lang="en-US" dirty="0" smtClean="0"/>
              <a:t>They protected the Emperor </a:t>
            </a:r>
          </a:p>
          <a:p>
            <a:r>
              <a:rPr lang="en-US" dirty="0" smtClean="0"/>
              <a:t>They did spying and assassinations.</a:t>
            </a:r>
          </a:p>
          <a:p>
            <a:endParaRPr lang="en-US" dirty="0" smtClean="0"/>
          </a:p>
          <a:p>
            <a:endParaRPr lang="en-US" dirty="0" smtClean="0"/>
          </a:p>
          <a:p>
            <a:endParaRPr lang="en-US" dirty="0" smtClean="0"/>
          </a:p>
        </p:txBody>
      </p:sp>
      <p:pic>
        <p:nvPicPr>
          <p:cNvPr id="4" name="Picture 3" descr="police.jpg"/>
          <p:cNvPicPr>
            <a:picLocks noChangeAspect="1"/>
          </p:cNvPicPr>
          <p:nvPr/>
        </p:nvPicPr>
        <p:blipFill>
          <a:blip r:embed="rId2" cstate="print"/>
          <a:srcRect l="31789"/>
          <a:stretch>
            <a:fillRect/>
          </a:stretch>
        </p:blipFill>
        <p:spPr>
          <a:xfrm>
            <a:off x="5334000" y="3352800"/>
            <a:ext cx="3433536" cy="2841625"/>
          </a:xfrm>
          <a:prstGeom prst="rect">
            <a:avLst/>
          </a:prstGeom>
        </p:spPr>
      </p:pic>
      <p:sp>
        <p:nvSpPr>
          <p:cNvPr id="5" name="TextBox 4"/>
          <p:cNvSpPr txBox="1"/>
          <p:nvPr/>
        </p:nvSpPr>
        <p:spPr>
          <a:xfrm>
            <a:off x="838200" y="3581400"/>
            <a:ext cx="3461331" cy="2308324"/>
          </a:xfrm>
          <a:prstGeom prst="rect">
            <a:avLst/>
          </a:prstGeom>
          <a:noFill/>
        </p:spPr>
        <p:txBody>
          <a:bodyPr wrap="square" rtlCol="0">
            <a:spAutoFit/>
          </a:bodyPr>
          <a:lstStyle/>
          <a:p>
            <a:r>
              <a:rPr lang="en-US" sz="2400" dirty="0" smtClean="0"/>
              <a:t>Question:   If you were the Emperors only line of defense, do you serve the Emperor or does the Emperor serve you?  </a:t>
            </a:r>
            <a:endParaRPr lang="en-US"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rs.png"/>
          <p:cNvPicPr>
            <a:picLocks noGrp="1" noChangeAspect="1"/>
          </p:cNvPicPr>
          <p:nvPr>
            <p:ph sz="quarter" idx="1"/>
          </p:nvPr>
        </p:nvPicPr>
        <p:blipFill>
          <a:blip r:embed="rId2" cstate="print"/>
          <a:stretch>
            <a:fillRect/>
          </a:stretch>
        </p:blipFill>
        <p:spPr>
          <a:xfrm>
            <a:off x="298892" y="762000"/>
            <a:ext cx="8655290" cy="5867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Timeline</a:t>
            </a:r>
            <a:endParaRPr lang="en-US" dirty="0"/>
          </a:p>
        </p:txBody>
      </p:sp>
      <p:sp>
        <p:nvSpPr>
          <p:cNvPr id="3" name="Content Placeholder 2"/>
          <p:cNvSpPr>
            <a:spLocks noGrp="1"/>
          </p:cNvSpPr>
          <p:nvPr>
            <p:ph sz="quarter" idx="1"/>
          </p:nvPr>
        </p:nvSpPr>
        <p:spPr/>
        <p:txBody>
          <a:bodyPr/>
          <a:lstStyle/>
          <a:p>
            <a:r>
              <a:rPr lang="en-US" dirty="0" smtClean="0"/>
              <a:t>Two papers long stapled and taped together.</a:t>
            </a:r>
          </a:p>
          <a:p>
            <a:r>
              <a:rPr lang="en-US" dirty="0" smtClean="0"/>
              <a:t>Each century has to be marked with even spacing</a:t>
            </a:r>
          </a:p>
          <a:p>
            <a:r>
              <a:rPr lang="en-US" dirty="0" smtClean="0"/>
              <a:t>Titled</a:t>
            </a:r>
          </a:p>
          <a:p>
            <a:r>
              <a:rPr lang="en-US" dirty="0" smtClean="0"/>
              <a:t>Lines</a:t>
            </a:r>
          </a:p>
          <a:p>
            <a:endParaRPr lang="en-US" dirty="0"/>
          </a:p>
        </p:txBody>
      </p:sp>
      <p:pic>
        <p:nvPicPr>
          <p:cNvPr id="4" name="Picture 3" descr="Mr.-Pop-History-History-of-Audio-Telephone.jpg"/>
          <p:cNvPicPr>
            <a:picLocks noChangeAspect="1"/>
          </p:cNvPicPr>
          <p:nvPr/>
        </p:nvPicPr>
        <p:blipFill>
          <a:blip r:embed="rId2" cstate="print"/>
          <a:stretch>
            <a:fillRect/>
          </a:stretch>
        </p:blipFill>
        <p:spPr>
          <a:xfrm>
            <a:off x="2895600" y="2743200"/>
            <a:ext cx="5791200" cy="360019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Rome</a:t>
            </a:r>
            <a:endParaRPr lang="en-US" dirty="0"/>
          </a:p>
        </p:txBody>
      </p:sp>
      <p:sp>
        <p:nvSpPr>
          <p:cNvPr id="3" name="Text Placeholder 2"/>
          <p:cNvSpPr>
            <a:spLocks noGrp="1"/>
          </p:cNvSpPr>
          <p:nvPr>
            <p:ph type="body" idx="1"/>
          </p:nvPr>
        </p:nvSpPr>
        <p:spPr/>
        <p:txBody>
          <a:bodyPr/>
          <a:lstStyle/>
          <a:p>
            <a:r>
              <a:rPr lang="en-US" dirty="0" smtClean="0"/>
              <a:t>Reason #4 Barbarians</a:t>
            </a:r>
          </a:p>
          <a:p>
            <a:r>
              <a:rPr lang="en-US" dirty="0" smtClean="0"/>
              <a:t>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Anglo Saxons and Celts</a:t>
            </a:r>
            <a:endParaRPr lang="en-US" dirty="0"/>
          </a:p>
        </p:txBody>
      </p:sp>
      <p:pic>
        <p:nvPicPr>
          <p:cNvPr id="5" name="Picture 4" descr="A001009.jpg"/>
          <p:cNvPicPr>
            <a:picLocks noChangeAspect="1"/>
          </p:cNvPicPr>
          <p:nvPr/>
        </p:nvPicPr>
        <p:blipFill>
          <a:blip r:embed="rId2" cstate="print"/>
          <a:stretch>
            <a:fillRect/>
          </a:stretch>
        </p:blipFill>
        <p:spPr>
          <a:xfrm>
            <a:off x="5265538" y="1524001"/>
            <a:ext cx="2887861" cy="3733800"/>
          </a:xfrm>
          <a:prstGeom prst="rect">
            <a:avLst/>
          </a:prstGeom>
        </p:spPr>
      </p:pic>
      <p:pic>
        <p:nvPicPr>
          <p:cNvPr id="7" name="Content Placeholder 6" descr="anglo-saxon-man-warriorjpg.jpg"/>
          <p:cNvPicPr>
            <a:picLocks noGrp="1" noChangeAspect="1"/>
          </p:cNvPicPr>
          <p:nvPr>
            <p:ph sz="quarter" idx="1"/>
          </p:nvPr>
        </p:nvPicPr>
        <p:blipFill>
          <a:blip r:embed="rId3" cstate="print"/>
          <a:stretch>
            <a:fillRect/>
          </a:stretch>
        </p:blipFill>
        <p:spPr>
          <a:xfrm>
            <a:off x="685800" y="1905000"/>
            <a:ext cx="4000500" cy="3590925"/>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Huns</a:t>
            </a:r>
            <a:endParaRPr lang="en-US" dirty="0"/>
          </a:p>
        </p:txBody>
      </p:sp>
      <p:pic>
        <p:nvPicPr>
          <p:cNvPr id="4" name="Content Placeholder 3" descr="Asiatics_Huns01_full.jpg"/>
          <p:cNvPicPr>
            <a:picLocks noGrp="1" noChangeAspect="1"/>
          </p:cNvPicPr>
          <p:nvPr>
            <p:ph sz="quarter" idx="1"/>
          </p:nvPr>
        </p:nvPicPr>
        <p:blipFill>
          <a:blip r:embed="rId2" cstate="print"/>
          <a:stretch>
            <a:fillRect/>
          </a:stretch>
        </p:blipFill>
        <p:spPr>
          <a:xfrm>
            <a:off x="1371601" y="2114549"/>
            <a:ext cx="5929312" cy="3839935"/>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Visigoths</a:t>
            </a:r>
            <a:endParaRPr lang="en-US" dirty="0"/>
          </a:p>
        </p:txBody>
      </p:sp>
      <p:pic>
        <p:nvPicPr>
          <p:cNvPr id="4" name="Content Placeholder 3" descr="visigoth-early-5th-century.jpg"/>
          <p:cNvPicPr>
            <a:picLocks noGrp="1" noChangeAspect="1"/>
          </p:cNvPicPr>
          <p:nvPr>
            <p:ph sz="quarter" idx="1"/>
          </p:nvPr>
        </p:nvPicPr>
        <p:blipFill>
          <a:blip r:embed="rId2" cstate="print"/>
          <a:stretch>
            <a:fillRect/>
          </a:stretch>
        </p:blipFill>
        <p:spPr>
          <a:xfrm>
            <a:off x="1736558" y="1447800"/>
            <a:ext cx="6128084" cy="4572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Vandals</a:t>
            </a:r>
            <a:endParaRPr lang="en-US" dirty="0"/>
          </a:p>
        </p:txBody>
      </p:sp>
      <p:pic>
        <p:nvPicPr>
          <p:cNvPr id="4" name="Content Placeholder 3" descr="vandal-and-moorish-warriors-early-6th-century.jpg"/>
          <p:cNvPicPr>
            <a:picLocks noGrp="1" noChangeAspect="1"/>
          </p:cNvPicPr>
          <p:nvPr>
            <p:ph sz="quarter" idx="1"/>
          </p:nvPr>
        </p:nvPicPr>
        <p:blipFill>
          <a:blip r:embed="rId2" cstate="print"/>
          <a:stretch>
            <a:fillRect/>
          </a:stretch>
        </p:blipFill>
        <p:spPr>
          <a:xfrm>
            <a:off x="1236945" y="1676400"/>
            <a:ext cx="6306855" cy="4604004"/>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Goths  (</a:t>
            </a:r>
            <a:r>
              <a:rPr lang="en-US" dirty="0" err="1" smtClean="0"/>
              <a:t>Osogoths</a:t>
            </a:r>
            <a:r>
              <a:rPr lang="en-US" dirty="0" smtClean="0"/>
              <a:t>)</a:t>
            </a:r>
            <a:endParaRPr lang="en-US" dirty="0"/>
          </a:p>
        </p:txBody>
      </p:sp>
      <p:pic>
        <p:nvPicPr>
          <p:cNvPr id="4" name="Content Placeholder 3" descr="The Goths.png"/>
          <p:cNvPicPr>
            <a:picLocks noGrp="1" noChangeAspect="1"/>
          </p:cNvPicPr>
          <p:nvPr>
            <p:ph sz="quarter" idx="1"/>
          </p:nvPr>
        </p:nvPicPr>
        <p:blipFill>
          <a:blip r:embed="rId2" cstate="print"/>
          <a:stretch>
            <a:fillRect/>
          </a:stretch>
        </p:blipFill>
        <p:spPr>
          <a:xfrm>
            <a:off x="1143000" y="1447800"/>
            <a:ext cx="6096002" cy="4572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Franks</a:t>
            </a:r>
            <a:endParaRPr lang="en-US" dirty="0"/>
          </a:p>
        </p:txBody>
      </p:sp>
      <p:pic>
        <p:nvPicPr>
          <p:cNvPr id="4" name="Content Placeholder 3" descr="74cb1daf9a12987b88a4638e4c05f68f.jpg"/>
          <p:cNvPicPr>
            <a:picLocks noGrp="1" noChangeAspect="1"/>
          </p:cNvPicPr>
          <p:nvPr>
            <p:ph sz="quarter" idx="1"/>
          </p:nvPr>
        </p:nvPicPr>
        <p:blipFill>
          <a:blip r:embed="rId2" cstate="print"/>
          <a:stretch>
            <a:fillRect/>
          </a:stretch>
        </p:blipFill>
        <p:spPr>
          <a:xfrm>
            <a:off x="4343400" y="1447800"/>
            <a:ext cx="3733800" cy="4572323"/>
          </a:xfrm>
        </p:spPr>
      </p:pic>
      <p:pic>
        <p:nvPicPr>
          <p:cNvPr id="5" name="Picture 4" descr="merovingian_frankish_costume-001.jpg"/>
          <p:cNvPicPr>
            <a:picLocks noChangeAspect="1"/>
          </p:cNvPicPr>
          <p:nvPr/>
        </p:nvPicPr>
        <p:blipFill>
          <a:blip r:embed="rId3" cstate="print"/>
          <a:stretch>
            <a:fillRect/>
          </a:stretch>
        </p:blipFill>
        <p:spPr>
          <a:xfrm>
            <a:off x="838200" y="1523999"/>
            <a:ext cx="2514600" cy="4778337"/>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Invaders</a:t>
            </a:r>
            <a:endParaRPr lang="en-US" dirty="0"/>
          </a:p>
        </p:txBody>
      </p:sp>
      <p:pic>
        <p:nvPicPr>
          <p:cNvPr id="4" name="Content Placeholder 3" descr="Invasions_of_the_Roman_Empire_1 (1).png"/>
          <p:cNvPicPr>
            <a:picLocks noGrp="1" noChangeAspect="1"/>
          </p:cNvPicPr>
          <p:nvPr>
            <p:ph sz="quarter" idx="1"/>
          </p:nvPr>
        </p:nvPicPr>
        <p:blipFill>
          <a:blip r:embed="rId2" cstate="print"/>
          <a:stretch>
            <a:fillRect/>
          </a:stretch>
        </p:blipFill>
        <p:spPr>
          <a:xfrm>
            <a:off x="1371600" y="1676400"/>
            <a:ext cx="6413004" cy="447006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Rome 		</a:t>
            </a:r>
            <a:endParaRPr lang="en-US" dirty="0"/>
          </a:p>
        </p:txBody>
      </p:sp>
      <p:sp>
        <p:nvSpPr>
          <p:cNvPr id="3" name="Text Placeholder 2"/>
          <p:cNvSpPr>
            <a:spLocks noGrp="1"/>
          </p:cNvSpPr>
          <p:nvPr>
            <p:ph type="body" idx="1"/>
          </p:nvPr>
        </p:nvSpPr>
        <p:spPr/>
        <p:txBody>
          <a:bodyPr/>
          <a:lstStyle/>
          <a:p>
            <a:r>
              <a:rPr lang="en-US" dirty="0" smtClean="0"/>
              <a:t>Reason #5 Religion &amp; Schism</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on the Problems</a:t>
            </a:r>
            <a:endParaRPr lang="en-US" dirty="0"/>
          </a:p>
        </p:txBody>
      </p:sp>
      <p:sp>
        <p:nvSpPr>
          <p:cNvPr id="3" name="Content Placeholder 2"/>
          <p:cNvSpPr>
            <a:spLocks noGrp="1"/>
          </p:cNvSpPr>
          <p:nvPr>
            <p:ph sz="quarter" idx="1"/>
          </p:nvPr>
        </p:nvSpPr>
        <p:spPr/>
        <p:txBody>
          <a:bodyPr/>
          <a:lstStyle/>
          <a:p>
            <a:r>
              <a:rPr lang="en-US" dirty="0" smtClean="0"/>
              <a:t>Caesars were bad guys.</a:t>
            </a:r>
          </a:p>
          <a:p>
            <a:r>
              <a:rPr lang="en-US" dirty="0" smtClean="0"/>
              <a:t>Running into money problems</a:t>
            </a:r>
          </a:p>
          <a:p>
            <a:r>
              <a:rPr lang="en-US" dirty="0" smtClean="0"/>
              <a:t>The Government system has become corrupt.</a:t>
            </a:r>
          </a:p>
          <a:p>
            <a:r>
              <a:rPr lang="en-US" dirty="0" smtClean="0"/>
              <a:t>Barbarians are attacking everywhere.</a:t>
            </a:r>
          </a:p>
          <a:p>
            <a:endParaRPr lang="en-US" dirty="0" smtClean="0"/>
          </a:p>
          <a:p>
            <a:endParaRPr lang="en-US" dirty="0" smtClean="0"/>
          </a:p>
          <a:p>
            <a:pPr>
              <a:buNone/>
            </a:pPr>
            <a:r>
              <a:rPr lang="en-US" dirty="0" smtClean="0"/>
              <a:t>SOLUTION????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Death of Jesus </a:t>
            </a:r>
            <a:br>
              <a:rPr lang="en-US" dirty="0" smtClean="0"/>
            </a:br>
            <a:r>
              <a:rPr lang="en-US" dirty="0" smtClean="0"/>
              <a:t>The Fall of the Temple</a:t>
            </a:r>
            <a:endParaRPr lang="en-US" dirty="0"/>
          </a:p>
        </p:txBody>
      </p:sp>
      <p:sp>
        <p:nvSpPr>
          <p:cNvPr id="3" name="Content Placeholder 2"/>
          <p:cNvSpPr>
            <a:spLocks noGrp="1"/>
          </p:cNvSpPr>
          <p:nvPr>
            <p:ph sz="quarter" idx="1"/>
          </p:nvPr>
        </p:nvSpPr>
        <p:spPr/>
        <p:txBody>
          <a:bodyPr/>
          <a:lstStyle/>
          <a:p>
            <a:r>
              <a:rPr lang="en-US" dirty="0" smtClean="0"/>
              <a:t>Jesus’ crazy prophecy that got him killed. (Mathew 24)</a:t>
            </a:r>
          </a:p>
          <a:p>
            <a:endParaRPr lang="en-US" dirty="0"/>
          </a:p>
        </p:txBody>
      </p:sp>
      <p:pic>
        <p:nvPicPr>
          <p:cNvPr id="4" name="Picture 3" descr="premillennialism-destruction-jerusalem-70ad-titus-arch.jpg"/>
          <p:cNvPicPr>
            <a:picLocks noChangeAspect="1"/>
          </p:cNvPicPr>
          <p:nvPr/>
        </p:nvPicPr>
        <p:blipFill>
          <a:blip r:embed="rId2" cstate="print"/>
          <a:stretch>
            <a:fillRect/>
          </a:stretch>
        </p:blipFill>
        <p:spPr>
          <a:xfrm>
            <a:off x="1371600" y="2883408"/>
            <a:ext cx="6439030" cy="359359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Divide the Empire</a:t>
            </a:r>
            <a:endParaRPr lang="en-US" dirty="0"/>
          </a:p>
        </p:txBody>
      </p:sp>
      <p:pic>
        <p:nvPicPr>
          <p:cNvPr id="4" name="Content Placeholder 3" descr="diocletian'srome.jpg"/>
          <p:cNvPicPr>
            <a:picLocks noGrp="1" noChangeAspect="1"/>
          </p:cNvPicPr>
          <p:nvPr>
            <p:ph sz="quarter" idx="1"/>
          </p:nvPr>
        </p:nvPicPr>
        <p:blipFill>
          <a:blip r:embed="rId2" cstate="print"/>
          <a:stretch>
            <a:fillRect/>
          </a:stretch>
        </p:blipFill>
        <p:spPr>
          <a:xfrm>
            <a:off x="1219200" y="1752600"/>
            <a:ext cx="6096000" cy="45720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Explained</a:t>
            </a:r>
            <a:endParaRPr lang="en-US" dirty="0"/>
          </a:p>
        </p:txBody>
      </p:sp>
      <p:sp>
        <p:nvSpPr>
          <p:cNvPr id="3" name="Content Placeholder 2"/>
          <p:cNvSpPr>
            <a:spLocks noGrp="1"/>
          </p:cNvSpPr>
          <p:nvPr>
            <p:ph sz="quarter" idx="1"/>
          </p:nvPr>
        </p:nvSpPr>
        <p:spPr>
          <a:xfrm>
            <a:off x="914400" y="1447800"/>
            <a:ext cx="7772400" cy="1752600"/>
          </a:xfrm>
        </p:spPr>
        <p:txBody>
          <a:bodyPr>
            <a:normAutofit/>
          </a:bodyPr>
          <a:lstStyle/>
          <a:p>
            <a:r>
              <a:rPr lang="en-US" dirty="0" smtClean="0"/>
              <a:t>At first they would call the two Empires Eastern Roman, and Western Roman.   </a:t>
            </a:r>
          </a:p>
          <a:p>
            <a:r>
              <a:rPr lang="en-US" dirty="0" smtClean="0"/>
              <a:t>Later they would call them Holy Roman and Byzantine.</a:t>
            </a:r>
          </a:p>
        </p:txBody>
      </p:sp>
      <p:pic>
        <p:nvPicPr>
          <p:cNvPr id="4" name="Picture 3" descr="twoempires.jpg"/>
          <p:cNvPicPr>
            <a:picLocks noChangeAspect="1"/>
          </p:cNvPicPr>
          <p:nvPr/>
        </p:nvPicPr>
        <p:blipFill>
          <a:blip r:embed="rId2" cstate="print"/>
          <a:stretch>
            <a:fillRect/>
          </a:stretch>
        </p:blipFill>
        <p:spPr>
          <a:xfrm>
            <a:off x="248920" y="3276600"/>
            <a:ext cx="4551680" cy="3200400"/>
          </a:xfrm>
          <a:prstGeom prst="rect">
            <a:avLst/>
          </a:prstGeom>
        </p:spPr>
      </p:pic>
      <p:sp>
        <p:nvSpPr>
          <p:cNvPr id="5" name="Content Placeholder 2"/>
          <p:cNvSpPr txBox="1">
            <a:spLocks/>
          </p:cNvSpPr>
          <p:nvPr/>
        </p:nvSpPr>
        <p:spPr>
          <a:xfrm>
            <a:off x="4876800" y="3276600"/>
            <a:ext cx="4267200" cy="2895600"/>
          </a:xfrm>
          <a:prstGeom prst="rect">
            <a:avLst/>
          </a:prstGeom>
        </p:spPr>
        <p:txBody>
          <a:bodyPr vert="horz">
            <a:normAutofit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Holy</a:t>
            </a:r>
            <a:r>
              <a:rPr kumimoji="0" lang="en-US" sz="2600" b="0" i="0" u="none" strike="noStrike" kern="1200" cap="none" spc="0" normalizeH="0" noProof="0" dirty="0" smtClean="0">
                <a:ln>
                  <a:noFill/>
                </a:ln>
                <a:solidFill>
                  <a:schemeClr val="tx1"/>
                </a:solidFill>
                <a:effectLst/>
                <a:uLnTx/>
                <a:uFillTx/>
                <a:latin typeface="+mn-lt"/>
                <a:ea typeface="+mn-ea"/>
                <a:cs typeface="+mn-cs"/>
              </a:rPr>
              <a:t> Roman Empire would be defeated first by the Vandals and later by the </a:t>
            </a:r>
            <a:r>
              <a:rPr kumimoji="0" lang="en-US" sz="2600" b="0" i="0" u="none" strike="noStrike" kern="1200" cap="none" spc="0" normalizeH="0" noProof="0" dirty="0" err="1" smtClean="0">
                <a:ln>
                  <a:noFill/>
                </a:ln>
                <a:solidFill>
                  <a:schemeClr val="tx1"/>
                </a:solidFill>
                <a:effectLst/>
                <a:uLnTx/>
                <a:uFillTx/>
                <a:latin typeface="+mn-lt"/>
                <a:ea typeface="+mn-ea"/>
                <a:cs typeface="+mn-cs"/>
              </a:rPr>
              <a:t>Visogoths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The Byzantine empire</a:t>
            </a:r>
            <a:r>
              <a:rPr kumimoji="0" lang="en-US" sz="2600" b="0" i="0" u="none" strike="noStrike" kern="1200" cap="none" spc="0" normalizeH="0" noProof="0" dirty="0" smtClean="0">
                <a:ln>
                  <a:noFill/>
                </a:ln>
                <a:solidFill>
                  <a:schemeClr val="tx1"/>
                </a:solidFill>
                <a:effectLst/>
                <a:uLnTx/>
                <a:uFillTx/>
                <a:latin typeface="+mn-lt"/>
                <a:ea typeface="+mn-ea"/>
                <a:cs typeface="+mn-cs"/>
              </a:rPr>
              <a:t> would survive until the crusades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Rome had traditionally persecuted Christians.  </a:t>
            </a:r>
            <a:endParaRPr lang="en-US" dirty="0"/>
          </a:p>
        </p:txBody>
      </p:sp>
      <p:sp>
        <p:nvSpPr>
          <p:cNvPr id="3" name="Content Placeholder 2"/>
          <p:cNvSpPr>
            <a:spLocks noGrp="1"/>
          </p:cNvSpPr>
          <p:nvPr>
            <p:ph sz="quarter" idx="1"/>
          </p:nvPr>
        </p:nvSpPr>
        <p:spPr>
          <a:xfrm>
            <a:off x="304800" y="1447800"/>
            <a:ext cx="8610600" cy="4572000"/>
          </a:xfrm>
        </p:spPr>
        <p:txBody>
          <a:bodyPr/>
          <a:lstStyle/>
          <a:p>
            <a:r>
              <a:rPr lang="en-US" dirty="0" smtClean="0"/>
              <a:t>They would not worship Caesar.</a:t>
            </a:r>
          </a:p>
          <a:p>
            <a:r>
              <a:rPr lang="en-US" dirty="0" smtClean="0"/>
              <a:t>They would not concede that Rome was the highest power.</a:t>
            </a:r>
          </a:p>
          <a:p>
            <a:r>
              <a:rPr lang="en-US" dirty="0" smtClean="0"/>
              <a:t>They would not tolerate other religions.</a:t>
            </a:r>
          </a:p>
          <a:p>
            <a:endParaRPr lang="en-US" dirty="0"/>
          </a:p>
        </p:txBody>
      </p:sp>
      <p:pic>
        <p:nvPicPr>
          <p:cNvPr id="5" name="Picture 4" descr="persecution.jpg"/>
          <p:cNvPicPr>
            <a:picLocks noChangeAspect="1"/>
          </p:cNvPicPr>
          <p:nvPr/>
        </p:nvPicPr>
        <p:blipFill>
          <a:blip r:embed="rId2" cstate="print"/>
          <a:stretch>
            <a:fillRect/>
          </a:stretch>
        </p:blipFill>
        <p:spPr>
          <a:xfrm>
            <a:off x="1863269" y="3276600"/>
            <a:ext cx="4994731" cy="34290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 Becomes Christian</a:t>
            </a:r>
            <a:endParaRPr lang="en-US" dirty="0"/>
          </a:p>
        </p:txBody>
      </p:sp>
      <p:pic>
        <p:nvPicPr>
          <p:cNvPr id="4" name="Content Placeholder 3" descr="180px-Labarum.jpg"/>
          <p:cNvPicPr>
            <a:picLocks noGrp="1" noChangeAspect="1"/>
          </p:cNvPicPr>
          <p:nvPr>
            <p:ph sz="quarter" idx="1"/>
          </p:nvPr>
        </p:nvPicPr>
        <p:blipFill>
          <a:blip r:embed="rId2" cstate="print"/>
          <a:stretch>
            <a:fillRect/>
          </a:stretch>
        </p:blipFill>
        <p:spPr>
          <a:xfrm>
            <a:off x="2514600" y="1676400"/>
            <a:ext cx="4008120" cy="4809744"/>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Council of </a:t>
            </a:r>
            <a:r>
              <a:rPr lang="en-US" dirty="0" err="1" smtClean="0"/>
              <a:t>Nicea</a:t>
            </a:r>
            <a:endParaRPr lang="en-US" dirty="0"/>
          </a:p>
        </p:txBody>
      </p:sp>
      <p:sp>
        <p:nvSpPr>
          <p:cNvPr id="3" name="Content Placeholder 2"/>
          <p:cNvSpPr>
            <a:spLocks noGrp="1"/>
          </p:cNvSpPr>
          <p:nvPr>
            <p:ph sz="quarter" idx="1"/>
          </p:nvPr>
        </p:nvSpPr>
        <p:spPr>
          <a:xfrm>
            <a:off x="914400" y="1447800"/>
            <a:ext cx="7772400" cy="5410200"/>
          </a:xfrm>
        </p:spPr>
        <p:txBody>
          <a:bodyPr>
            <a:normAutofit fontScale="85000" lnSpcReduction="20000"/>
          </a:bodyPr>
          <a:lstStyle/>
          <a:p>
            <a:r>
              <a:rPr lang="en-US" dirty="0" smtClean="0"/>
              <a:t>We believe in one God the Father Almighty, Maker of all things visible and invisible; and in one Lord Jesus Christ, the only begotten of the Father, that is, of the substance of the </a:t>
            </a:r>
            <a:r>
              <a:rPr lang="en-US" dirty="0" err="1" smtClean="0"/>
              <a:t>Father,God</a:t>
            </a:r>
            <a:r>
              <a:rPr lang="en-US" dirty="0" smtClean="0"/>
              <a:t> of God, light of light, true God of true God, begotten not made, of the same substance with the Father through whom all things were made both in heaven and on earth; who for us men and our salvation descended, was incarnate, and was made man, suffered and rose again the third day, ascended into heaven and cometh to judge the living and the dead. And in the Holy Ghost. Those who say: There was a time when He was not, and He was not before He was begotten; and that He was made out of nothing or who maintain that He is of another substance [than the Father], or that the Son of God is created, or mutable, or subject to change, the Catholic Church anathematizes.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omanDivided-MC-medium.jpg"/>
          <p:cNvPicPr>
            <a:picLocks noGrp="1" noChangeAspect="1"/>
          </p:cNvPicPr>
          <p:nvPr>
            <p:ph sz="quarter" idx="1"/>
          </p:nvPr>
        </p:nvPicPr>
        <p:blipFill>
          <a:blip r:embed="rId2" cstate="print"/>
          <a:stretch>
            <a:fillRect/>
          </a:stretch>
        </p:blipFill>
        <p:spPr>
          <a:xfrm>
            <a:off x="914400" y="990600"/>
            <a:ext cx="7315200" cy="5647334"/>
          </a:xfrm>
        </p:spPr>
      </p:pic>
      <p:sp>
        <p:nvSpPr>
          <p:cNvPr id="2" name="Title 1"/>
          <p:cNvSpPr>
            <a:spLocks noGrp="1"/>
          </p:cNvSpPr>
          <p:nvPr>
            <p:ph type="title"/>
          </p:nvPr>
        </p:nvSpPr>
        <p:spPr/>
        <p:txBody>
          <a:bodyPr>
            <a:normAutofit fontScale="90000"/>
          </a:bodyPr>
          <a:lstStyle/>
          <a:p>
            <a:r>
              <a:rPr lang="en-US" dirty="0" smtClean="0"/>
              <a:t>The Solution   (mark on timeline)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sz="quarter" idx="1"/>
          </p:nvPr>
        </p:nvSpPr>
        <p:spPr/>
        <p:txBody>
          <a:bodyPr/>
          <a:lstStyle/>
          <a:p>
            <a:r>
              <a:rPr lang="en-US" dirty="0" smtClean="0"/>
              <a:t>It eventually divided the church.</a:t>
            </a:r>
            <a:endParaRPr lang="en-US" dirty="0"/>
          </a:p>
        </p:txBody>
      </p:sp>
      <p:pic>
        <p:nvPicPr>
          <p:cNvPr id="5" name="Picture 4" descr="2037benedictbar_00000001200.jpg"/>
          <p:cNvPicPr>
            <a:picLocks noChangeAspect="1"/>
          </p:cNvPicPr>
          <p:nvPr/>
        </p:nvPicPr>
        <p:blipFill>
          <a:blip r:embed="rId2" cstate="print"/>
          <a:stretch>
            <a:fillRect/>
          </a:stretch>
        </p:blipFill>
        <p:spPr>
          <a:xfrm>
            <a:off x="1990725" y="2190750"/>
            <a:ext cx="5476875" cy="3143250"/>
          </a:xfrm>
          <a:prstGeom prst="rect">
            <a:avLst/>
          </a:prstGeom>
        </p:spPr>
      </p:pic>
      <p:pic>
        <p:nvPicPr>
          <p:cNvPr id="4" name="Picture 3" descr="2000px-OrthodoxCross.svg.png"/>
          <p:cNvPicPr>
            <a:picLocks noChangeAspect="1"/>
          </p:cNvPicPr>
          <p:nvPr/>
        </p:nvPicPr>
        <p:blipFill>
          <a:blip r:embed="rId3" cstate="print"/>
          <a:stretch>
            <a:fillRect/>
          </a:stretch>
        </p:blipFill>
        <p:spPr>
          <a:xfrm>
            <a:off x="304800" y="2590800"/>
            <a:ext cx="1697937" cy="2523134"/>
          </a:xfrm>
          <a:prstGeom prst="rect">
            <a:avLst/>
          </a:prstGeom>
        </p:spPr>
      </p:pic>
      <p:pic>
        <p:nvPicPr>
          <p:cNvPr id="6" name="Picture 5" descr="Cross.gif"/>
          <p:cNvPicPr>
            <a:picLocks noChangeAspect="1"/>
          </p:cNvPicPr>
          <p:nvPr/>
        </p:nvPicPr>
        <p:blipFill>
          <a:blip r:embed="rId4" cstate="print"/>
          <a:stretch>
            <a:fillRect/>
          </a:stretch>
        </p:blipFill>
        <p:spPr>
          <a:xfrm>
            <a:off x="7407211" y="2438400"/>
            <a:ext cx="1508189" cy="247244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Rome Falls 479</a:t>
            </a:r>
            <a:br>
              <a:rPr lang="en-US" dirty="0" smtClean="0"/>
            </a:br>
            <a:r>
              <a:rPr lang="en-US" dirty="0" smtClean="0"/>
              <a:t>Importance of Roman History</a:t>
            </a:r>
            <a:endParaRPr lang="en-US" dirty="0"/>
          </a:p>
        </p:txBody>
      </p:sp>
      <p:sp>
        <p:nvSpPr>
          <p:cNvPr id="3" name="Content Placeholder 2"/>
          <p:cNvSpPr>
            <a:spLocks noGrp="1"/>
          </p:cNvSpPr>
          <p:nvPr>
            <p:ph sz="quarter" idx="1"/>
          </p:nvPr>
        </p:nvSpPr>
        <p:spPr/>
        <p:txBody>
          <a:bodyPr/>
          <a:lstStyle/>
          <a:p>
            <a:r>
              <a:rPr lang="en-US" dirty="0" smtClean="0"/>
              <a:t>Medicine</a:t>
            </a:r>
          </a:p>
          <a:p>
            <a:r>
              <a:rPr lang="en-US" dirty="0" smtClean="0"/>
              <a:t>Education</a:t>
            </a:r>
          </a:p>
          <a:p>
            <a:r>
              <a:rPr lang="en-US" dirty="0" smtClean="0"/>
              <a:t>Roads</a:t>
            </a:r>
          </a:p>
          <a:p>
            <a:r>
              <a:rPr lang="en-US" dirty="0" smtClean="0"/>
              <a:t>Latin</a:t>
            </a:r>
          </a:p>
          <a:p>
            <a:r>
              <a:rPr lang="en-US" dirty="0" smtClean="0"/>
              <a:t>Free Market/Currency</a:t>
            </a:r>
          </a:p>
          <a:p>
            <a:r>
              <a:rPr lang="en-US" dirty="0" smtClean="0"/>
              <a:t>Writing</a:t>
            </a:r>
          </a:p>
          <a:p>
            <a:r>
              <a:rPr lang="en-US" dirty="0" smtClean="0"/>
              <a:t>Christianity’s spread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6" end="6"/>
                                            </p:txEl>
                                          </p:spTgt>
                                        </p:tgtEl>
                                        <p:attrNameLst>
                                          <p:attrName>style.fontStyle</p:attrName>
                                        </p:attrNameLst>
                                      </p:cBhvr>
                                      <p:to>
                                        <p:strVal val="normal"/>
                                      </p:to>
                                    </p:set>
                                    <p:set>
                                      <p:cBhvr override="childStyle">
                                        <p:cTn id="7" dur="indefinite"/>
                                        <p:tgtEl>
                                          <p:spTgt spid="3">
                                            <p:txEl>
                                              <p:pRg st="6" end="6"/>
                                            </p:txEl>
                                          </p:spTgt>
                                        </p:tgtEl>
                                        <p:attrNameLst>
                                          <p:attrName>style.fontWeight</p:attrName>
                                        </p:attrNameLst>
                                      </p:cBhvr>
                                      <p:to>
                                        <p:strVal val="bold"/>
                                      </p:to>
                                    </p:set>
                                    <p:set>
                                      <p:cBhvr override="childStyle">
                                        <p:cTn id="8" dur="indefinite"/>
                                        <p:tgtEl>
                                          <p:spTgt spid="3">
                                            <p:txEl>
                                              <p:pRg st="6" end="6"/>
                                            </p:txEl>
                                          </p:spTgt>
                                        </p:tgtEl>
                                        <p:attrNameLst>
                                          <p:attrName>style.textDecorationUnderline</p:attrName>
                                        </p:attrNameLst>
                                      </p:cBhvr>
                                      <p:to>
                                        <p:strVal val="false"/>
                                      </p:to>
                                    </p:set>
                                  </p:childTnLst>
                                </p:cTn>
                              </p:par>
                              <p:par>
                                <p:cTn id="9" presetID="6" presetClass="emph" presetSubtype="0" fill="hold" nodeType="withEffect">
                                  <p:stCondLst>
                                    <p:cond delay="0"/>
                                  </p:stCondLst>
                                  <p:childTnLst>
                                    <p:animScale>
                                      <p:cBhvr>
                                        <p:cTn id="10" dur="1000" fill="hold"/>
                                        <p:tgtEl>
                                          <p:spTgt spid="3">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Test Questions</a:t>
            </a:r>
            <a:endParaRPr lang="en-CA" dirty="0"/>
          </a:p>
        </p:txBody>
      </p:sp>
      <p:sp>
        <p:nvSpPr>
          <p:cNvPr id="3" name="Content Placeholder 2"/>
          <p:cNvSpPr>
            <a:spLocks noGrp="1"/>
          </p:cNvSpPr>
          <p:nvPr>
            <p:ph sz="quarter" idx="1"/>
          </p:nvPr>
        </p:nvSpPr>
        <p:spPr/>
        <p:txBody>
          <a:bodyPr/>
          <a:lstStyle/>
          <a:p>
            <a:pPr>
              <a:buNone/>
            </a:pPr>
            <a:r>
              <a:rPr lang="en-CA" dirty="0" smtClean="0"/>
              <a:t>How did Caligula defile the Jewish temple?</a:t>
            </a:r>
          </a:p>
          <a:p>
            <a:pPr marL="514350" indent="-514350">
              <a:buFont typeface="+mj-lt"/>
              <a:buAutoNum type="alphaLcParenR"/>
            </a:pPr>
            <a:r>
              <a:rPr lang="en-CA" dirty="0" smtClean="0"/>
              <a:t>He burned it to the ground.</a:t>
            </a:r>
          </a:p>
          <a:p>
            <a:pPr marL="514350" indent="-514350">
              <a:buFont typeface="+mj-lt"/>
              <a:buAutoNum type="alphaLcParenR"/>
            </a:pPr>
            <a:r>
              <a:rPr lang="en-CA" dirty="0" smtClean="0"/>
              <a:t>He did not prevent his angry soldiers from slaughtering Jews</a:t>
            </a:r>
          </a:p>
          <a:p>
            <a:pPr marL="514350" indent="-514350">
              <a:buFont typeface="+mj-lt"/>
              <a:buAutoNum type="alphaLcParenR"/>
            </a:pPr>
            <a:r>
              <a:rPr lang="en-CA" dirty="0" smtClean="0"/>
              <a:t>He put a statue of himself in the holiest place.</a:t>
            </a:r>
          </a:p>
          <a:p>
            <a:pPr marL="514350" indent="-514350">
              <a:buFont typeface="+mj-lt"/>
              <a:buAutoNum type="alphaLcParenR"/>
            </a:pPr>
            <a:r>
              <a:rPr lang="en-CA" dirty="0" smtClean="0"/>
              <a:t>He tortured Jewish </a:t>
            </a:r>
            <a:r>
              <a:rPr lang="en-CA" dirty="0" err="1" smtClean="0"/>
              <a:t>preists</a:t>
            </a:r>
            <a:r>
              <a:rPr lang="en-CA" dirty="0" smtClean="0"/>
              <a:t>.</a:t>
            </a:r>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Test Question</a:t>
            </a:r>
            <a:endParaRPr lang="en-CA" dirty="0"/>
          </a:p>
        </p:txBody>
      </p:sp>
      <p:sp>
        <p:nvSpPr>
          <p:cNvPr id="3" name="Content Placeholder 2"/>
          <p:cNvSpPr>
            <a:spLocks noGrp="1"/>
          </p:cNvSpPr>
          <p:nvPr>
            <p:ph sz="quarter" idx="1"/>
          </p:nvPr>
        </p:nvSpPr>
        <p:spPr/>
        <p:txBody>
          <a:bodyPr/>
          <a:lstStyle/>
          <a:p>
            <a:pPr>
              <a:buNone/>
            </a:pPr>
            <a:r>
              <a:rPr lang="en-CA" dirty="0" smtClean="0"/>
              <a:t>What is the most important influence the Roman Empire had on medieval Europe?</a:t>
            </a:r>
          </a:p>
          <a:p>
            <a:pPr marL="514350" indent="-514350">
              <a:buFont typeface="+mj-lt"/>
              <a:buAutoNum type="alphaLcParenR"/>
            </a:pPr>
            <a:r>
              <a:rPr lang="en-CA" dirty="0" smtClean="0"/>
              <a:t>Christianity as the state religion.</a:t>
            </a:r>
          </a:p>
          <a:p>
            <a:pPr marL="514350" indent="-514350">
              <a:buFont typeface="+mj-lt"/>
              <a:buAutoNum type="alphaLcParenR"/>
            </a:pPr>
            <a:r>
              <a:rPr lang="en-CA" dirty="0" smtClean="0"/>
              <a:t>Roads</a:t>
            </a:r>
          </a:p>
          <a:p>
            <a:pPr marL="514350" indent="-514350">
              <a:buFont typeface="+mj-lt"/>
              <a:buAutoNum type="alphaLcParenR"/>
            </a:pPr>
            <a:r>
              <a:rPr lang="en-CA" dirty="0" smtClean="0"/>
              <a:t>The Latin language</a:t>
            </a:r>
          </a:p>
          <a:p>
            <a:pPr marL="514350" indent="-514350">
              <a:buFont typeface="+mj-lt"/>
              <a:buAutoNum type="alphaLcParenR"/>
            </a:pPr>
            <a:r>
              <a:rPr lang="en-CA" dirty="0" smtClean="0"/>
              <a:t>Military inventions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Persecution</a:t>
            </a:r>
            <a:endParaRPr lang="en-US" dirty="0"/>
          </a:p>
        </p:txBody>
      </p:sp>
      <p:sp>
        <p:nvSpPr>
          <p:cNvPr id="3" name="Content Placeholder 2"/>
          <p:cNvSpPr>
            <a:spLocks noGrp="1"/>
          </p:cNvSpPr>
          <p:nvPr>
            <p:ph sz="quarter" idx="1"/>
          </p:nvPr>
        </p:nvSpPr>
        <p:spPr/>
        <p:txBody>
          <a:bodyPr/>
          <a:lstStyle/>
          <a:p>
            <a:r>
              <a:rPr lang="en-US" dirty="0" smtClean="0"/>
              <a:t>Persecution of the Jews had started even when Jesus was alive.</a:t>
            </a:r>
          </a:p>
          <a:p>
            <a:r>
              <a:rPr lang="en-US" dirty="0" smtClean="0"/>
              <a:t>Caligula defiled the temple shortly after Jesus’ death.</a:t>
            </a:r>
            <a:endParaRPr lang="en-US" dirty="0"/>
          </a:p>
        </p:txBody>
      </p:sp>
      <p:pic>
        <p:nvPicPr>
          <p:cNvPr id="4" name="Picture 3" descr="Caligula_purpletoga_455.jpg"/>
          <p:cNvPicPr>
            <a:picLocks noChangeAspect="1"/>
          </p:cNvPicPr>
          <p:nvPr/>
        </p:nvPicPr>
        <p:blipFill>
          <a:blip r:embed="rId2" cstate="print"/>
          <a:srcRect l="14066" r="19121"/>
          <a:stretch>
            <a:fillRect/>
          </a:stretch>
        </p:blipFill>
        <p:spPr>
          <a:xfrm>
            <a:off x="228600" y="3810000"/>
            <a:ext cx="2895600" cy="2152650"/>
          </a:xfrm>
          <a:prstGeom prst="rect">
            <a:avLst/>
          </a:prstGeom>
        </p:spPr>
      </p:pic>
      <p:pic>
        <p:nvPicPr>
          <p:cNvPr id="5" name="Picture 4" descr="Solomons-Temple.jpg"/>
          <p:cNvPicPr>
            <a:picLocks noChangeAspect="1"/>
          </p:cNvPicPr>
          <p:nvPr/>
        </p:nvPicPr>
        <p:blipFill>
          <a:blip r:embed="rId3" cstate="print"/>
          <a:srcRect b="19300"/>
          <a:stretch>
            <a:fillRect/>
          </a:stretch>
        </p:blipFill>
        <p:spPr>
          <a:xfrm>
            <a:off x="3200400" y="3581400"/>
            <a:ext cx="5867400" cy="262199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 would be fulfilled 70AD</a:t>
            </a:r>
            <a:br>
              <a:rPr lang="en-US" dirty="0" smtClean="0"/>
            </a:br>
            <a:r>
              <a:rPr lang="en-US" dirty="0" smtClean="0"/>
              <a:t>By Emperor Titus </a:t>
            </a:r>
            <a:endParaRPr lang="en-US" dirty="0"/>
          </a:p>
        </p:txBody>
      </p:sp>
      <p:pic>
        <p:nvPicPr>
          <p:cNvPr id="4" name="Content Placeholder 3" descr="dstruct.jpg"/>
          <p:cNvPicPr>
            <a:picLocks noGrp="1" noChangeAspect="1"/>
          </p:cNvPicPr>
          <p:nvPr>
            <p:ph sz="quarter" idx="1"/>
          </p:nvPr>
        </p:nvPicPr>
        <p:blipFill>
          <a:blip r:embed="rId2" cstate="print"/>
          <a:stretch>
            <a:fillRect/>
          </a:stretch>
        </p:blipFill>
        <p:spPr>
          <a:xfrm>
            <a:off x="914400" y="1480406"/>
            <a:ext cx="7772400" cy="45067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Zealots flee to </a:t>
            </a:r>
            <a:r>
              <a:rPr lang="en-US" u="sng" dirty="0" smtClean="0"/>
              <a:t>Masada</a:t>
            </a:r>
            <a:endParaRPr lang="en-US" u="sng" dirty="0"/>
          </a:p>
        </p:txBody>
      </p:sp>
      <p:sp>
        <p:nvSpPr>
          <p:cNvPr id="3" name="Content Placeholder 2"/>
          <p:cNvSpPr>
            <a:spLocks noGrp="1"/>
          </p:cNvSpPr>
          <p:nvPr>
            <p:ph sz="quarter" idx="1"/>
          </p:nvPr>
        </p:nvSpPr>
        <p:spPr>
          <a:xfrm>
            <a:off x="457200" y="1600200"/>
            <a:ext cx="4572000" cy="4525963"/>
          </a:xfrm>
        </p:spPr>
        <p:txBody>
          <a:bodyPr>
            <a:normAutofit fontScale="92500" lnSpcReduction="20000"/>
          </a:bodyPr>
          <a:lstStyle/>
          <a:p>
            <a:r>
              <a:rPr lang="en-US" dirty="0" smtClean="0"/>
              <a:t>Jews begin to fight against Romans.   Titus responds by killing and destroying Jerusalem</a:t>
            </a:r>
          </a:p>
          <a:p>
            <a:r>
              <a:rPr lang="en-US" dirty="0" smtClean="0"/>
              <a:t>Small group of zealots were most successful in resisting them.</a:t>
            </a:r>
          </a:p>
          <a:p>
            <a:r>
              <a:rPr lang="en-US" dirty="0" smtClean="0"/>
              <a:t>To the </a:t>
            </a:r>
            <a:r>
              <a:rPr lang="en-US" dirty="0"/>
              <a:t>R</a:t>
            </a:r>
            <a:r>
              <a:rPr lang="en-US" dirty="0" smtClean="0"/>
              <a:t>omans they would have been seen as terrorists.</a:t>
            </a:r>
          </a:p>
          <a:p>
            <a:r>
              <a:rPr lang="en-US" dirty="0" smtClean="0"/>
              <a:t>They took over one of the most defensible forts in the western world.</a:t>
            </a:r>
          </a:p>
          <a:p>
            <a:endParaRPr lang="en-US" dirty="0"/>
          </a:p>
        </p:txBody>
      </p:sp>
      <p:pic>
        <p:nvPicPr>
          <p:cNvPr id="4" name="Picture 3" descr="masada-U.S. Army photo by Staff Sgt. Jim Greenhill.jpg"/>
          <p:cNvPicPr>
            <a:picLocks noChangeAspect="1"/>
          </p:cNvPicPr>
          <p:nvPr/>
        </p:nvPicPr>
        <p:blipFill>
          <a:blip r:embed="rId2" cstate="print"/>
          <a:srcRect l="5811" r="23861" b="24157"/>
          <a:stretch>
            <a:fillRect/>
          </a:stretch>
        </p:blipFill>
        <p:spPr>
          <a:xfrm>
            <a:off x="4876800" y="2057400"/>
            <a:ext cx="4267200" cy="304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Romans Eradicate the Zealots</a:t>
            </a:r>
            <a:endParaRPr lang="en-US" dirty="0"/>
          </a:p>
        </p:txBody>
      </p:sp>
      <p:pic>
        <p:nvPicPr>
          <p:cNvPr id="6" name="Content Placeholder 5" descr="masada2.jpg"/>
          <p:cNvPicPr>
            <a:picLocks noGrp="1" noChangeAspect="1"/>
          </p:cNvPicPr>
          <p:nvPr>
            <p:ph sz="quarter" idx="1"/>
          </p:nvPr>
        </p:nvPicPr>
        <p:blipFill>
          <a:blip r:embed="rId2" cstate="print"/>
          <a:stretch>
            <a:fillRect/>
          </a:stretch>
        </p:blipFill>
        <p:spPr>
          <a:xfrm>
            <a:off x="0" y="2590800"/>
            <a:ext cx="4995894" cy="3352800"/>
          </a:xfrm>
        </p:spPr>
      </p:pic>
      <p:pic>
        <p:nvPicPr>
          <p:cNvPr id="7" name="Picture 6" descr="masada03.jpg"/>
          <p:cNvPicPr>
            <a:picLocks noChangeAspect="1"/>
          </p:cNvPicPr>
          <p:nvPr/>
        </p:nvPicPr>
        <p:blipFill>
          <a:blip r:embed="rId3" cstate="print"/>
          <a:stretch>
            <a:fillRect/>
          </a:stretch>
        </p:blipFill>
        <p:spPr>
          <a:xfrm>
            <a:off x="5181600" y="2438400"/>
            <a:ext cx="3657600" cy="2438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24997</TotalTime>
  <Words>1354</Words>
  <Application>Microsoft Office PowerPoint</Application>
  <PresentationFormat>On-screen Show (4:3)</PresentationFormat>
  <Paragraphs>216</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Equity</vt:lpstr>
      <vt:lpstr>Unit #1 Christianity to Conversion of Rome</vt:lpstr>
      <vt:lpstr>What we are Covering</vt:lpstr>
      <vt:lpstr>How Centuries Work</vt:lpstr>
      <vt:lpstr>Build a Timeline</vt:lpstr>
      <vt:lpstr>The Death of Jesus  The Fall of the Temple</vt:lpstr>
      <vt:lpstr>Jewish Persecution</vt:lpstr>
      <vt:lpstr>It would be fulfilled 70AD By Emperor Titus </vt:lpstr>
      <vt:lpstr>Jewish Zealots flee to Masada</vt:lpstr>
      <vt:lpstr>The Romans Eradicate the Zealots</vt:lpstr>
      <vt:lpstr>Emperor Hadrian </vt:lpstr>
      <vt:lpstr>Why is this Important</vt:lpstr>
      <vt:lpstr>While the Jews are being dispersed Christianity expands</vt:lpstr>
      <vt:lpstr>What you need to know about Rome when it takes over.</vt:lpstr>
      <vt:lpstr>Roman Taxes</vt:lpstr>
      <vt:lpstr>Roman Religion</vt:lpstr>
      <vt:lpstr>Grab-Bag of Religion</vt:lpstr>
      <vt:lpstr>Roman Roads and Buildings </vt:lpstr>
      <vt:lpstr>Roman Military</vt:lpstr>
      <vt:lpstr>Technology</vt:lpstr>
      <vt:lpstr>IMPORTANT Rome is offering its advances to its subjects</vt:lpstr>
      <vt:lpstr>Reasons for The Fall of Rome</vt:lpstr>
      <vt:lpstr>Tiberius</vt:lpstr>
      <vt:lpstr>Tiberius the Monster</vt:lpstr>
      <vt:lpstr>Nero’s violence  </vt:lpstr>
      <vt:lpstr>Nero’s Moral Depravity (insane)</vt:lpstr>
      <vt:lpstr>Nero</vt:lpstr>
      <vt:lpstr>Emperor Commodus the most foul </vt:lpstr>
      <vt:lpstr>Emperor Commodus</vt:lpstr>
      <vt:lpstr>Question for Discussion</vt:lpstr>
      <vt:lpstr>The Fall of Rome</vt:lpstr>
      <vt:lpstr>The Size</vt:lpstr>
      <vt:lpstr>The Budget does not Balance</vt:lpstr>
      <vt:lpstr>What NOT to do when you’re an Emperor facing bankruptcy.</vt:lpstr>
      <vt:lpstr>The Fall of Rome</vt:lpstr>
      <vt:lpstr>What is corruption?</vt:lpstr>
      <vt:lpstr>The Roman Senate’s Corruption</vt:lpstr>
      <vt:lpstr>The Praetorian Guard </vt:lpstr>
      <vt:lpstr>Praetorian Guard’s Corruption</vt:lpstr>
      <vt:lpstr>Slide 39</vt:lpstr>
      <vt:lpstr>The Fall of Rome</vt:lpstr>
      <vt:lpstr>Anglo Saxons and Celts</vt:lpstr>
      <vt:lpstr>Huns</vt:lpstr>
      <vt:lpstr>Visigoths</vt:lpstr>
      <vt:lpstr>Vandals</vt:lpstr>
      <vt:lpstr>The Goths  (Osogoths)</vt:lpstr>
      <vt:lpstr>The Franks</vt:lpstr>
      <vt:lpstr>The Invaders</vt:lpstr>
      <vt:lpstr>The Fall of Rome   </vt:lpstr>
      <vt:lpstr>Overview on the Problems</vt:lpstr>
      <vt:lpstr>Divide the Empire</vt:lpstr>
      <vt:lpstr>Solution Explained</vt:lpstr>
      <vt:lpstr>Rome had traditionally persecuted Christians.  </vt:lpstr>
      <vt:lpstr>Rome Becomes Christian</vt:lpstr>
      <vt:lpstr>Council of Nicea</vt:lpstr>
      <vt:lpstr>The Solution   (mark on timeline)</vt:lpstr>
      <vt:lpstr>Why is this important.</vt:lpstr>
      <vt:lpstr>Rome Falls 479 Importance of Roman History</vt:lpstr>
      <vt:lpstr>Sample Test Questions</vt:lpstr>
      <vt:lpstr>Sample Test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Christianity to Conversion of Rome</dc:title>
  <dc:creator>Jennifer</dc:creator>
  <cp:lastModifiedBy>Jennifer</cp:lastModifiedBy>
  <cp:revision>6</cp:revision>
  <dcterms:created xsi:type="dcterms:W3CDTF">2015-01-26T21:35:56Z</dcterms:created>
  <dcterms:modified xsi:type="dcterms:W3CDTF">2015-02-18T15:28:10Z</dcterms:modified>
</cp:coreProperties>
</file>