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8" r:id="rId4"/>
    <p:sldId id="259" r:id="rId5"/>
    <p:sldId id="258" r:id="rId6"/>
    <p:sldId id="269" r:id="rId7"/>
    <p:sldId id="257" r:id="rId8"/>
    <p:sldId id="262" r:id="rId9"/>
    <p:sldId id="260" r:id="rId10"/>
    <p:sldId id="261" r:id="rId11"/>
    <p:sldId id="263" r:id="rId12"/>
    <p:sldId id="267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B9D61-1B43-4408-A1A6-F44702F22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505E3-6220-4E63-8CEF-E1711F150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5CCCB-6251-453A-A783-156F4EF09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A2977-1469-4169-8DD1-3CA8C066AA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D5619-2436-4539-9ABD-4163327656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C145-9685-48C3-9BFE-C6DB880E8E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8E213-8CB4-44AB-9956-1CF5E053E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14770-2DCB-45F5-80C9-1D9D24E63E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8535E-1DA5-4603-908A-C179076955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95023-AB55-42F5-810F-F25A170B14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4E91B-CE03-4CFC-8F94-479E4E9624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2E583-2E5B-48E0-8007-45B974166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3188-2BBD-44AC-96EE-01C1EB235A54}" type="datetimeFigureOut">
              <a:rPr lang="en-CA" smtClean="0"/>
              <a:pPr/>
              <a:t>06/09/2014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CB717-9839-463A-9D93-D72D33955A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7FECF-8E09-47B6-9CEA-A6FF09BD48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Industry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CA" dirty="0" smtClean="0"/>
              <a:t>What does the fishing industry produce?</a:t>
            </a:r>
          </a:p>
          <a:p>
            <a:r>
              <a:rPr lang="en-CA" dirty="0" smtClean="0"/>
              <a:t>What does the Oil and Gas industry produce?</a:t>
            </a:r>
          </a:p>
          <a:p>
            <a:r>
              <a:rPr lang="en-CA" dirty="0" smtClean="0"/>
              <a:t>What does the forestry industry produce?</a:t>
            </a:r>
          </a:p>
          <a:p>
            <a:endParaRPr lang="en-CA" dirty="0"/>
          </a:p>
          <a:p>
            <a:r>
              <a:rPr lang="en-CA" dirty="0" smtClean="0"/>
              <a:t>What does a cultural industry produce?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Council of the Arts  (1951)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CA" dirty="0" smtClean="0"/>
              <a:t>Gives government money to Canadian Artists.</a:t>
            </a:r>
          </a:p>
          <a:p>
            <a:r>
              <a:rPr lang="en-CA" dirty="0" smtClean="0"/>
              <a:t>Music, Painting, Drama, Dance, Photography…etc</a:t>
            </a:r>
          </a:p>
          <a:p>
            <a:endParaRPr lang="en-CA" dirty="0"/>
          </a:p>
        </p:txBody>
      </p:sp>
      <p:pic>
        <p:nvPicPr>
          <p:cNvPr id="4" name="Picture 3" descr="canadacouncil_logo_small_gre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098" y="3356992"/>
            <a:ext cx="625724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Broadcasting Act (1968)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Provide Canadians with phone, television, and  radio services</a:t>
            </a:r>
            <a:r>
              <a:rPr lang="en-CA" dirty="0" smtClean="0"/>
              <a:t>.  </a:t>
            </a:r>
          </a:p>
          <a:p>
            <a:r>
              <a:rPr lang="en-CA" dirty="0" smtClean="0"/>
              <a:t>Ensures that phone companies and TV companies will not have compete financially with larger companies in America </a:t>
            </a:r>
            <a:r>
              <a:rPr lang="en-CA" dirty="0" smtClean="0"/>
              <a:t>(protects </a:t>
            </a:r>
            <a:r>
              <a:rPr lang="en-CA" dirty="0" err="1" smtClean="0"/>
              <a:t>Telus</a:t>
            </a:r>
            <a:r>
              <a:rPr lang="en-CA" dirty="0" smtClean="0"/>
              <a:t> and Bell and ensures we always have CBC radio and TV)</a:t>
            </a:r>
            <a:endParaRPr lang="en-CA" dirty="0" smtClean="0"/>
          </a:p>
          <a:p>
            <a:r>
              <a:rPr lang="en-CA" dirty="0" smtClean="0"/>
              <a:t>Includes </a:t>
            </a:r>
            <a:r>
              <a:rPr lang="en-CA" dirty="0" smtClean="0"/>
              <a:t>Canadian Content regulations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708920"/>
            <a:ext cx="2411760" cy="200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CRTC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676875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b="1" dirty="0" smtClean="0"/>
              <a:t>“Canadian Radio and Telecommunications Commission”</a:t>
            </a:r>
          </a:p>
          <a:p>
            <a:r>
              <a:rPr lang="en-CA" dirty="0" smtClean="0"/>
              <a:t>Makes sure Canadians promote their own culture by creating rules for TV and Radio.   </a:t>
            </a:r>
          </a:p>
          <a:p>
            <a:r>
              <a:rPr lang="en-CA" dirty="0" smtClean="0"/>
              <a:t>Makes sure that radio and TV have enough “Canadian Content”   “CAN-CON”</a:t>
            </a:r>
          </a:p>
          <a:p>
            <a:r>
              <a:rPr lang="en-CA" dirty="0" smtClean="0"/>
              <a:t>Make sure Canadian T.V. is shown during “prime time”  </a:t>
            </a:r>
          </a:p>
          <a:p>
            <a:r>
              <a:rPr lang="en-CA" dirty="0" smtClean="0"/>
              <a:t>Keeps lots of American television, music, cell phone companies out of the country. (censorship?)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Canadian Content?</a:t>
            </a:r>
          </a:p>
          <a:p>
            <a:pPr>
              <a:buNone/>
            </a:pPr>
            <a:r>
              <a:rPr lang="en-CA" dirty="0" smtClean="0"/>
              <a:t>Having a beaver.</a:t>
            </a:r>
          </a:p>
          <a:p>
            <a:pPr>
              <a:buNone/>
            </a:pPr>
            <a:r>
              <a:rPr lang="en-CA" dirty="0" smtClean="0"/>
              <a:t>Having a Canadian flag.</a:t>
            </a:r>
          </a:p>
          <a:p>
            <a:pPr>
              <a:buNone/>
            </a:pPr>
            <a:r>
              <a:rPr lang="en-CA" dirty="0" smtClean="0"/>
              <a:t>Canadian Actors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PROBLEM:  its hard for Canada to have Canadian content when Canada has very little that is culturally different than the United States.</a:t>
            </a: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Barnstar-Can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40768"/>
            <a:ext cx="3222545" cy="310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Does Canada need to protect our Culture?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Write an quick Essay.</a:t>
            </a:r>
          </a:p>
          <a:p>
            <a:r>
              <a:rPr lang="en-CA" dirty="0" smtClean="0"/>
              <a:t>Point form is acceptable.</a:t>
            </a:r>
          </a:p>
          <a:p>
            <a:r>
              <a:rPr lang="en-CA" dirty="0" smtClean="0"/>
              <a:t>Don’t take too long on it, it won’t be for marks.</a:t>
            </a:r>
          </a:p>
          <a:p>
            <a:r>
              <a:rPr lang="en-CA" dirty="0" smtClean="0"/>
              <a:t>I’m trying to get a sense of where your skills are.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Industry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countries pop-culture machine.   Stronger the industry the stronger the culture.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…Consumption </a:t>
            </a:r>
            <a:r>
              <a:rPr lang="en-CA" dirty="0" smtClean="0"/>
              <a:t>of the easy pleasures of popular culture, made available by the mass communications media, renders people docile and content, no matter how difficult their economic circumstances</a:t>
            </a:r>
            <a:r>
              <a:rPr lang="en-CA" dirty="0" smtClean="0"/>
              <a:t>. </a:t>
            </a:r>
          </a:p>
          <a:p>
            <a:pPr>
              <a:buNone/>
            </a:pPr>
            <a:r>
              <a:rPr lang="en-CA" dirty="0" smtClean="0"/>
              <a:t>-Max </a:t>
            </a:r>
            <a:r>
              <a:rPr lang="en-CA" dirty="0" err="1" smtClean="0"/>
              <a:t>Horkheimer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Countries </a:t>
            </a:r>
            <a:r>
              <a:rPr lang="en-CA" dirty="0" smtClean="0"/>
              <a:t>produce </a:t>
            </a:r>
            <a:r>
              <a:rPr lang="en-CA" dirty="0" smtClean="0"/>
              <a:t>their own cultural</a:t>
            </a:r>
            <a:endParaRPr lang="en-CA" dirty="0"/>
          </a:p>
        </p:txBody>
      </p:sp>
      <p:pic>
        <p:nvPicPr>
          <p:cNvPr id="4" name="Content Placeholder 3" descr="fox-terry-88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69214">
            <a:off x="1115616" y="2420888"/>
            <a:ext cx="1778955" cy="2262982"/>
          </a:xfrm>
          <a:prstGeom prst="rect">
            <a:avLst/>
          </a:prstGeom>
        </p:spPr>
      </p:pic>
      <p:pic>
        <p:nvPicPr>
          <p:cNvPr id="5" name="Picture 4" descr="nash.jpg"/>
          <p:cNvPicPr>
            <a:picLocks noChangeAspect="1"/>
          </p:cNvPicPr>
          <p:nvPr/>
        </p:nvPicPr>
        <p:blipFill>
          <a:blip r:embed="rId3" cstate="print"/>
          <a:srcRect l="21261" r="14316"/>
          <a:stretch>
            <a:fillRect/>
          </a:stretch>
        </p:blipFill>
        <p:spPr>
          <a:xfrm rot="20334459">
            <a:off x="1835696" y="4653136"/>
            <a:ext cx="1844834" cy="1999780"/>
          </a:xfrm>
          <a:prstGeom prst="rect">
            <a:avLst/>
          </a:prstGeom>
        </p:spPr>
      </p:pic>
      <p:pic>
        <p:nvPicPr>
          <p:cNvPr id="6" name="Picture 5" descr="bmac_147_shania_tw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8604" y="1988840"/>
            <a:ext cx="1965395" cy="4077072"/>
          </a:xfrm>
          <a:prstGeom prst="rect">
            <a:avLst/>
          </a:prstGeom>
        </p:spPr>
      </p:pic>
      <p:pic>
        <p:nvPicPr>
          <p:cNvPr id="7" name="Picture 6" descr="Avril+Lavigne+Goodbye+Lullaby+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1840043" cy="2060848"/>
          </a:xfrm>
          <a:prstGeom prst="rect">
            <a:avLst/>
          </a:prstGeom>
        </p:spPr>
      </p:pic>
      <p:pic>
        <p:nvPicPr>
          <p:cNvPr id="8" name="Picture 7" descr="david-suzuki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4570">
            <a:off x="6337425" y="3687859"/>
            <a:ext cx="1578542" cy="1976072"/>
          </a:xfrm>
          <a:prstGeom prst="rect">
            <a:avLst/>
          </a:prstGeom>
        </p:spPr>
      </p:pic>
      <p:pic>
        <p:nvPicPr>
          <p:cNvPr id="9" name="Picture 8" descr="todd_mcfarlane_aot_p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84321">
            <a:off x="5024310" y="1970940"/>
            <a:ext cx="2500179" cy="2062648"/>
          </a:xfrm>
          <a:prstGeom prst="rect">
            <a:avLst/>
          </a:prstGeom>
        </p:spPr>
      </p:pic>
      <p:pic>
        <p:nvPicPr>
          <p:cNvPr id="10" name="Picture 9" descr="91566-004-6CCFE6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23575">
            <a:off x="3779912" y="4714875"/>
            <a:ext cx="1933575" cy="2143125"/>
          </a:xfrm>
          <a:prstGeom prst="rect">
            <a:avLst/>
          </a:prstGeom>
        </p:spPr>
      </p:pic>
      <p:pic>
        <p:nvPicPr>
          <p:cNvPr id="11" name="Picture 10" descr="atwoo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73740">
            <a:off x="3015770" y="2412119"/>
            <a:ext cx="1790700" cy="2552700"/>
          </a:xfrm>
          <a:prstGeom prst="rect">
            <a:avLst/>
          </a:prstGeom>
        </p:spPr>
      </p:pic>
      <p:pic>
        <p:nvPicPr>
          <p:cNvPr id="12" name="Picture 11" descr="emily carr 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1340768"/>
            <a:ext cx="1368563" cy="1792238"/>
          </a:xfrm>
          <a:prstGeom prst="rect">
            <a:avLst/>
          </a:prstGeom>
        </p:spPr>
      </p:pic>
      <p:pic>
        <p:nvPicPr>
          <p:cNvPr id="13" name="Picture 12" descr="Nickelback-nickelback-642022_1024_76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389603">
            <a:off x="5646147" y="5194691"/>
            <a:ext cx="1691680" cy="1268760"/>
          </a:xfrm>
          <a:prstGeom prst="rect">
            <a:avLst/>
          </a:prstGeom>
        </p:spPr>
      </p:pic>
      <p:pic>
        <p:nvPicPr>
          <p:cNvPr id="14" name="Picture 13" descr="cohen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242088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207424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Culture moves from large, culturally powerful countries to smaller, weaker countries.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924300" y="2205038"/>
            <a:ext cx="2376488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619250" y="1412875"/>
            <a:ext cx="2089150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732588" y="1844675"/>
            <a:ext cx="8636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CAN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051050" y="4724400"/>
            <a:ext cx="144145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04025" y="4941888"/>
            <a:ext cx="8636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VIETNAM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586081">
            <a:off x="3454400" y="3994150"/>
            <a:ext cx="32051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15 h 21600"/>
              <a:gd name="T14" fmla="*/ 19255 w 21600"/>
              <a:gd name="T15" fmla="*/ 15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5" y="0"/>
                </a:moveTo>
                <a:lnTo>
                  <a:pt x="16195" y="6115"/>
                </a:lnTo>
                <a:lnTo>
                  <a:pt x="3375" y="6115"/>
                </a:lnTo>
                <a:lnTo>
                  <a:pt x="3375" y="15485"/>
                </a:lnTo>
                <a:lnTo>
                  <a:pt x="16195" y="15485"/>
                </a:lnTo>
                <a:lnTo>
                  <a:pt x="1619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15"/>
                </a:moveTo>
                <a:lnTo>
                  <a:pt x="1350" y="15485"/>
                </a:lnTo>
                <a:lnTo>
                  <a:pt x="2700" y="15485"/>
                </a:lnTo>
                <a:lnTo>
                  <a:pt x="2700" y="6115"/>
                </a:lnTo>
                <a:close/>
              </a:path>
              <a:path w="21600" h="21600">
                <a:moveTo>
                  <a:pt x="0" y="6115"/>
                </a:moveTo>
                <a:lnTo>
                  <a:pt x="0" y="15485"/>
                </a:lnTo>
                <a:lnTo>
                  <a:pt x="675" y="15485"/>
                </a:lnTo>
                <a:lnTo>
                  <a:pt x="675" y="611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708400" y="5445125"/>
            <a:ext cx="25908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5400000">
            <a:off x="2232025" y="3968751"/>
            <a:ext cx="9366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Mary Pickford,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America’s Sweetheart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ry-pickford-ca-1929-evere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360784" cy="4314844"/>
          </a:xfrm>
        </p:spPr>
      </p:pic>
      <p:pic>
        <p:nvPicPr>
          <p:cNvPr id="5" name="Picture 4" descr="pickf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3312368" cy="413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Canadian is next to the most powerful culture and most powerful country.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 descr="hollywood-sign_161556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2391616" cy="1497360"/>
          </a:xfrm>
          <a:prstGeom prst="rect">
            <a:avLst/>
          </a:prstGeom>
        </p:spPr>
      </p:pic>
      <p:pic>
        <p:nvPicPr>
          <p:cNvPr id="6" name="Picture 5" descr="mgmlogo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2200284" cy="1373853"/>
          </a:xfrm>
          <a:prstGeom prst="rect">
            <a:avLst/>
          </a:prstGeom>
        </p:spPr>
      </p:pic>
      <p:pic>
        <p:nvPicPr>
          <p:cNvPr id="7" name="Picture 6" descr="Walt-Disney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564904"/>
            <a:ext cx="2043421" cy="1475804"/>
          </a:xfrm>
          <a:prstGeom prst="rect">
            <a:avLst/>
          </a:prstGeom>
        </p:spPr>
      </p:pic>
      <p:pic>
        <p:nvPicPr>
          <p:cNvPr id="8" name="Picture 7" descr="images (3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420888"/>
            <a:ext cx="1431602" cy="1431602"/>
          </a:xfrm>
          <a:prstGeom prst="rect">
            <a:avLst/>
          </a:prstGeom>
        </p:spPr>
      </p:pic>
      <p:pic>
        <p:nvPicPr>
          <p:cNvPr id="9" name="Picture 8" descr="MISTRETTA2008[1]10_SAT[1]bri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204864"/>
            <a:ext cx="1553130" cy="2060848"/>
          </a:xfrm>
          <a:prstGeom prst="rect">
            <a:avLst/>
          </a:prstGeom>
        </p:spPr>
      </p:pic>
      <p:pic>
        <p:nvPicPr>
          <p:cNvPr id="11" name="Picture 10" descr="lasvegasnv-las-vegas-welcome-sig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042719"/>
            <a:ext cx="1211430" cy="1815281"/>
          </a:xfrm>
          <a:prstGeom prst="rect">
            <a:avLst/>
          </a:prstGeom>
        </p:spPr>
      </p:pic>
      <p:pic>
        <p:nvPicPr>
          <p:cNvPr id="12" name="Picture 11" descr="Captain_America_promo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4941168"/>
            <a:ext cx="1262553" cy="1916832"/>
          </a:xfrm>
          <a:prstGeom prst="rect">
            <a:avLst/>
          </a:prstGeom>
        </p:spPr>
      </p:pic>
      <p:pic>
        <p:nvPicPr>
          <p:cNvPr id="4" name="Content Placeholder 3" descr="CanadianFlagCreativeDawStockXCh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645024"/>
            <a:ext cx="3417987" cy="178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Brief History of Canadian </a:t>
            </a:r>
            <a:r>
              <a:rPr lang="en-CA" dirty="0" smtClean="0"/>
              <a:t>Cultural Industry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506916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1920’s </a:t>
            </a:r>
            <a:r>
              <a:rPr lang="en-CA" dirty="0" smtClean="0"/>
              <a:t>Broadcasting act decides to make a entertainment for Canadians across the country</a:t>
            </a:r>
            <a:r>
              <a:rPr lang="en-CA" dirty="0" smtClean="0"/>
              <a:t>.</a:t>
            </a:r>
            <a:r>
              <a:rPr lang="en-CA" dirty="0" smtClean="0"/>
              <a:t> </a:t>
            </a:r>
            <a:r>
              <a:rPr lang="en-CA" dirty="0" smtClean="0"/>
              <a:t>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1930’s CBC </a:t>
            </a:r>
            <a:r>
              <a:rPr lang="en-CA" dirty="0" smtClean="0"/>
              <a:t>(Canadian Broadcast Corporation) is created as a radio station for all </a:t>
            </a:r>
            <a:r>
              <a:rPr lang="en-CA" dirty="0" smtClean="0"/>
              <a:t>Canada.  Gives viewers something distinctly Canadian to watch.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NFB  (national film Board) Canada’s version of Hollywood.   Prior to WW2 it was one of the most powerful film agencies around.</a:t>
            </a:r>
          </a:p>
          <a:p>
            <a:endParaRPr lang="en-CA" dirty="0"/>
          </a:p>
          <a:p>
            <a:pPr algn="ctr">
              <a:buNone/>
            </a:pPr>
            <a:r>
              <a:rPr lang="en-CA" dirty="0" smtClean="0"/>
              <a:t>Problem</a:t>
            </a:r>
          </a:p>
          <a:p>
            <a:pPr algn="ctr">
              <a:buNone/>
            </a:pPr>
            <a:r>
              <a:rPr lang="en-CA" dirty="0" smtClean="0"/>
              <a:t>Soon American’s Films and Radio are being sent into Canada. (And they are better) </a:t>
            </a:r>
          </a:p>
        </p:txBody>
      </p:sp>
      <p:pic>
        <p:nvPicPr>
          <p:cNvPr id="4" name="Picture 3" descr="C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556792"/>
            <a:ext cx="1765601" cy="2294384"/>
          </a:xfrm>
          <a:prstGeom prst="rect">
            <a:avLst/>
          </a:prstGeom>
        </p:spPr>
      </p:pic>
      <p:pic>
        <p:nvPicPr>
          <p:cNvPr id="5" name="Picture 4" descr="N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933056"/>
            <a:ext cx="1586267" cy="192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Massey </a:t>
            </a:r>
            <a:r>
              <a:rPr lang="en-CA" dirty="0" smtClean="0"/>
              <a:t>Commission (176-177)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Studies why “Canadian” talent keeps moving south.</a:t>
            </a:r>
          </a:p>
          <a:p>
            <a:r>
              <a:rPr lang="en-CA" dirty="0" smtClean="0"/>
              <a:t>Concerned that there will be no difference culturally between Canada and the U.S.A..</a:t>
            </a:r>
          </a:p>
          <a:p>
            <a:r>
              <a:rPr lang="en-CA" dirty="0" smtClean="0"/>
              <a:t>Believes Canada needs to culturally protect itself.</a:t>
            </a:r>
          </a:p>
          <a:p>
            <a:endParaRPr lang="en-CA" dirty="0"/>
          </a:p>
          <a:p>
            <a:pPr>
              <a:buNone/>
            </a:pPr>
            <a:r>
              <a:rPr lang="en-CA" dirty="0" smtClean="0"/>
              <a:t>HOW Does a country Culturally protect itself???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 protects its culture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196752"/>
            <a:ext cx="2808312" cy="136815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en-CA" sz="2400" dirty="0" smtClean="0"/>
          </a:p>
          <a:p>
            <a:pPr algn="ctr"/>
            <a:r>
              <a:rPr lang="en-CA" sz="2400" dirty="0" smtClean="0"/>
              <a:t>Massey Commission </a:t>
            </a:r>
            <a:endParaRPr lang="en-CA" sz="2400" dirty="0"/>
          </a:p>
        </p:txBody>
      </p:sp>
      <p:sp>
        <p:nvSpPr>
          <p:cNvPr id="7" name="Down Arrow 6"/>
          <p:cNvSpPr/>
          <p:nvPr/>
        </p:nvSpPr>
        <p:spPr>
          <a:xfrm rot="3555043">
            <a:off x="2139933" y="1340359"/>
            <a:ext cx="100811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 rot="19503711">
            <a:off x="5778253" y="2645296"/>
            <a:ext cx="100811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0" y="2060848"/>
            <a:ext cx="18002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Canadian Council of the Arts (1951)</a:t>
            </a:r>
            <a:endParaRPr lang="en-CA" sz="2400" dirty="0"/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6084168" y="4221088"/>
            <a:ext cx="2232248" cy="127419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1968 Broadcasting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flipV="1">
            <a:off x="4211960" y="6126163"/>
            <a:ext cx="4474840" cy="399181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5148064" y="450912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ight Arrow 18"/>
          <p:cNvSpPr/>
          <p:nvPr/>
        </p:nvSpPr>
        <p:spPr>
          <a:xfrm rot="10160095">
            <a:off x="4932040" y="5445224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3419872" y="42210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Canadian Content Rules</a:t>
            </a:r>
            <a:endParaRPr lang="en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4452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CRTC</a:t>
            </a:r>
            <a:endParaRPr lang="en-CA" sz="2400" dirty="0"/>
          </a:p>
        </p:txBody>
      </p:sp>
      <p:sp>
        <p:nvSpPr>
          <p:cNvPr id="15" name="Down Arrow 14"/>
          <p:cNvSpPr/>
          <p:nvPr/>
        </p:nvSpPr>
        <p:spPr>
          <a:xfrm rot="2231042">
            <a:off x="3220053" y="2276463"/>
            <a:ext cx="100811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259632" y="3933056"/>
            <a:ext cx="18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CBC  Television </a:t>
            </a:r>
            <a:r>
              <a:rPr lang="en-CA" sz="2400" dirty="0" smtClean="0"/>
              <a:t>(</a:t>
            </a:r>
            <a:r>
              <a:rPr lang="en-CA" sz="2400" dirty="0" smtClean="0"/>
              <a:t>1952)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474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Cultural Industry </vt:lpstr>
      <vt:lpstr>Cultural Industry</vt:lpstr>
      <vt:lpstr>Countries produce their own cultural</vt:lpstr>
      <vt:lpstr>Culture moves from large, culturally powerful countries to smaller, weaker countries.</vt:lpstr>
      <vt:lpstr>Mary Pickford,  America’s Sweetheart</vt:lpstr>
      <vt:lpstr>Canadian is next to the most powerful culture and most powerful country.</vt:lpstr>
      <vt:lpstr>Brief History of Canadian Cultural Industry</vt:lpstr>
      <vt:lpstr>Massey Commission (176-177) </vt:lpstr>
      <vt:lpstr>Canada protects its culture</vt:lpstr>
      <vt:lpstr>Council of the Arts  (1951)</vt:lpstr>
      <vt:lpstr>Broadcasting Act (1968)</vt:lpstr>
      <vt:lpstr>CRTC</vt:lpstr>
      <vt:lpstr>Canadian Content</vt:lpstr>
      <vt:lpstr>Does Canada need to protect our Culture?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Industry</dc:title>
  <dc:creator>Craig Woelke</dc:creator>
  <cp:lastModifiedBy>Craig</cp:lastModifiedBy>
  <cp:revision>10</cp:revision>
  <dcterms:created xsi:type="dcterms:W3CDTF">2013-09-02T08:17:52Z</dcterms:created>
  <dcterms:modified xsi:type="dcterms:W3CDTF">2014-09-07T05:10:12Z</dcterms:modified>
</cp:coreProperties>
</file>