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Josefin Slab"/>
      <p:regular r:id="rId21"/>
      <p:bold r:id="rId22"/>
      <p:italic r:id="rId23"/>
      <p:boldItalic r:id="rId24"/>
    </p:embeddedFont>
    <p:embeddedFont>
      <p:font typeface="Old Standard TT"/>
      <p:regular r:id="rId25"/>
      <p:bold r:id="rId26"/>
      <p: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Author clrIdx="0" id="0" initials="" lastIdx="1" name="Sarah Hocking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JosefinSlab-bold.fntdata"/><Relationship Id="rId21" Type="http://schemas.openxmlformats.org/officeDocument/2006/relationships/font" Target="fonts/JosefinSlab-regular.fntdata"/><Relationship Id="rId24" Type="http://schemas.openxmlformats.org/officeDocument/2006/relationships/font" Target="fonts/JosefinSlab-boldItalic.fntdata"/><Relationship Id="rId23" Type="http://schemas.openxmlformats.org/officeDocument/2006/relationships/font" Target="fonts/JosefinSlab-italic.fntdata"/><Relationship Id="rId1" Type="http://schemas.openxmlformats.org/officeDocument/2006/relationships/theme" Target="theme/theme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.xml"/><Relationship Id="rId9" Type="http://schemas.openxmlformats.org/officeDocument/2006/relationships/slide" Target="slides/slide3.xml"/><Relationship Id="rId26" Type="http://schemas.openxmlformats.org/officeDocument/2006/relationships/font" Target="fonts/OldStandardTT-bold.fntdata"/><Relationship Id="rId25" Type="http://schemas.openxmlformats.org/officeDocument/2006/relationships/font" Target="fonts/OldStandardTT-regular.fntdata"/><Relationship Id="rId27" Type="http://schemas.openxmlformats.org/officeDocument/2006/relationships/font" Target="fonts/OldStandardTT-italic.fntdata"/><Relationship Id="rId5" Type="http://schemas.openxmlformats.org/officeDocument/2006/relationships/notesMaster" Target="notesMasters/notesMaster.xml"/><Relationship Id="rId6" Type="http://schemas.openxmlformats.org/officeDocument/2006/relationships/slide" Target="slides/slide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comments/comment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m authorId="0" idx="1">
    <p:pos x="6000" y="0"/>
    <p:text>Im kidding, we arent using this. Besides, i think taran would go before us</p:text>
  </p:cm>
</p:cmLst>
</file>

<file path=ppt/notesMasters/_rels/notesMaster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.xml"/></Relationships>
</file>

<file path=ppt/notesSlides/notesSlide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Shape 17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.xml"/></Relationships>
</file>

<file path=ppt/slideLayouts/slideLayout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7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512700" y="3840639"/>
            <a:ext cx="8118599" cy="7874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cap="flat" cmpd="sng" w="2857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512700" y="1893300"/>
            <a:ext cx="8118599" cy="15228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71675"/>
            <a:ext cx="3999899" cy="3397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399" cy="0"/>
          </a:xfrm>
          <a:prstGeom prst="straightConnector1">
            <a:avLst/>
          </a:prstGeom>
          <a:noFill/>
          <a:ln cap="flat" cmpd="sng" w="19050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382350"/>
            <a:ext cx="4045199" cy="13332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rt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039650"/>
            <a:ext cx="8520599" cy="21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b="1" sz="14000"/>
            </a:lvl1pPr>
            <a:lvl2pPr lvl="1" rtl="0" algn="ctr">
              <a:spcBef>
                <a:spcPts val="0"/>
              </a:spcBef>
              <a:buSzPct val="100000"/>
              <a:defRPr b="1" sz="14000"/>
            </a:lvl2pPr>
            <a:lvl3pPr lvl="2" rtl="0" algn="ctr">
              <a:spcBef>
                <a:spcPts val="0"/>
              </a:spcBef>
              <a:buSzPct val="100000"/>
              <a:defRPr b="1" sz="14000"/>
            </a:lvl3pPr>
            <a:lvl4pPr lvl="3" rtl="0" algn="ctr">
              <a:spcBef>
                <a:spcPts val="0"/>
              </a:spcBef>
              <a:buSzPct val="100000"/>
              <a:defRPr b="1" sz="14000"/>
            </a:lvl4pPr>
            <a:lvl5pPr lvl="4" rtl="0" algn="ctr">
              <a:spcBef>
                <a:spcPts val="0"/>
              </a:spcBef>
              <a:buSzPct val="100000"/>
              <a:defRPr b="1" sz="14000"/>
            </a:lvl5pPr>
            <a:lvl6pPr lvl="5" rtl="0" algn="ctr">
              <a:spcBef>
                <a:spcPts val="0"/>
              </a:spcBef>
              <a:buSzPct val="100000"/>
              <a:defRPr b="1" sz="14000"/>
            </a:lvl6pPr>
            <a:lvl7pPr lvl="6" rtl="0" algn="ctr">
              <a:spcBef>
                <a:spcPts val="0"/>
              </a:spcBef>
              <a:buSzPct val="100000"/>
              <a:defRPr b="1" sz="14000"/>
            </a:lvl7pPr>
            <a:lvl8pPr lvl="7" rtl="0" algn="ctr">
              <a:spcBef>
                <a:spcPts val="0"/>
              </a:spcBef>
              <a:buSzPct val="100000"/>
              <a:defRPr b="1" sz="14000"/>
            </a:lvl8pPr>
            <a:lvl9pPr lvl="8" rtl="0" algn="ctr">
              <a:spcBef>
                <a:spcPts val="0"/>
              </a:spcBef>
              <a:buSzPct val="100000"/>
              <a:defRPr b="1" sz="14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.xml"/><Relationship Id="rId2" Type="http://schemas.openxmlformats.org/officeDocument/2006/relationships/notesSlide" Target="../notesSlides/notesSlide.xml"/><Relationship Id="rId3" Type="http://schemas.openxmlformats.org/officeDocument/2006/relationships/comments" Target="../comments/comment.xml"/><Relationship Id="rId4" Type="http://schemas.openxmlformats.org/officeDocument/2006/relationships/image" Target="../media/image04.png"/></Relationships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1.png"/><Relationship Id="rId4" Type="http://schemas.openxmlformats.org/officeDocument/2006/relationships/image" Target="../media/image02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2.jpg"/><Relationship Id="rId4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jpg"/><Relationship Id="rId4" Type="http://schemas.openxmlformats.org/officeDocument/2006/relationships/image" Target="../media/image05.jpg"/><Relationship Id="rId5" Type="http://schemas.openxmlformats.org/officeDocument/2006/relationships/image" Target="../media/image0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png"/><Relationship Id="rId4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Relationship Id="rId4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jpg"/><Relationship Id="rId4" Type="http://schemas.openxmlformats.org/officeDocument/2006/relationships/image" Target="../media/image15.jpg"/><Relationship Id="rId5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Relationship Id="rId4" Type="http://schemas.openxmlformats.org/officeDocument/2006/relationships/image" Target="../media/image18.jpg"/></Relationships>
</file>

<file path=ppt/slides/slide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noFill/>
      </p:bgPr>
    </p:bg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210775" y="161725"/>
            <a:ext cx="8118599" cy="1556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5000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Cold War</a:t>
            </a:r>
          </a:p>
          <a:p>
            <a:pPr lvl="0">
              <a:spcBef>
                <a:spcPts val="0"/>
              </a:spcBef>
              <a:buNone/>
            </a:pPr>
            <a:r>
              <a:rPr b="1" lang="en" sz="5000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Military Alliances</a:t>
            </a:r>
          </a:p>
        </p:txBody>
      </p:sp>
      <p:sp>
        <p:nvSpPr>
          <p:cNvPr id="60" name="Shape 60"/>
          <p:cNvSpPr txBox="1"/>
          <p:nvPr/>
        </p:nvSpPr>
        <p:spPr>
          <a:xfrm>
            <a:off x="210775" y="2821625"/>
            <a:ext cx="4911900" cy="75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800">
                <a:latin typeface="Josefin Slab"/>
                <a:ea typeface="Josefin Slab"/>
                <a:cs typeface="Josefin Slab"/>
                <a:sym typeface="Josefin Slab"/>
              </a:rPr>
              <a:t>By Sarah &amp; Sierra 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05575" y="1718125"/>
            <a:ext cx="3238425" cy="342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Josefin Slab"/>
                <a:ea typeface="Josefin Slab"/>
                <a:cs typeface="Josefin Slab"/>
                <a:sym typeface="Josefin Slab"/>
              </a:rPr>
              <a:t>Conflicting Countries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311700" y="1171600"/>
            <a:ext cx="58253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Most of the countries on one side were allied in </a:t>
            </a:r>
            <a:r>
              <a:rPr b="1" i="1" lang="en" sz="2000">
                <a:latin typeface="Josefin Slab"/>
                <a:ea typeface="Josefin Slab"/>
                <a:cs typeface="Josefin Slab"/>
                <a:sym typeface="Josefin Slab"/>
              </a:rPr>
              <a:t>NATO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, whose most powerful country was the United States. The countries on the other side were allied in the </a:t>
            </a:r>
            <a:r>
              <a:rPr b="1" i="1" lang="en" sz="2000">
                <a:latin typeface="Josefin Slab"/>
                <a:ea typeface="Josefin Slab"/>
                <a:cs typeface="Josefin Slab"/>
                <a:sym typeface="Josefin Slab"/>
              </a:rPr>
              <a:t>Warsaw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</a:t>
            </a:r>
            <a:r>
              <a:rPr b="1" i="1" lang="en" sz="2000">
                <a:latin typeface="Josefin Slab"/>
                <a:ea typeface="Josefin Slab"/>
                <a:cs typeface="Josefin Slab"/>
                <a:sym typeface="Josefin Slab"/>
              </a:rPr>
              <a:t>Pact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whose most powerful country was the Soviet Union. These groups were divided by the </a:t>
            </a:r>
            <a:r>
              <a:rPr b="1" i="1" lang="en" sz="2000">
                <a:latin typeface="Josefin Slab"/>
                <a:ea typeface="Josefin Slab"/>
                <a:cs typeface="Josefin Slab"/>
                <a:sym typeface="Josefin Slab"/>
              </a:rPr>
              <a:t>Iron Curtain.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The Cold War started in 1947 due to the belief that the government would become either </a:t>
            </a:r>
            <a:r>
              <a:rPr b="1" i="1" lang="en" sz="2000">
                <a:latin typeface="Josefin Slab"/>
                <a:ea typeface="Josefin Slab"/>
                <a:cs typeface="Josefin Slab"/>
                <a:sym typeface="Josefin Slab"/>
              </a:rPr>
              <a:t>communist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or </a:t>
            </a:r>
            <a:r>
              <a:rPr b="1" i="1" lang="en" sz="2000">
                <a:latin typeface="Josefin Slab"/>
                <a:ea typeface="Josefin Slab"/>
                <a:cs typeface="Josefin Slab"/>
                <a:sym typeface="Josefin Slab"/>
              </a:rPr>
              <a:t>capitalist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. 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7150" y="2517475"/>
            <a:ext cx="2041949" cy="224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6400" y="445025"/>
            <a:ext cx="2041949" cy="204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Josefin Slab"/>
                <a:ea typeface="Josefin Slab"/>
                <a:cs typeface="Josefin Slab"/>
                <a:sym typeface="Josefin Slab"/>
              </a:rPr>
              <a:t>Iron Curtain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058225"/>
            <a:ext cx="6591299" cy="3347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355600" lvl="0" marL="457200" rtl="0">
              <a:spcBef>
                <a:spcPts val="0"/>
              </a:spcBef>
              <a:buSzPct val="100000"/>
              <a:buFont typeface="Josefin Slab"/>
            </a:pP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The </a:t>
            </a:r>
            <a:r>
              <a:rPr i="1" lang="en" sz="2000">
                <a:latin typeface="Josefin Slab"/>
                <a:ea typeface="Josefin Slab"/>
                <a:cs typeface="Josefin Slab"/>
                <a:sym typeface="Josefin Slab"/>
              </a:rPr>
              <a:t>Iron Curtain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is the physical division between West and East Europe that was created at the end of World War II and lasted until the end of the Cold War. 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Josefin Slab"/>
            </a:pP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The East side of the iron curtain was the communist group (</a:t>
            </a:r>
            <a:r>
              <a:rPr i="1" lang="en" sz="2000">
                <a:latin typeface="Josefin Slab"/>
                <a:ea typeface="Josefin Slab"/>
                <a:cs typeface="Josefin Slab"/>
                <a:sym typeface="Josefin Slab"/>
              </a:rPr>
              <a:t>Warsaw Pact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) and on the West side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of the iron curtain is the capitalist group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(NATO).  </a:t>
            </a:r>
          </a:p>
          <a:p>
            <a:pPr indent="-355600" lvl="0" marL="457200" rtl="0">
              <a:spcBef>
                <a:spcPts val="0"/>
              </a:spcBef>
              <a:buSzPct val="100000"/>
              <a:buFont typeface="Josefin Slab"/>
            </a:pP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Geographically, the borderline ran from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Estonia in the north to Yugoslavia in the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south.</a:t>
            </a:r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78600" y="3088525"/>
            <a:ext cx="2996224" cy="18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Shape 1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03000" y="666350"/>
            <a:ext cx="1955149" cy="209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/>
          <p:nvPr>
            <p:ph type="title"/>
          </p:nvPr>
        </p:nvSpPr>
        <p:spPr>
          <a:xfrm>
            <a:off x="311700" y="445025"/>
            <a:ext cx="25413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>
                <a:latin typeface="Josefin Slab"/>
                <a:ea typeface="Josefin Slab"/>
                <a:cs typeface="Josefin Slab"/>
                <a:sym typeface="Josefin Slab"/>
              </a:rPr>
              <a:t>Iron Curtain</a:t>
            </a:r>
          </a:p>
        </p:txBody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311700" y="1171600"/>
            <a:ext cx="60914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lr>
                <a:srgbClr val="000000"/>
              </a:buClr>
              <a:buFont typeface="Josefin Slab"/>
            </a:pPr>
            <a:r>
              <a:rPr lang="en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Between 1946 and 1989, this border forced many Central and East European countries to join the Communist bloc (Warsaw Pact) under the control of the Soviet Union. These countries were: Bulgaria, Czechoslovakia, East Germany, Hungary, Poland, Romania, and Albania (until the 1960s) and were labeled “Iron Curtain countries.”</a:t>
            </a:r>
          </a:p>
          <a:p>
            <a:pPr indent="-228600" lvl="0" marL="457200">
              <a:spcBef>
                <a:spcPts val="0"/>
              </a:spcBef>
              <a:buClr>
                <a:srgbClr val="000000"/>
              </a:buClr>
              <a:buFont typeface="Josefin Slab"/>
            </a:pPr>
            <a:r>
              <a:rPr lang="en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After 45 years of dividing Europe into two different alliances, the iron curtain ended when the cold war </a:t>
            </a:r>
            <a:br>
              <a:rPr lang="en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was finished. </a:t>
            </a:r>
          </a:p>
        </p:txBody>
      </p:sp>
      <p:pic>
        <p:nvPicPr>
          <p:cNvPr id="152" name="Shape 152"/>
          <p:cNvPicPr preferRelativeResize="0"/>
          <p:nvPr/>
        </p:nvPicPr>
        <p:blipFill rotWithShape="1">
          <a:blip r:embed="rId3">
            <a:alphaModFix/>
          </a:blip>
          <a:srcRect b="1320" l="1448" r="1989" t="3022"/>
          <a:stretch/>
        </p:blipFill>
        <p:spPr>
          <a:xfrm>
            <a:off x="6101400" y="1868050"/>
            <a:ext cx="2873674" cy="2004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/>
          <p:nvPr>
            <p:ph type="title"/>
          </p:nvPr>
        </p:nvSpPr>
        <p:spPr>
          <a:xfrm>
            <a:off x="311700" y="299250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Josefin Slab"/>
                <a:ea typeface="Josefin Slab"/>
                <a:cs typeface="Josefin Slab"/>
                <a:sym typeface="Josefin Slab"/>
              </a:rPr>
              <a:t>Iron Curtain Definition</a:t>
            </a:r>
          </a:p>
        </p:txBody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311700" y="1171600"/>
            <a:ext cx="8520599" cy="155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Clr>
                <a:schemeClr val="dk1"/>
              </a:buClr>
              <a:buSzPct val="44000"/>
              <a:buFont typeface="Arial"/>
              <a:buNone/>
            </a:pPr>
            <a:r>
              <a:rPr lang="en" sz="2500">
                <a:latin typeface="Josefin Slab"/>
                <a:ea typeface="Josefin Slab"/>
                <a:cs typeface="Josefin Slab"/>
                <a:sym typeface="Josefin Slab"/>
              </a:rPr>
              <a:t>The </a:t>
            </a:r>
            <a:r>
              <a:rPr i="1" lang="en" sz="2500">
                <a:latin typeface="Josefin Slab"/>
                <a:ea typeface="Josefin Slab"/>
                <a:cs typeface="Josefin Slab"/>
                <a:sym typeface="Josefin Slab"/>
              </a:rPr>
              <a:t>Iron Curtain</a:t>
            </a:r>
            <a:r>
              <a:rPr lang="en" sz="2500">
                <a:latin typeface="Josefin Slab"/>
                <a:ea typeface="Josefin Slab"/>
                <a:cs typeface="Josefin Slab"/>
                <a:sym typeface="Josefin Slab"/>
              </a:rPr>
              <a:t> was a barrier separating Europe in two sides with Communists on one side and Capitalists on </a:t>
            </a:r>
            <a:br>
              <a:rPr lang="en" sz="25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500">
                <a:latin typeface="Josefin Slab"/>
                <a:ea typeface="Josefin Slab"/>
                <a:cs typeface="Josefin Slab"/>
                <a:sym typeface="Josefin Slab"/>
              </a:rPr>
              <a:t>the other.</a:t>
            </a:r>
          </a:p>
        </p:txBody>
      </p:sp>
      <p:pic>
        <p:nvPicPr>
          <p:cNvPr id="159" name="Shape 1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9487" y="2577875"/>
            <a:ext cx="2205025" cy="241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311700" y="569975"/>
            <a:ext cx="42902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600">
                <a:latin typeface="Josefin Slab"/>
                <a:ea typeface="Josefin Slab"/>
                <a:cs typeface="Josefin Slab"/>
                <a:sym typeface="Josefin Slab"/>
              </a:rPr>
              <a:t>Test Questions: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311700" y="1713475"/>
            <a:ext cx="5435700" cy="6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How many countries created NATO?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311700" y="2563725"/>
            <a:ext cx="7986599" cy="5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Who was the main contributor/the leader of the Warsaw? 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311700" y="3366275"/>
            <a:ext cx="4811100" cy="943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>
                <a:solidFill>
                  <a:schemeClr val="dk1"/>
                </a:solidFill>
                <a:latin typeface="Josefin Slab"/>
                <a:ea typeface="Josefin Slab"/>
                <a:cs typeface="Josefin Slab"/>
                <a:sym typeface="Josefin Slab"/>
              </a:rPr>
              <a:t>When did the iron curtain begin?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7200">
                <a:latin typeface="Josefin Slab"/>
                <a:ea typeface="Josefin Slab"/>
                <a:cs typeface="Josefin Slab"/>
                <a:sym typeface="Josefin Slab"/>
              </a:rPr>
              <a:t>The End</a:t>
            </a:r>
          </a:p>
        </p:txBody>
      </p:sp>
      <p:cxnSp>
        <p:nvCxnSpPr>
          <p:cNvPr id="173" name="Shape 173"/>
          <p:cNvCxnSpPr/>
          <p:nvPr/>
        </p:nvCxnSpPr>
        <p:spPr>
          <a:xfrm>
            <a:off x="774750" y="3507900"/>
            <a:ext cx="1011599" cy="0"/>
          </a:xfrm>
          <a:prstGeom prst="straightConnector1">
            <a:avLst/>
          </a:prstGeom>
          <a:noFill/>
          <a:ln cap="flat" cmpd="sng" w="114300">
            <a:solidFill>
              <a:schemeClr val="accent1"/>
            </a:solidFill>
            <a:prstDash val="solid"/>
            <a:round/>
            <a:headEnd len="lg" w="lg" type="none"/>
            <a:tailEnd len="lg" w="lg" type="none"/>
          </a:ln>
        </p:spPr>
      </p:cxnSp>
      <p:pic>
        <p:nvPicPr>
          <p:cNvPr id="174" name="Shape 1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3625" y="1312800"/>
            <a:ext cx="3497150" cy="2619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09675"/>
            <a:ext cx="8520599" cy="773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0" lvl="0" marL="0" algn="ctr">
              <a:spcBef>
                <a:spcPts val="0"/>
              </a:spcBef>
              <a:buNone/>
            </a:pPr>
            <a:r>
              <a:rPr lang="en" sz="4800">
                <a:latin typeface="Comic Sans MS"/>
                <a:ea typeface="Comic Sans MS"/>
                <a:cs typeface="Comic Sans MS"/>
                <a:sym typeface="Comic Sans MS"/>
              </a:rPr>
              <a:t>Alliance System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71600"/>
            <a:ext cx="8520599" cy="18375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Alliance System is a formal agreement or treaty between two or more nations to cooperate for specific purposes.</a:t>
            </a:r>
          </a:p>
          <a:p>
            <a:pPr lvl="0">
              <a:spcBef>
                <a:spcPts val="0"/>
              </a:spcBef>
              <a:buNone/>
            </a:pP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Examples of an Alliance System can be found in different shows such as</a:t>
            </a:r>
            <a:br>
              <a:rPr lang="en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Big Brother </a:t>
            </a:r>
            <a:r>
              <a:rPr lang="en">
                <a:latin typeface="Comic Sans MS"/>
                <a:ea typeface="Comic Sans MS"/>
                <a:cs typeface="Comic Sans MS"/>
                <a:sym typeface="Comic Sans MS"/>
              </a:rPr>
              <a:t>or</a:t>
            </a:r>
            <a:r>
              <a:rPr b="1" lang="en">
                <a:latin typeface="Comic Sans MS"/>
                <a:ea typeface="Comic Sans MS"/>
                <a:cs typeface="Comic Sans MS"/>
                <a:sym typeface="Comic Sans MS"/>
              </a:rPr>
              <a:t> Survivor  </a:t>
            </a:r>
          </a:p>
        </p:txBody>
      </p:sp>
      <p:pic>
        <p:nvPicPr>
          <p:cNvPr id="76" name="Shape 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8625" y="3342225"/>
            <a:ext cx="3380275" cy="1686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 rotWithShape="1">
          <a:blip r:embed="rId4">
            <a:alphaModFix/>
          </a:blip>
          <a:srcRect b="18748" l="0" r="0" t="15535"/>
          <a:stretch/>
        </p:blipFill>
        <p:spPr>
          <a:xfrm>
            <a:off x="6415280" y="3342225"/>
            <a:ext cx="2565744" cy="1686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325" y="3589000"/>
            <a:ext cx="2338925" cy="143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26225" y="288850"/>
            <a:ext cx="71807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Josefin Slab"/>
                <a:ea typeface="Josefin Slab"/>
                <a:cs typeface="Josefin Slab"/>
                <a:sym typeface="Josefin Slab"/>
              </a:rPr>
              <a:t>What Was the Warsaw Pact?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131250" y="1033600"/>
            <a:ext cx="8881500" cy="25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latin typeface="Josefin Slab"/>
                <a:ea typeface="Josefin Slab"/>
                <a:cs typeface="Josefin Slab"/>
                <a:sym typeface="Josefin Slab"/>
              </a:rPr>
              <a:t>This pact was established in May of 1955 in Warsaw </a:t>
            </a:r>
            <a:r>
              <a:rPr lang="en" u="sng">
                <a:latin typeface="Josefin Slab"/>
                <a:ea typeface="Josefin Slab"/>
                <a:cs typeface="Josefin Slab"/>
                <a:sym typeface="Josefin Slab"/>
              </a:rPr>
              <a:t>against</a:t>
            </a:r>
            <a:r>
              <a:rPr lang="en">
                <a:latin typeface="Josefin Slab"/>
                <a:ea typeface="Josefin Slab"/>
                <a:cs typeface="Josefin Slab"/>
                <a:sym typeface="Josefin Slab"/>
              </a:rPr>
              <a:t> NATO. The members in the Warsaw Pact were: Soviet Union, East Germany, Czechoslovakia, Bulgaria, Hungary, Poland, Romania, and </a:t>
            </a:r>
            <a:r>
              <a:rPr lang="en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Albania. </a:t>
            </a:r>
            <a:br>
              <a:rPr lang="en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>
                <a:latin typeface="Josefin Slab"/>
                <a:ea typeface="Josefin Slab"/>
                <a:cs typeface="Josefin Slab"/>
                <a:sym typeface="Josefin Slab"/>
              </a:rPr>
              <a:t>All the Communist states of Central and Eastern Europe signed except Yugoslavia. The Pact lasted until the end of the Cold War when some members quit in 1991.</a:t>
            </a:r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25" y="2865375"/>
            <a:ext cx="3689924" cy="2021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62125" y="2865375"/>
            <a:ext cx="2600325" cy="2021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4858" l="1639" r="1319" t="14170"/>
          <a:stretch/>
        </p:blipFill>
        <p:spPr>
          <a:xfrm>
            <a:off x="5667225" y="1409269"/>
            <a:ext cx="3362899" cy="2171154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>
            <p:ph type="title"/>
          </p:nvPr>
        </p:nvSpPr>
        <p:spPr>
          <a:xfrm>
            <a:off x="311700" y="2784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3600">
                <a:latin typeface="Josefin Slab"/>
                <a:ea typeface="Josefin Slab"/>
                <a:cs typeface="Josefin Slab"/>
                <a:sym typeface="Josefin Slab"/>
              </a:rPr>
              <a:t>Warsaw Pact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86700" y="943700"/>
            <a:ext cx="8970600" cy="3638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000">
                <a:latin typeface="Josefin Slab"/>
                <a:ea typeface="Josefin Slab"/>
                <a:cs typeface="Josefin Slab"/>
                <a:sym typeface="Josefin Slab"/>
              </a:rPr>
              <a:t>•What was the Warsaw Pact?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The communist alliance fighting against NATO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b="1" lang="en" sz="2000">
                <a:latin typeface="Josefin Slab"/>
                <a:ea typeface="Josefin Slab"/>
                <a:cs typeface="Josefin Slab"/>
                <a:sym typeface="Josefin Slab"/>
              </a:rPr>
              <a:t>•Who is in the Warsaw Pact? 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Soviet Union,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East Germany,Czechoslovakia, Bulgaria, Hungary,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Poland, Romania, and Albania.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b="1" lang="en" sz="2000">
                <a:latin typeface="Josefin Slab"/>
                <a:ea typeface="Josefin Slab"/>
                <a:cs typeface="Josefin Slab"/>
                <a:sym typeface="Josefin Slab"/>
              </a:rPr>
              <a:t>•Where was it formed?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Warsaw, Poland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b="1" lang="en" sz="2000">
                <a:latin typeface="Josefin Slab"/>
                <a:ea typeface="Josefin Slab"/>
                <a:cs typeface="Josefin Slab"/>
                <a:sym typeface="Josefin Slab"/>
              </a:rPr>
              <a:t>•When was it established?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May of 1955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b="1" lang="en" sz="2000">
                <a:latin typeface="Josefin Slab"/>
                <a:ea typeface="Josefin Slab"/>
                <a:cs typeface="Josefin Slab"/>
                <a:sym typeface="Josefin Slab"/>
              </a:rPr>
              <a:t>•Why was this alliance formed?</a:t>
            </a: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 It was in response </a:t>
            </a:r>
            <a:br>
              <a:rPr lang="en" sz="2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2000">
                <a:latin typeface="Josefin Slab"/>
                <a:ea typeface="Josefin Slab"/>
                <a:cs typeface="Josefin Slab"/>
                <a:sym typeface="Josefin Slab"/>
              </a:rPr>
              <a:t>to NATO and had the same theories as NATO, that if one country was threatened or harmed by a Western country then all countries of the Warsaw Pact would come to its defense. It was also a way for Eastern Europe to say to the West-keep out.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/>
          <p:nvPr>
            <p:ph type="title"/>
          </p:nvPr>
        </p:nvSpPr>
        <p:spPr>
          <a:xfrm>
            <a:off x="326225" y="288850"/>
            <a:ext cx="67644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900">
                <a:latin typeface="Josefin Slab"/>
                <a:ea typeface="Josefin Slab"/>
                <a:cs typeface="Josefin Slab"/>
                <a:sym typeface="Josefin Slab"/>
              </a:rPr>
              <a:t>Warsaw Pact Definition</a:t>
            </a:r>
          </a:p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131250" y="1221000"/>
            <a:ext cx="8881500" cy="137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i="1" lang="en" sz="3000">
                <a:latin typeface="Josefin Slab"/>
                <a:ea typeface="Josefin Slab"/>
                <a:cs typeface="Josefin Slab"/>
                <a:sym typeface="Josefin Slab"/>
              </a:rPr>
              <a:t>The Warsaw Pact was the alliance of Central and Eastern European Communist states.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1706" y="2592600"/>
            <a:ext cx="2100574" cy="222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807125" y="1884550"/>
            <a:ext cx="2600325" cy="169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/>
          <p:nvPr>
            <p:ph type="title"/>
          </p:nvPr>
        </p:nvSpPr>
        <p:spPr>
          <a:xfrm>
            <a:off x="326225" y="288850"/>
            <a:ext cx="6764400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 sz="3900">
                <a:latin typeface="Josefin Slab"/>
                <a:ea typeface="Josefin Slab"/>
                <a:cs typeface="Josefin Slab"/>
                <a:sym typeface="Josefin Slab"/>
              </a:rPr>
              <a:t> Communism Definition</a:t>
            </a:r>
          </a:p>
        </p:txBody>
      </p:sp>
      <p:sp>
        <p:nvSpPr>
          <p:cNvPr id="107" name="Shape 107"/>
          <p:cNvSpPr txBox="1"/>
          <p:nvPr>
            <p:ph idx="1" type="body"/>
          </p:nvPr>
        </p:nvSpPr>
        <p:spPr>
          <a:xfrm>
            <a:off x="131250" y="1221000"/>
            <a:ext cx="8881500" cy="13715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Josefin Slab"/>
                <a:ea typeface="Josefin Slab"/>
                <a:cs typeface="Josefin Slab"/>
                <a:sym typeface="Josefin Slab"/>
              </a:rPr>
              <a:t>Communism is a type of government and its goal is to form a society where everything is shared equally.</a:t>
            </a:r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07125" y="1884550"/>
            <a:ext cx="2600325" cy="1695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1750" y="2592600"/>
            <a:ext cx="3894075" cy="2262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32525" y="2592600"/>
            <a:ext cx="3965800" cy="226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Shape 116"/>
          <p:cNvSpPr txBox="1"/>
          <p:nvPr>
            <p:ph idx="1" type="body"/>
          </p:nvPr>
        </p:nvSpPr>
        <p:spPr>
          <a:xfrm>
            <a:off x="135400" y="1594350"/>
            <a:ext cx="8933399" cy="14979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300"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NATO is a defence Alliance formed with the US, Canada and multiple European countries to ensure the safety and security of all the countries involved.</a:t>
            </a:r>
          </a:p>
        </p:txBody>
      </p:sp>
      <p:sp>
        <p:nvSpPr>
          <p:cNvPr id="117" name="Shape 117"/>
          <p:cNvSpPr/>
          <p:nvPr/>
        </p:nvSpPr>
        <p:spPr>
          <a:xfrm>
            <a:off x="945462" y="166599"/>
            <a:ext cx="7253084" cy="969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Comic Sans MS"/>
              </a:rPr>
              <a:t>NATO </a:t>
            </a:r>
            <a:b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Comic Sans MS"/>
              </a:rPr>
            </a:br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Comic Sans MS"/>
              </a:rPr>
              <a:t>North Atlantic Treaty Organization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49425" y="3330725"/>
            <a:ext cx="2157950" cy="168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 txBox="1"/>
          <p:nvPr/>
        </p:nvSpPr>
        <p:spPr>
          <a:xfrm>
            <a:off x="135400" y="3550400"/>
            <a:ext cx="60492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" sz="2300"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flags of all the </a:t>
            </a:r>
            <a:br>
              <a:rPr b="1" lang="en" sz="2300"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2300"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countries associated with NATO ⟶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71600"/>
            <a:ext cx="8520599" cy="3397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179425" y="1441625"/>
            <a:ext cx="6421799" cy="35249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50000"/>
              <a:buFont typeface="Arial"/>
              <a:buNone/>
            </a:pPr>
            <a: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Who? </a:t>
            </a:r>
            <a: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Canada, US, European Countries</a:t>
            </a:r>
            <a:b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What? </a:t>
            </a:r>
            <a: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An alliance that signifies defense</a:t>
            </a:r>
            <a:b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Where? </a:t>
            </a:r>
            <a: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The headquarters is located in Belgium</a:t>
            </a:r>
            <a:b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When? </a:t>
            </a:r>
            <a: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NATO was formed April Fourth 1949</a:t>
            </a:r>
            <a:b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b="1"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Why? </a:t>
            </a:r>
            <a: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To make sure that countries are safe</a:t>
            </a:r>
            <a:b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" sz="2200">
                <a:solidFill>
                  <a:schemeClr val="dk1"/>
                </a:solidFill>
                <a:highlight>
                  <a:srgbClr val="4A86E8"/>
                </a:highlight>
                <a:latin typeface="Comic Sans MS"/>
                <a:ea typeface="Comic Sans MS"/>
                <a:cs typeface="Comic Sans MS"/>
                <a:sym typeface="Comic Sans MS"/>
              </a:rPr>
              <a:t> and secure</a:t>
            </a:r>
          </a:p>
        </p:txBody>
      </p:sp>
      <p:pic>
        <p:nvPicPr>
          <p:cNvPr id="128" name="Shape 1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3175" y="3013625"/>
            <a:ext cx="2800775" cy="200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/>
          <p:nvPr/>
        </p:nvSpPr>
        <p:spPr>
          <a:xfrm>
            <a:off x="945462" y="166599"/>
            <a:ext cx="7253084" cy="9696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Comic Sans MS"/>
              </a:rPr>
              <a:t>NATO </a:t>
            </a:r>
            <a:b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Comic Sans MS"/>
              </a:rPr>
            </a:br>
            <a:r>
              <a:rPr b="1" i="0">
                <a:ln cap="flat" cmpd="sng" w="9525">
                  <a:solidFill>
                    <a:srgbClr val="000000"/>
                  </a:solidFill>
                  <a:prstDash val="solid"/>
                  <a:round/>
                  <a:headEnd len="med" w="med" type="none"/>
                  <a:tailEnd len="med" w="med" type="none"/>
                </a:ln>
                <a:solidFill>
                  <a:srgbClr val="FFFFFF"/>
                </a:solidFill>
                <a:latin typeface="Comic Sans MS"/>
              </a:rPr>
              <a:t>North Atlantic Treaty Organization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311700" y="445025"/>
            <a:ext cx="8520599" cy="613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latin typeface="Josefin Slab"/>
                <a:ea typeface="Josefin Slab"/>
                <a:cs typeface="Josefin Slab"/>
                <a:sym typeface="Josefin Slab"/>
              </a:rPr>
              <a:t>Capitalist Definition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311700" y="1172400"/>
            <a:ext cx="5466899" cy="3804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spcBef>
                <a:spcPts val="0"/>
              </a:spcBef>
              <a:buClr>
                <a:schemeClr val="dk1"/>
              </a:buClr>
              <a:buSzPct val="36666"/>
              <a:buFont typeface="Arial"/>
              <a:buNone/>
            </a:pPr>
            <a:r>
              <a:rPr lang="en" sz="3000">
                <a:latin typeface="Josefin Slab"/>
                <a:ea typeface="Josefin Slab"/>
                <a:cs typeface="Josefin Slab"/>
                <a:sym typeface="Josefin Slab"/>
              </a:rPr>
              <a:t>•Private ownership of industry</a:t>
            </a:r>
            <a:br>
              <a:rPr lang="en" sz="3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3000">
                <a:latin typeface="Josefin Slab"/>
                <a:ea typeface="Josefin Slab"/>
                <a:cs typeface="Josefin Slab"/>
                <a:sym typeface="Josefin Slab"/>
              </a:rPr>
              <a:t>•Freedom of competition</a:t>
            </a:r>
            <a:br>
              <a:rPr lang="en" sz="3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3000">
                <a:latin typeface="Josefin Slab"/>
                <a:ea typeface="Josefin Slab"/>
                <a:cs typeface="Josefin Slab"/>
                <a:sym typeface="Josefin Slab"/>
              </a:rPr>
              <a:t>•Laissez-Faire</a:t>
            </a:r>
            <a:br>
              <a:rPr lang="en" sz="3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3000">
                <a:latin typeface="Josefin Slab"/>
                <a:ea typeface="Josefin Slab"/>
                <a:cs typeface="Josefin Slab"/>
                <a:sym typeface="Josefin Slab"/>
              </a:rPr>
              <a:t>•Creates different </a:t>
            </a:r>
            <a:br>
              <a:rPr lang="en" sz="3000">
                <a:latin typeface="Josefin Slab"/>
                <a:ea typeface="Josefin Slab"/>
                <a:cs typeface="Josefin Slab"/>
                <a:sym typeface="Josefin Slab"/>
              </a:rPr>
            </a:br>
            <a:r>
              <a:rPr lang="en" sz="3000">
                <a:latin typeface="Josefin Slab"/>
                <a:ea typeface="Josefin Slab"/>
                <a:cs typeface="Josefin Slab"/>
                <a:sym typeface="Josefin Slab"/>
              </a:rPr>
              <a:t>economic classes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latin typeface="Josefin Slab"/>
              <a:ea typeface="Josefin Slab"/>
              <a:cs typeface="Josefin Slab"/>
              <a:sym typeface="Josefin Slab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15178" r="14354" t="0"/>
          <a:stretch/>
        </p:blipFill>
        <p:spPr>
          <a:xfrm>
            <a:off x="5669075" y="1016562"/>
            <a:ext cx="2396405" cy="2119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02925" y="3296575"/>
            <a:ext cx="3504324" cy="158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.xml><?xml version="1.0" encoding="utf-8"?>
<a:theme xmlns:a="http://schemas.openxmlformats.org/drawingml/2006/main" xmlns:r="http://schemas.openxmlformats.org/officeDocument/2006/relationships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