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8" r:id="rId3"/>
    <p:sldId id="266" r:id="rId4"/>
    <p:sldId id="267" r:id="rId5"/>
    <p:sldId id="261" r:id="rId6"/>
    <p:sldId id="257" r:id="rId7"/>
    <p:sldId id="258" r:id="rId8"/>
    <p:sldId id="259" r:id="rId9"/>
    <p:sldId id="260" r:id="rId10"/>
    <p:sldId id="262" r:id="rId11"/>
    <p:sldId id="264" r:id="rId12"/>
    <p:sldId id="270" r:id="rId13"/>
    <p:sldId id="272" r:id="rId14"/>
    <p:sldId id="269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F6ABC-AEAA-4EF9-A8D1-C282C5D5D1D9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95299-1D27-4F94-8D45-076E7222945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95299-1D27-4F94-8D45-076E7222945B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DFFC90-6DB2-4720-85CD-B2046D9A558D}" type="datetimeFigureOut">
              <a:rPr lang="en-CA" smtClean="0"/>
              <a:pPr/>
              <a:t>22/09/2015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568C54-ED57-447A-AC63-E84B90405F3F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Bill Becomes Law</a:t>
            </a:r>
            <a:br>
              <a:rPr lang="en-CA" dirty="0" smtClean="0"/>
            </a:br>
            <a:r>
              <a:rPr lang="en-CA" dirty="0" smtClean="0"/>
              <a:t>&amp;</a:t>
            </a:r>
            <a:br>
              <a:rPr lang="en-CA" dirty="0" smtClean="0"/>
            </a:br>
            <a:r>
              <a:rPr lang="en-CA" dirty="0" smtClean="0"/>
              <a:t>Senate Reform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Senate’s powers.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In the senate the bill goes through multiple readings once again.   At any point the Senate can stop the bill.</a:t>
            </a:r>
          </a:p>
          <a:p>
            <a:pPr>
              <a:buNone/>
            </a:pPr>
            <a:r>
              <a:rPr lang="en-CA" dirty="0" smtClean="0"/>
              <a:t>This is why senate is sometimes called, </a:t>
            </a:r>
            <a:r>
              <a:rPr lang="en-CA" b="1" dirty="0" smtClean="0"/>
              <a:t>“chamber of sober second thought”</a:t>
            </a:r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r>
              <a:rPr lang="en-CA" b="1" dirty="0" smtClean="0"/>
              <a:t>Since the end of WW2 how many bills has senate vetoed?</a:t>
            </a:r>
          </a:p>
          <a:p>
            <a:pPr marL="514350" indent="-514350">
              <a:buAutoNum type="alphaUcParenR"/>
            </a:pPr>
            <a:r>
              <a:rPr lang="en-CA" b="1" dirty="0" smtClean="0"/>
              <a:t>45</a:t>
            </a:r>
          </a:p>
          <a:p>
            <a:pPr marL="514350" indent="-514350">
              <a:buAutoNum type="alphaUcParenR"/>
            </a:pPr>
            <a:r>
              <a:rPr lang="en-CA" b="1" dirty="0" smtClean="0"/>
              <a:t>1080</a:t>
            </a:r>
          </a:p>
          <a:p>
            <a:pPr marL="514350" indent="-514350">
              <a:buAutoNum type="alphaUcParenR"/>
            </a:pPr>
            <a:r>
              <a:rPr lang="en-CA" b="1" dirty="0" smtClean="0"/>
              <a:t>65, 986</a:t>
            </a:r>
          </a:p>
          <a:p>
            <a:pPr marL="514350" indent="-514350">
              <a:buAutoNum type="alphaUcParenR"/>
            </a:pPr>
            <a:r>
              <a:rPr lang="en-CA" b="1" dirty="0" smtClean="0"/>
              <a:t>1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come senate does not stop bills?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Senators get paid on average $132,000 a year.</a:t>
            </a:r>
          </a:p>
          <a:p>
            <a:r>
              <a:rPr lang="en-CA" dirty="0" smtClean="0"/>
              <a:t>They are appointed by the Prime Minister .</a:t>
            </a:r>
          </a:p>
          <a:p>
            <a:r>
              <a:rPr lang="en-CA" dirty="0" smtClean="0"/>
              <a:t>They are given these jobs with the expectation that they will vote favorably for Government  </a:t>
            </a:r>
            <a:r>
              <a:rPr lang="en-CA" b="1" dirty="0" smtClean="0"/>
              <a:t>“Patronage”</a:t>
            </a:r>
            <a:endParaRPr lang="en-CA" b="1" dirty="0"/>
          </a:p>
        </p:txBody>
      </p:sp>
      <p:pic>
        <p:nvPicPr>
          <p:cNvPr id="4" name="Picture 3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911784"/>
            <a:ext cx="5184575" cy="2946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11-2005-08-0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81" y="704800"/>
            <a:ext cx="9054823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Senate causes more feelings of western alienation</a:t>
            </a:r>
            <a:endParaRPr lang="en-CA" dirty="0"/>
          </a:p>
        </p:txBody>
      </p:sp>
      <p:pic>
        <p:nvPicPr>
          <p:cNvPr id="4" name="Content Placeholder 3" descr="Canadian_Senate_Divis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602" y="1935163"/>
            <a:ext cx="548679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Governor General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781552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The last step to passing a bill to become a law.</a:t>
            </a:r>
          </a:p>
          <a:p>
            <a:r>
              <a:rPr lang="en-CA" dirty="0" smtClean="0"/>
              <a:t>This is the equivalent of the Queen of England stopping the bill.</a:t>
            </a:r>
          </a:p>
          <a:p>
            <a:r>
              <a:rPr lang="en-CA" dirty="0" smtClean="0"/>
              <a:t>When the governor general signs the bill it is called Royal Assent, because the Queen of England has now agreed to the bill. </a:t>
            </a:r>
            <a:endParaRPr lang="en-CA" dirty="0"/>
          </a:p>
        </p:txBody>
      </p:sp>
      <p:pic>
        <p:nvPicPr>
          <p:cNvPr id="4" name="Picture 3" descr="22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467100"/>
            <a:ext cx="50800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positions on the Senate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CA" dirty="0" smtClean="0"/>
              <a:t>Position #1 Get rid of it.</a:t>
            </a:r>
          </a:p>
          <a:p>
            <a:pPr>
              <a:buNone/>
            </a:pPr>
            <a:r>
              <a:rPr lang="en-CA" dirty="0" smtClean="0"/>
              <a:t>Waste of money.</a:t>
            </a:r>
          </a:p>
          <a:p>
            <a:pPr>
              <a:buNone/>
            </a:pPr>
            <a:r>
              <a:rPr lang="en-CA" b="1" dirty="0" smtClean="0"/>
              <a:t>Patronage </a:t>
            </a:r>
            <a:r>
              <a:rPr lang="en-CA" dirty="0" smtClean="0"/>
              <a:t>does not actually do anything</a:t>
            </a:r>
          </a:p>
          <a:p>
            <a:pPr>
              <a:buNone/>
            </a:pPr>
            <a:r>
              <a:rPr lang="en-CA" dirty="0" smtClean="0"/>
              <a:t>Symbolic of a time when there were lords and commoners</a:t>
            </a:r>
          </a:p>
          <a:p>
            <a:pPr>
              <a:buNone/>
            </a:pPr>
            <a:r>
              <a:rPr lang="en-CA" dirty="0" smtClean="0"/>
              <a:t>Is not equal to Provinces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Position #2 Reform</a:t>
            </a:r>
          </a:p>
          <a:p>
            <a:r>
              <a:rPr lang="en-CA" b="1" dirty="0" smtClean="0"/>
              <a:t>Triple E Senate  </a:t>
            </a:r>
          </a:p>
          <a:p>
            <a:pPr>
              <a:buNone/>
            </a:pPr>
            <a:r>
              <a:rPr lang="en-CA" dirty="0" smtClean="0"/>
              <a:t>“Elected” by voters in Canada</a:t>
            </a:r>
          </a:p>
          <a:p>
            <a:pPr>
              <a:buNone/>
            </a:pPr>
            <a:r>
              <a:rPr lang="en-CA" dirty="0" smtClean="0"/>
              <a:t>“Equal” All provinces have the same # of senators</a:t>
            </a:r>
          </a:p>
          <a:p>
            <a:pPr>
              <a:buNone/>
            </a:pPr>
            <a:r>
              <a:rPr lang="en-CA" dirty="0" smtClean="0"/>
              <a:t>“Effective”  No more patronage.   Have it actually stop something 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3 positions on senate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Keep it.</a:t>
            </a:r>
          </a:p>
          <a:p>
            <a:r>
              <a:rPr lang="en-CA" dirty="0" smtClean="0"/>
              <a:t>Having it there helps prevent bad bills</a:t>
            </a:r>
          </a:p>
          <a:p>
            <a:r>
              <a:rPr lang="en-CA" dirty="0" smtClean="0"/>
              <a:t>Citizens of Canada do not always make good choices having a government level that does not need to listen to the people of Canada is a good thing.</a:t>
            </a:r>
          </a:p>
          <a:p>
            <a:r>
              <a:rPr lang="en-CA" dirty="0" smtClean="0"/>
              <a:t>Its a government tradition that is hundreds of years old.</a:t>
            </a:r>
          </a:p>
          <a:p>
            <a:r>
              <a:rPr lang="en-CA" dirty="0" smtClean="0"/>
              <a:t>Why would you want to stop sober second thought?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bill2la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0"/>
            <a:ext cx="4741949" cy="70461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/>
              <a:t>Caucus</a:t>
            </a:r>
            <a:r>
              <a:rPr lang="en-CA" dirty="0" smtClean="0"/>
              <a:t>: a party meeting, government parties decides their actions at these meetings.</a:t>
            </a:r>
          </a:p>
          <a:p>
            <a:r>
              <a:rPr lang="en-CA" b="1" dirty="0" smtClean="0"/>
              <a:t>Party Whip:   </a:t>
            </a:r>
            <a:r>
              <a:rPr lang="en-CA" dirty="0" smtClean="0"/>
              <a:t>Once decisions are made in Caucus the whip makes sure everyone “adheres” or follows those decisions.  If you don’t follow your party the whip punishes you.</a:t>
            </a:r>
          </a:p>
          <a:p>
            <a:r>
              <a:rPr lang="en-CA" b="1" dirty="0" smtClean="0"/>
              <a:t> Party Solidarity:  </a:t>
            </a:r>
            <a:r>
              <a:rPr lang="en-CA" dirty="0" smtClean="0"/>
              <a:t>looking like everyone agrees.</a:t>
            </a:r>
          </a:p>
          <a:p>
            <a:r>
              <a:rPr lang="en-CA" b="1" dirty="0" smtClean="0"/>
              <a:t>Party Discipline: </a:t>
            </a:r>
            <a:r>
              <a:rPr lang="en-CA" dirty="0" smtClean="0"/>
              <a:t>Every MP in a party voting the same way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Definitions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Free Vote</a:t>
            </a:r>
            <a:r>
              <a:rPr lang="en-CA" dirty="0" smtClean="0"/>
              <a:t>:  Allowing MP’s to vote how they like.  Not needing to show “party discipline.”</a:t>
            </a:r>
          </a:p>
          <a:p>
            <a:r>
              <a:rPr lang="en-CA" b="1" dirty="0" smtClean="0"/>
              <a:t>Committee Stage: </a:t>
            </a:r>
            <a:r>
              <a:rPr lang="en-CA" dirty="0" smtClean="0"/>
              <a:t>Letting regular people look over a bill and offer suggestions and changes</a:t>
            </a:r>
          </a:p>
          <a:p>
            <a:r>
              <a:rPr lang="en-CA" b="1" dirty="0" smtClean="0"/>
              <a:t>Amendments:</a:t>
            </a:r>
            <a:r>
              <a:rPr lang="en-CA" dirty="0" smtClean="0"/>
              <a:t>   Small changes to a bill.</a:t>
            </a:r>
            <a:endParaRPr lang="en-CA" b="1" dirty="0" smtClean="0"/>
          </a:p>
          <a:p>
            <a:r>
              <a:rPr lang="en-CA" b="1" dirty="0" smtClean="0"/>
              <a:t>Vote:</a:t>
            </a:r>
            <a:r>
              <a:rPr lang="en-CA" dirty="0" smtClean="0"/>
              <a:t>  Sharing your opinion.</a:t>
            </a:r>
          </a:p>
          <a:p>
            <a:r>
              <a:rPr lang="en-CA" b="1" dirty="0" smtClean="0"/>
              <a:t>Tabulation:</a:t>
            </a:r>
            <a:r>
              <a:rPr lang="en-CA" dirty="0" smtClean="0"/>
              <a:t> Counting up the votes.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Cabinet: 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made up of the prime minister and his smartest and most capable MP’s.</a:t>
            </a:r>
          </a:p>
          <a:p>
            <a:r>
              <a:rPr lang="en-CA" dirty="0" smtClean="0"/>
              <a:t>Often these MP’s have specific skills or knowledge that make them good choices for Cabinet. </a:t>
            </a:r>
          </a:p>
          <a:p>
            <a:r>
              <a:rPr lang="en-CA" dirty="0" smtClean="0"/>
              <a:t>The cabinet always shows “solidarity” even when they have different opinions.</a:t>
            </a:r>
          </a:p>
          <a:p>
            <a:r>
              <a:rPr lang="en-CA" dirty="0" smtClean="0"/>
              <a:t>Cabinet decides on most of the laws for the country.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Canada’s Cabinet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Almost 40 Ministers in Cabinet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                     Minister of National Defence</a:t>
            </a:r>
          </a:p>
          <a:p>
            <a:pPr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Minister of Environment</a:t>
            </a:r>
            <a:endParaRPr lang="en-CA" dirty="0"/>
          </a:p>
        </p:txBody>
      </p:sp>
      <p:pic>
        <p:nvPicPr>
          <p:cNvPr id="1026" name="Picture 2" descr="C:\Users\Craig\Desktop\KentPeter_C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17032"/>
            <a:ext cx="1803400" cy="2921000"/>
          </a:xfrm>
          <a:prstGeom prst="rect">
            <a:avLst/>
          </a:prstGeom>
          <a:noFill/>
        </p:spPr>
      </p:pic>
      <p:pic>
        <p:nvPicPr>
          <p:cNvPr id="1027" name="Picture 3" descr="C:\Users\Craig\Desktop\MacKayPeterGordon_C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772816"/>
            <a:ext cx="1803400" cy="292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of Canada’s Cabinet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Minister of foreign affairs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             </a:t>
            </a:r>
          </a:p>
          <a:p>
            <a:pPr>
              <a:buNone/>
            </a:pPr>
            <a:r>
              <a:rPr lang="en-CA" dirty="0" smtClean="0"/>
              <a:t>          Minister of international trade </a:t>
            </a:r>
            <a:endParaRPr lang="en-CA" dirty="0"/>
          </a:p>
        </p:txBody>
      </p:sp>
      <p:pic>
        <p:nvPicPr>
          <p:cNvPr id="2050" name="Picture 2" descr="C:\Users\Craig\Desktop\FastEdward_C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17032"/>
            <a:ext cx="1803400" cy="2921000"/>
          </a:xfrm>
          <a:prstGeom prst="rect">
            <a:avLst/>
          </a:prstGeom>
          <a:noFill/>
        </p:spPr>
      </p:pic>
      <p:pic>
        <p:nvPicPr>
          <p:cNvPr id="2051" name="Picture 3" descr="C:\Users\Craig\Desktop\BairdJohn_CP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916831"/>
            <a:ext cx="1736527" cy="2811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Ministers of international trade making a deal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 descr="C:\Users\Craig\Desktop\canh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5876776" cy="391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Senate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After  a bill has been supported in the house of commons “lower house”   it must move into the senate “upper house”</a:t>
            </a:r>
          </a:p>
          <a:p>
            <a:endParaRPr lang="en-CA" dirty="0" smtClean="0"/>
          </a:p>
        </p:txBody>
      </p:sp>
      <p:pic>
        <p:nvPicPr>
          <p:cNvPr id="4" name="Picture 3" descr="se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56992"/>
            <a:ext cx="4248472" cy="31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4291</TotalTime>
  <Words>554</Words>
  <Application>Microsoft Office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Bill Becomes Law &amp; Senate Reform</vt:lpstr>
      <vt:lpstr>Slide 2</vt:lpstr>
      <vt:lpstr>Definitions</vt:lpstr>
      <vt:lpstr>More Definitions</vt:lpstr>
      <vt:lpstr>Cabinet:  </vt:lpstr>
      <vt:lpstr>Canada’s Cabinet</vt:lpstr>
      <vt:lpstr>More of Canada’s Cabinet</vt:lpstr>
      <vt:lpstr>Ministers of international trade making a deal</vt:lpstr>
      <vt:lpstr>The Senate</vt:lpstr>
      <vt:lpstr>The Senate’s powers.</vt:lpstr>
      <vt:lpstr>How come senate does not stop bills?</vt:lpstr>
      <vt:lpstr>Slide 12</vt:lpstr>
      <vt:lpstr>Senate causes more feelings of western alienation</vt:lpstr>
      <vt:lpstr>Governor General</vt:lpstr>
      <vt:lpstr>3 positions on the Senate</vt:lpstr>
      <vt:lpstr>3 positions on senate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Bill Becomes Law</dc:title>
  <dc:creator>Craig Woelke</dc:creator>
  <cp:lastModifiedBy>Craig</cp:lastModifiedBy>
  <cp:revision>6</cp:revision>
  <dcterms:created xsi:type="dcterms:W3CDTF">2013-03-04T12:31:13Z</dcterms:created>
  <dcterms:modified xsi:type="dcterms:W3CDTF">2015-09-22T14:41:38Z</dcterms:modified>
</cp:coreProperties>
</file>