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8" r:id="rId5"/>
    <p:sldId id="261" r:id="rId6"/>
    <p:sldId id="259" r:id="rId7"/>
    <p:sldId id="257" r:id="rId8"/>
    <p:sldId id="265" r:id="rId9"/>
    <p:sldId id="263" r:id="rId10"/>
    <p:sldId id="281" r:id="rId11"/>
    <p:sldId id="264" r:id="rId12"/>
    <p:sldId id="278" r:id="rId13"/>
    <p:sldId id="279" r:id="rId14"/>
    <p:sldId id="280" r:id="rId15"/>
    <p:sldId id="270" r:id="rId16"/>
    <p:sldId id="269" r:id="rId17"/>
    <p:sldId id="267" r:id="rId18"/>
    <p:sldId id="268" r:id="rId19"/>
    <p:sldId id="283"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A9246-9DC6-49B2-96E9-736D09330300}" type="datetimeFigureOut">
              <a:rPr lang="en-CA" smtClean="0"/>
              <a:pPr/>
              <a:t>2015-11-19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35173-3177-400D-8BBB-7A634D25AE8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A9246-9DC6-49B2-96E9-736D09330300}" type="datetimeFigureOut">
              <a:rPr lang="en-CA" smtClean="0"/>
              <a:pPr/>
              <a:t>2015-11-19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35173-3177-400D-8BBB-7A634D25AE8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4 reasons 4 war</a:t>
            </a:r>
            <a:endParaRPr lang="en-CA" dirty="0"/>
          </a:p>
        </p:txBody>
      </p:sp>
      <p:sp>
        <p:nvSpPr>
          <p:cNvPr id="3" name="Subtitle 2"/>
          <p:cNvSpPr>
            <a:spLocks noGrp="1"/>
          </p:cNvSpPr>
          <p:nvPr>
            <p:ph type="subTitle" idx="1"/>
          </p:nvPr>
        </p:nvSpPr>
        <p:spPr/>
        <p:txBody>
          <a:bodyPr/>
          <a:lstStyle/>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Type 1 &amp; 2  </a:t>
            </a:r>
            <a:br>
              <a:rPr lang="en-US" dirty="0" smtClean="0"/>
            </a:br>
            <a:r>
              <a:rPr lang="en-US" dirty="0" smtClean="0"/>
              <a:t> (national pride, national Stereotyping)</a:t>
            </a:r>
            <a:endParaRPr lang="en-US" dirty="0"/>
          </a:p>
        </p:txBody>
      </p:sp>
      <p:sp>
        <p:nvSpPr>
          <p:cNvPr id="3" name="Content Placeholder 2"/>
          <p:cNvSpPr>
            <a:spLocks noGrp="1"/>
          </p:cNvSpPr>
          <p:nvPr>
            <p:ph idx="1"/>
          </p:nvPr>
        </p:nvSpPr>
        <p:spPr>
          <a:xfrm>
            <a:off x="467544" y="1628800"/>
            <a:ext cx="8229600" cy="4897760"/>
          </a:xfrm>
        </p:spPr>
        <p:txBody>
          <a:bodyPr>
            <a:normAutofit fontScale="92500" lnSpcReduction="10000"/>
          </a:bodyPr>
          <a:lstStyle/>
          <a:p>
            <a:r>
              <a:rPr lang="en-US" dirty="0" smtClean="0"/>
              <a:t>Great Britain believes it’s British colonies are God’s gift to earth.   (Look at Canada’s immigration policies for example)</a:t>
            </a:r>
          </a:p>
          <a:p>
            <a:r>
              <a:rPr lang="en-US" dirty="0" smtClean="0"/>
              <a:t>Germans see Britain as controlling, selfish and keeping people from power.</a:t>
            </a:r>
          </a:p>
          <a:p>
            <a:r>
              <a:rPr lang="en-US" dirty="0" smtClean="0"/>
              <a:t>Russians have grown to believe Slavic blood is superior to all blood lines.  (similar to Hitler in WW2)</a:t>
            </a:r>
          </a:p>
          <a:p>
            <a:r>
              <a:rPr lang="en-US" dirty="0" smtClean="0"/>
              <a:t>French have come to see themselves as the cultural center of the world and Germans as barbarians.  (Hun)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Negative Impact of Nationalism</a:t>
            </a:r>
            <a:br>
              <a:rPr lang="en-CA" dirty="0" smtClean="0"/>
            </a:br>
            <a:r>
              <a:rPr lang="en-CA" dirty="0" smtClean="0"/>
              <a:t>(Propaganda)</a:t>
            </a:r>
            <a:endParaRPr lang="en-CA" dirty="0"/>
          </a:p>
        </p:txBody>
      </p:sp>
      <p:pic>
        <p:nvPicPr>
          <p:cNvPr id="4" name="Content Placeholder 3" descr="anitgerman nationalism.jpg"/>
          <p:cNvPicPr>
            <a:picLocks noGrp="1" noChangeAspect="1"/>
          </p:cNvPicPr>
          <p:nvPr>
            <p:ph idx="1"/>
          </p:nvPr>
        </p:nvPicPr>
        <p:blipFill>
          <a:blip r:embed="rId2" cstate="print"/>
          <a:stretch>
            <a:fillRect/>
          </a:stretch>
        </p:blipFill>
        <p:spPr>
          <a:xfrm>
            <a:off x="1397000" y="2205831"/>
            <a:ext cx="6350000" cy="33147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Propaganda WW1</a:t>
            </a:r>
            <a:endParaRPr lang="en-US" dirty="0"/>
          </a:p>
        </p:txBody>
      </p:sp>
      <p:sp>
        <p:nvSpPr>
          <p:cNvPr id="3" name="Content Placeholder 2"/>
          <p:cNvSpPr>
            <a:spLocks noGrp="1"/>
          </p:cNvSpPr>
          <p:nvPr>
            <p:ph idx="1"/>
          </p:nvPr>
        </p:nvSpPr>
        <p:spPr/>
        <p:txBody>
          <a:bodyPr/>
          <a:lstStyle/>
          <a:p>
            <a:r>
              <a:rPr lang="en-US" dirty="0" smtClean="0"/>
              <a:t>Example Of </a:t>
            </a:r>
            <a:r>
              <a:rPr lang="en-US" u="sng" dirty="0" smtClean="0"/>
              <a:t>Total War</a:t>
            </a:r>
          </a:p>
          <a:p>
            <a:r>
              <a:rPr lang="en-US" dirty="0" smtClean="0"/>
              <a:t>Example of </a:t>
            </a:r>
            <a:r>
              <a:rPr lang="en-US" u="sng" dirty="0" smtClean="0"/>
              <a:t>War Bonds</a:t>
            </a:r>
          </a:p>
          <a:p>
            <a:endParaRPr lang="en-US" u="sng" dirty="0"/>
          </a:p>
        </p:txBody>
      </p:sp>
      <p:pic>
        <p:nvPicPr>
          <p:cNvPr id="1027" name="Picture 3" descr="C:\Users\Jennifer\Downloads\3g12694u-1444.jpg"/>
          <p:cNvPicPr>
            <a:picLocks noChangeAspect="1" noChangeArrowheads="1"/>
          </p:cNvPicPr>
          <p:nvPr/>
        </p:nvPicPr>
        <p:blipFill>
          <a:blip r:embed="rId2" cstate="print"/>
          <a:srcRect/>
          <a:stretch>
            <a:fillRect/>
          </a:stretch>
        </p:blipFill>
        <p:spPr bwMode="auto">
          <a:xfrm>
            <a:off x="5148064" y="1529408"/>
            <a:ext cx="3365428" cy="5328592"/>
          </a:xfrm>
          <a:prstGeom prst="rect">
            <a:avLst/>
          </a:prstGeom>
          <a:noFill/>
        </p:spPr>
      </p:pic>
      <p:pic>
        <p:nvPicPr>
          <p:cNvPr id="1028" name="Picture 4" descr="C:\Users\Jennifer\Downloads\Propaganda-WWI-Joan-War-Bonds.jpg"/>
          <p:cNvPicPr>
            <a:picLocks noChangeAspect="1" noChangeArrowheads="1"/>
          </p:cNvPicPr>
          <p:nvPr/>
        </p:nvPicPr>
        <p:blipFill>
          <a:blip r:embed="rId3" cstate="print"/>
          <a:srcRect/>
          <a:stretch>
            <a:fillRect/>
          </a:stretch>
        </p:blipFill>
        <p:spPr bwMode="auto">
          <a:xfrm>
            <a:off x="1160195" y="2780928"/>
            <a:ext cx="3123773" cy="42356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Propaganda WW1</a:t>
            </a:r>
            <a:endParaRPr lang="en-US" dirty="0"/>
          </a:p>
        </p:txBody>
      </p:sp>
      <p:pic>
        <p:nvPicPr>
          <p:cNvPr id="2050" name="Picture 2" descr="C:\Users\Jennifer\Downloads\download (2).jpg"/>
          <p:cNvPicPr>
            <a:picLocks noChangeAspect="1" noChangeArrowheads="1"/>
          </p:cNvPicPr>
          <p:nvPr/>
        </p:nvPicPr>
        <p:blipFill>
          <a:blip r:embed="rId2" cstate="print"/>
          <a:srcRect/>
          <a:stretch>
            <a:fillRect/>
          </a:stretch>
        </p:blipFill>
        <p:spPr bwMode="auto">
          <a:xfrm>
            <a:off x="2915816" y="1847744"/>
            <a:ext cx="3250381" cy="5010256"/>
          </a:xfrm>
          <a:prstGeom prst="rect">
            <a:avLst/>
          </a:prstGeom>
          <a:noFill/>
        </p:spPr>
      </p:pic>
      <p:pic>
        <p:nvPicPr>
          <p:cNvPr id="2051" name="Picture 3" descr="C:\Users\Jennifer\Downloads\f0f3f79d67ac1d07b697e7179cc0ff53.jpg"/>
          <p:cNvPicPr>
            <a:picLocks noChangeAspect="1" noChangeArrowheads="1"/>
          </p:cNvPicPr>
          <p:nvPr/>
        </p:nvPicPr>
        <p:blipFill>
          <a:blip r:embed="rId3" cstate="print"/>
          <a:srcRect/>
          <a:stretch>
            <a:fillRect/>
          </a:stretch>
        </p:blipFill>
        <p:spPr bwMode="auto">
          <a:xfrm>
            <a:off x="5857904" y="1826915"/>
            <a:ext cx="3286096" cy="5031085"/>
          </a:xfrm>
          <a:prstGeom prst="rect">
            <a:avLst/>
          </a:prstGeom>
          <a:noFill/>
        </p:spPr>
      </p:pic>
      <p:pic>
        <p:nvPicPr>
          <p:cNvPr id="2052" name="Picture 4" descr="C:\Users\Jennifer\Downloads\The_Deserter.jpg"/>
          <p:cNvPicPr>
            <a:picLocks noChangeAspect="1" noChangeArrowheads="1"/>
          </p:cNvPicPr>
          <p:nvPr/>
        </p:nvPicPr>
        <p:blipFill>
          <a:blip r:embed="rId4" cstate="print"/>
          <a:srcRect/>
          <a:stretch>
            <a:fillRect/>
          </a:stretch>
        </p:blipFill>
        <p:spPr bwMode="auto">
          <a:xfrm>
            <a:off x="0" y="1700808"/>
            <a:ext cx="3895514" cy="2567955"/>
          </a:xfrm>
          <a:prstGeom prst="rect">
            <a:avLst/>
          </a:prstGeom>
          <a:noFill/>
        </p:spPr>
      </p:pic>
      <p:pic>
        <p:nvPicPr>
          <p:cNvPr id="7" name="Picture 4" descr="C:\Users\Jennifer\Downloads\wwi-poster.jpg"/>
          <p:cNvPicPr>
            <a:picLocks noGrp="1" noChangeAspect="1" noChangeArrowheads="1"/>
          </p:cNvPicPr>
          <p:nvPr>
            <p:ph idx="1"/>
          </p:nvPr>
        </p:nvPicPr>
        <p:blipFill>
          <a:blip r:embed="rId5" cstate="print"/>
          <a:srcRect/>
          <a:stretch>
            <a:fillRect/>
          </a:stretch>
        </p:blipFill>
        <p:spPr bwMode="auto">
          <a:xfrm>
            <a:off x="0" y="4000500"/>
            <a:ext cx="3810000" cy="2857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Propaganda WW1</a:t>
            </a:r>
            <a:endParaRPr lang="en-US" dirty="0"/>
          </a:p>
        </p:txBody>
      </p:sp>
      <p:sp>
        <p:nvSpPr>
          <p:cNvPr id="3" name="Content Placeholder 2"/>
          <p:cNvSpPr>
            <a:spLocks noGrp="1"/>
          </p:cNvSpPr>
          <p:nvPr>
            <p:ph idx="1"/>
          </p:nvPr>
        </p:nvSpPr>
        <p:spPr/>
        <p:txBody>
          <a:bodyPr/>
          <a:lstStyle/>
          <a:p>
            <a:endParaRPr lang="en-US" dirty="0"/>
          </a:p>
        </p:txBody>
      </p:sp>
      <p:pic>
        <p:nvPicPr>
          <p:cNvPr id="3075" name="Picture 3" descr="C:\Users\Jennifer\Downloads\Even.a.dog_.low_.res_.jpg"/>
          <p:cNvPicPr>
            <a:picLocks noChangeAspect="1" noChangeArrowheads="1"/>
          </p:cNvPicPr>
          <p:nvPr/>
        </p:nvPicPr>
        <p:blipFill>
          <a:blip r:embed="rId2" cstate="print"/>
          <a:srcRect l="5980" t="7454" r="7711"/>
          <a:stretch>
            <a:fillRect/>
          </a:stretch>
        </p:blipFill>
        <p:spPr bwMode="auto">
          <a:xfrm>
            <a:off x="0" y="1412776"/>
            <a:ext cx="2382817" cy="3828282"/>
          </a:xfrm>
          <a:prstGeom prst="rect">
            <a:avLst/>
          </a:prstGeom>
          <a:noFill/>
        </p:spPr>
      </p:pic>
      <p:pic>
        <p:nvPicPr>
          <p:cNvPr id="3077" name="Picture 5" descr="C:\Users\Jennifer\Downloads\belgium-atroc-nyt.jpg"/>
          <p:cNvPicPr>
            <a:picLocks noChangeAspect="1" noChangeArrowheads="1"/>
          </p:cNvPicPr>
          <p:nvPr/>
        </p:nvPicPr>
        <p:blipFill>
          <a:blip r:embed="rId3" cstate="print"/>
          <a:srcRect/>
          <a:stretch>
            <a:fillRect/>
          </a:stretch>
        </p:blipFill>
        <p:spPr bwMode="auto">
          <a:xfrm>
            <a:off x="2627784" y="1484784"/>
            <a:ext cx="2843463" cy="4919191"/>
          </a:xfrm>
          <a:prstGeom prst="rect">
            <a:avLst/>
          </a:prstGeom>
          <a:noFill/>
        </p:spPr>
      </p:pic>
      <p:pic>
        <p:nvPicPr>
          <p:cNvPr id="3078" name="Picture 6" descr="C:\Users\Jennifer\Downloads\german-world-war-one-propaganda-the-germans-have-caged-the-british-lion.jpg"/>
          <p:cNvPicPr>
            <a:picLocks noChangeAspect="1" noChangeArrowheads="1"/>
          </p:cNvPicPr>
          <p:nvPr/>
        </p:nvPicPr>
        <p:blipFill>
          <a:blip r:embed="rId4" cstate="print"/>
          <a:srcRect/>
          <a:stretch>
            <a:fillRect/>
          </a:stretch>
        </p:blipFill>
        <p:spPr bwMode="auto">
          <a:xfrm>
            <a:off x="5436096" y="1268760"/>
            <a:ext cx="3486150"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 #3 Separation Groups</a:t>
            </a:r>
            <a:endParaRPr lang="en-CA" dirty="0"/>
          </a:p>
        </p:txBody>
      </p:sp>
      <p:sp>
        <p:nvSpPr>
          <p:cNvPr id="3" name="Content Placeholder 2"/>
          <p:cNvSpPr>
            <a:spLocks noGrp="1"/>
          </p:cNvSpPr>
          <p:nvPr>
            <p:ph idx="1"/>
          </p:nvPr>
        </p:nvSpPr>
        <p:spPr/>
        <p:txBody>
          <a:bodyPr/>
          <a:lstStyle/>
          <a:p>
            <a:r>
              <a:rPr lang="en-CA" dirty="0" smtClean="0"/>
              <a:t>Italians wanting to separate from Austria Hungary</a:t>
            </a:r>
          </a:p>
          <a:p>
            <a:r>
              <a:rPr lang="en-CA" dirty="0" smtClean="0"/>
              <a:t>French People wanting to separate from Germany</a:t>
            </a:r>
          </a:p>
          <a:p>
            <a:r>
              <a:rPr lang="en-CA" dirty="0" smtClean="0"/>
              <a:t>German people wanting to separate from France</a:t>
            </a:r>
          </a:p>
          <a:p>
            <a:r>
              <a:rPr lang="en-CA" dirty="0" smtClean="0"/>
              <a:t>Poles wanting their own country.</a:t>
            </a:r>
          </a:p>
          <a:p>
            <a:r>
              <a:rPr lang="en-CA" dirty="0" smtClean="0"/>
              <a:t>Egyptians wanting self control.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Germany Dead?</a:t>
            </a:r>
            <a:endParaRPr lang="en-CA" dirty="0"/>
          </a:p>
        </p:txBody>
      </p:sp>
      <p:pic>
        <p:nvPicPr>
          <p:cNvPr id="4" name="Content Placeholder 3" descr="launch_western_front.jpg"/>
          <p:cNvPicPr>
            <a:picLocks noGrp="1" noChangeAspect="1"/>
          </p:cNvPicPr>
          <p:nvPr>
            <p:ph idx="1"/>
          </p:nvPr>
        </p:nvPicPr>
        <p:blipFill>
          <a:blip r:embed="rId2" cstate="print"/>
          <a:stretch>
            <a:fillRect/>
          </a:stretch>
        </p:blipFill>
        <p:spPr>
          <a:xfrm>
            <a:off x="1403648" y="1556792"/>
            <a:ext cx="6048672" cy="4755371"/>
          </a:xfrm>
        </p:spPr>
      </p:pic>
      <p:cxnSp>
        <p:nvCxnSpPr>
          <p:cNvPr id="8" name="Straight Connector 7"/>
          <p:cNvCxnSpPr/>
          <p:nvPr/>
        </p:nvCxnSpPr>
        <p:spPr>
          <a:xfrm>
            <a:off x="3779912" y="4221088"/>
            <a:ext cx="432048" cy="50405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20092208">
            <a:off x="3491880" y="4509120"/>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ight Arrow 9"/>
          <p:cNvSpPr/>
          <p:nvPr/>
        </p:nvSpPr>
        <p:spPr>
          <a:xfrm rot="10360403">
            <a:off x="5652120" y="3429000"/>
            <a:ext cx="12961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rot="474073">
            <a:off x="3376632" y="3045228"/>
            <a:ext cx="1162532" cy="374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smtClean="0"/>
          </a:p>
        </p:txBody>
      </p:sp>
      <p:sp>
        <p:nvSpPr>
          <p:cNvPr id="3" name="Content Placeholder 2"/>
          <p:cNvSpPr>
            <a:spLocks noGrp="1"/>
          </p:cNvSpPr>
          <p:nvPr>
            <p:ph sz="half" idx="1"/>
          </p:nvPr>
        </p:nvSpPr>
        <p:spPr/>
        <p:txBody>
          <a:bodyPr/>
          <a:lstStyle/>
          <a:p>
            <a:endParaRPr lang="en-US" dirty="0" smtClean="0"/>
          </a:p>
        </p:txBody>
      </p:sp>
      <p:sp>
        <p:nvSpPr>
          <p:cNvPr id="4" name="Content Placeholder 3"/>
          <p:cNvSpPr>
            <a:spLocks noGrp="1"/>
          </p:cNvSpPr>
          <p:nvPr>
            <p:ph sz="half" idx="2"/>
          </p:nvPr>
        </p:nvSpPr>
        <p:spPr/>
        <p:txBody>
          <a:bodyPr/>
          <a:lstStyle/>
          <a:p>
            <a:endParaRPr lang="en-US" dirty="0" smtClean="0"/>
          </a:p>
        </p:txBody>
      </p:sp>
      <p:pic>
        <p:nvPicPr>
          <p:cNvPr id="21509" name="Picture 2"/>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0" y="476672"/>
            <a:ext cx="4665662"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8785225" cy="1655762"/>
          </a:xfrm>
        </p:spPr>
        <p:txBody>
          <a:bodyPr>
            <a:normAutofit fontScale="90000"/>
          </a:bodyPr>
          <a:lstStyle/>
          <a:p>
            <a:r>
              <a:rPr lang="en-US" sz="2400" dirty="0" smtClean="0"/>
              <a:t>The German Army was stopped 35km from Paris, and the French and British Armies pushed them back to North France, where both sides dug trenches  and both sides spent the next 4 years fighting over the area between Belgium and France.  </a:t>
            </a:r>
            <a:br>
              <a:rPr lang="en-US" sz="2400" dirty="0" smtClean="0"/>
            </a:br>
            <a:r>
              <a:rPr lang="en-US" sz="2400" dirty="0" smtClean="0"/>
              <a:t>It was a  stalemate!</a:t>
            </a:r>
            <a:endParaRPr lang="en-CA" sz="2400" dirty="0" smtClean="0"/>
          </a:p>
        </p:txBody>
      </p:sp>
      <p:pic>
        <p:nvPicPr>
          <p:cNvPr id="23555" name="Picture 2"/>
          <p:cNvPicPr>
            <a:picLocks noGrp="1" noChangeAspect="1" noChangeArrowheads="1"/>
          </p:cNvPicPr>
          <p:nvPr>
            <p:ph sz="half" idx="2"/>
          </p:nvPr>
        </p:nvPicPr>
        <p:blipFill>
          <a:blip r:embed="rId2" cstate="print"/>
          <a:srcRect/>
          <a:stretch>
            <a:fillRect/>
          </a:stretch>
        </p:blipFill>
        <p:spPr>
          <a:xfrm>
            <a:off x="323850" y="1989138"/>
            <a:ext cx="8569325" cy="4652962"/>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Despite not working Germans survive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Russia going through increasing uprising and revolution.   Its military failing.</a:t>
            </a:r>
          </a:p>
          <a:p>
            <a:pPr marL="514350" indent="-514350">
              <a:buFont typeface="+mj-lt"/>
              <a:buAutoNum type="arabicPeriod"/>
            </a:pPr>
            <a:r>
              <a:rPr lang="en-US" dirty="0" smtClean="0"/>
              <a:t>Russia cannot industrially support its troops</a:t>
            </a:r>
          </a:p>
          <a:p>
            <a:pPr marL="514350" indent="-514350">
              <a:buFont typeface="+mj-lt"/>
              <a:buAutoNum type="arabicPeriod"/>
            </a:pPr>
            <a:r>
              <a:rPr lang="en-US" dirty="0" smtClean="0"/>
              <a:t>British Navy and German Navy afraid to meet.</a:t>
            </a:r>
          </a:p>
          <a:p>
            <a:pPr marL="514350" indent="-514350">
              <a:buFont typeface="+mj-lt"/>
              <a:buAutoNum type="arabicPeriod"/>
            </a:pPr>
            <a:endParaRPr lang="en-US" dirty="0" smtClean="0"/>
          </a:p>
          <a:p>
            <a:pPr marL="514350" indent="-514350">
              <a:buNone/>
            </a:pPr>
            <a:r>
              <a:rPr lang="en-US" dirty="0" smtClean="0"/>
              <a:t>Essentially becomes a single front war.</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Imperialism</a:t>
            </a:r>
            <a:endParaRPr lang="en-CA" dirty="0"/>
          </a:p>
        </p:txBody>
      </p:sp>
      <p:pic>
        <p:nvPicPr>
          <p:cNvPr id="4" name="Content Placeholder 3" descr="1917 GERMAN ANTI FRANCE BRITAIN WWI PROPAGANDA POSTER - eBay (item 350164122465 end time Feb-15-09 17-43-14 PST)_1234327361566.png"/>
          <p:cNvPicPr>
            <a:picLocks noGrp="1" noChangeAspect="1"/>
          </p:cNvPicPr>
          <p:nvPr>
            <p:ph idx="1"/>
          </p:nvPr>
        </p:nvPicPr>
        <p:blipFill>
          <a:blip r:embed="rId2" cstate="print"/>
          <a:stretch>
            <a:fillRect/>
          </a:stretch>
        </p:blipFill>
        <p:spPr>
          <a:xfrm>
            <a:off x="5292080" y="1988840"/>
            <a:ext cx="3152775" cy="3810000"/>
          </a:xfrm>
          <a:prstGeom prst="rect">
            <a:avLst/>
          </a:prstGeom>
        </p:spPr>
      </p:pic>
      <p:pic>
        <p:nvPicPr>
          <p:cNvPr id="5" name="Picture 4" descr="imperialism carving.jpg"/>
          <p:cNvPicPr>
            <a:picLocks noChangeAspect="1"/>
          </p:cNvPicPr>
          <p:nvPr/>
        </p:nvPicPr>
        <p:blipFill>
          <a:blip r:embed="rId3" cstate="print"/>
          <a:stretch>
            <a:fillRect/>
          </a:stretch>
        </p:blipFill>
        <p:spPr>
          <a:xfrm>
            <a:off x="344314" y="2060848"/>
            <a:ext cx="4966469" cy="37200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Causes of War (actions)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Imperialism   (arms out front)</a:t>
            </a:r>
          </a:p>
          <a:p>
            <a:pPr marL="514350" indent="-514350">
              <a:buFont typeface="+mj-lt"/>
              <a:buAutoNum type="arabicPeriod"/>
            </a:pPr>
            <a:r>
              <a:rPr lang="en-CA" dirty="0" smtClean="0"/>
              <a:t>Nationalism   (Salute)</a:t>
            </a:r>
          </a:p>
          <a:p>
            <a:pPr marL="514350" indent="-514350">
              <a:buFont typeface="+mj-lt"/>
              <a:buAutoNum type="arabicPeriod"/>
            </a:pPr>
            <a:r>
              <a:rPr lang="en-CA" dirty="0" smtClean="0"/>
              <a:t>Militarism      (finger pistols in the air)</a:t>
            </a:r>
          </a:p>
          <a:p>
            <a:pPr marL="514350" indent="-514350">
              <a:buFont typeface="+mj-lt"/>
              <a:buAutoNum type="arabicPeriod"/>
            </a:pPr>
            <a:r>
              <a:rPr lang="en-CA" dirty="0" smtClean="0"/>
              <a:t>Alliances System	(shaking own hands)</a:t>
            </a:r>
          </a:p>
          <a:p>
            <a:pPr marL="514350" indent="-514350">
              <a:buFont typeface="+mj-lt"/>
              <a:buAutoNum type="arabicPeriod"/>
            </a:pPr>
            <a:endParaRPr lang="en-CA" dirty="0" smtClean="0"/>
          </a:p>
          <a:p>
            <a:pPr marL="514350" indent="-514350" algn="ctr">
              <a:buNone/>
            </a:pPr>
            <a:r>
              <a:rPr lang="en-CA" dirty="0" smtClean="0"/>
              <a:t>Lets Practice !</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Hitler’s mandatory military training in German schools.</a:t>
            </a:r>
            <a:endParaRPr lang="en-CA" dirty="0"/>
          </a:p>
        </p:txBody>
      </p:sp>
      <p:pic>
        <p:nvPicPr>
          <p:cNvPr id="6" name="Content Placeholder 5" descr="th (14).jpg"/>
          <p:cNvPicPr>
            <a:picLocks noGrp="1" noChangeAspect="1"/>
          </p:cNvPicPr>
          <p:nvPr>
            <p:ph idx="1"/>
          </p:nvPr>
        </p:nvPicPr>
        <p:blipFill>
          <a:blip r:embed="rId2" cstate="print"/>
          <a:stretch>
            <a:fillRect/>
          </a:stretch>
        </p:blipFill>
        <p:spPr>
          <a:xfrm>
            <a:off x="1619672" y="2132856"/>
            <a:ext cx="5368032" cy="402602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Weapons build Up</a:t>
            </a:r>
            <a:endParaRPr lang="en-CA" dirty="0"/>
          </a:p>
        </p:txBody>
      </p:sp>
      <p:pic>
        <p:nvPicPr>
          <p:cNvPr id="4" name="Content Placeholder 3" descr="th (15).jpg"/>
          <p:cNvPicPr>
            <a:picLocks noGrp="1" noChangeAspect="1"/>
          </p:cNvPicPr>
          <p:nvPr>
            <p:ph idx="1"/>
          </p:nvPr>
        </p:nvPicPr>
        <p:blipFill>
          <a:blip r:embed="rId2" cstate="print"/>
          <a:stretch>
            <a:fillRect/>
          </a:stretch>
        </p:blipFill>
        <p:spPr>
          <a:xfrm>
            <a:off x="1447513" y="1412776"/>
            <a:ext cx="6148823" cy="475252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1936 </a:t>
            </a:r>
            <a:r>
              <a:rPr lang="en-CA" dirty="0" smtClean="0"/>
              <a:t>Olympics</a:t>
            </a:r>
            <a:endParaRPr lang="en-CA" dirty="0"/>
          </a:p>
        </p:txBody>
      </p:sp>
      <p:pic>
        <p:nvPicPr>
          <p:cNvPr id="6" name="Content Placeholder 5" descr="th (13).jpg"/>
          <p:cNvPicPr>
            <a:picLocks noGrp="1" noChangeAspect="1"/>
          </p:cNvPicPr>
          <p:nvPr>
            <p:ph idx="1"/>
          </p:nvPr>
        </p:nvPicPr>
        <p:blipFill>
          <a:blip r:embed="rId2" cstate="print"/>
          <a:stretch>
            <a:fillRect/>
          </a:stretch>
        </p:blipFill>
        <p:spPr>
          <a:xfrm>
            <a:off x="1331640" y="2204864"/>
            <a:ext cx="6138386" cy="374441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Flag Raising Ceremony</a:t>
            </a:r>
            <a:endParaRPr lang="en-CA" dirty="0"/>
          </a:p>
        </p:txBody>
      </p:sp>
      <p:pic>
        <p:nvPicPr>
          <p:cNvPr id="4" name="Content Placeholder 3" descr="chinese-soldiers-raising-flag-ceremony.jpg"/>
          <p:cNvPicPr>
            <a:picLocks noGrp="1" noChangeAspect="1"/>
          </p:cNvPicPr>
          <p:nvPr>
            <p:ph idx="1"/>
          </p:nvPr>
        </p:nvPicPr>
        <p:blipFill>
          <a:blip r:embed="rId2" cstate="print"/>
          <a:stretch>
            <a:fillRect/>
          </a:stretch>
        </p:blipFill>
        <p:spPr>
          <a:xfrm>
            <a:off x="604032" y="1600200"/>
            <a:ext cx="7935935"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Germany’s Problem</a:t>
            </a:r>
            <a:endParaRPr lang="en-CA" dirty="0"/>
          </a:p>
        </p:txBody>
      </p:sp>
      <p:pic>
        <p:nvPicPr>
          <p:cNvPr id="4" name="Content Placeholder 3" descr="Imperialism-in-Africa-map.gif"/>
          <p:cNvPicPr>
            <a:picLocks noGrp="1" noChangeAspect="1"/>
          </p:cNvPicPr>
          <p:nvPr>
            <p:ph idx="1"/>
          </p:nvPr>
        </p:nvPicPr>
        <p:blipFill>
          <a:blip r:embed="rId2" cstate="print"/>
          <a:stretch>
            <a:fillRect/>
          </a:stretch>
        </p:blipFill>
        <p:spPr>
          <a:xfrm>
            <a:off x="1259632" y="1256308"/>
            <a:ext cx="6336704" cy="560169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Militarism</a:t>
            </a:r>
            <a:endParaRPr lang="en-CA" dirty="0"/>
          </a:p>
        </p:txBody>
      </p:sp>
      <p:sp>
        <p:nvSpPr>
          <p:cNvPr id="3" name="Content Placeholder 2"/>
          <p:cNvSpPr>
            <a:spLocks noGrp="1"/>
          </p:cNvSpPr>
          <p:nvPr>
            <p:ph idx="1"/>
          </p:nvPr>
        </p:nvSpPr>
        <p:spPr/>
        <p:txBody>
          <a:bodyPr/>
          <a:lstStyle/>
          <a:p>
            <a:pPr algn="ctr">
              <a:buNone/>
            </a:pPr>
            <a:r>
              <a:rPr lang="en-CA" dirty="0" smtClean="0"/>
              <a:t>Naval Arms Race</a:t>
            </a:r>
          </a:p>
          <a:p>
            <a:pPr algn="ctr">
              <a:buNone/>
            </a:pPr>
            <a:endParaRPr lang="en-CA" dirty="0"/>
          </a:p>
          <a:p>
            <a:pPr algn="ctr">
              <a:buNone/>
            </a:pPr>
            <a:endParaRPr lang="en-CA" dirty="0"/>
          </a:p>
        </p:txBody>
      </p:sp>
      <p:pic>
        <p:nvPicPr>
          <p:cNvPr id="5" name="Picture 4" descr="GermanyMilitaryExpenditureWWI.jpg"/>
          <p:cNvPicPr>
            <a:picLocks noChangeAspect="1"/>
          </p:cNvPicPr>
          <p:nvPr/>
        </p:nvPicPr>
        <p:blipFill>
          <a:blip r:embed="rId2" cstate="print"/>
          <a:stretch>
            <a:fillRect/>
          </a:stretch>
        </p:blipFill>
        <p:spPr>
          <a:xfrm>
            <a:off x="395536" y="2276872"/>
            <a:ext cx="4032448" cy="4200525"/>
          </a:xfrm>
          <a:prstGeom prst="rect">
            <a:avLst/>
          </a:prstGeom>
        </p:spPr>
      </p:pic>
      <p:pic>
        <p:nvPicPr>
          <p:cNvPr id="9" name="Picture 8" descr="Dreadnaught.jpg"/>
          <p:cNvPicPr>
            <a:picLocks noChangeAspect="1"/>
          </p:cNvPicPr>
          <p:nvPr/>
        </p:nvPicPr>
        <p:blipFill>
          <a:blip r:embed="rId3" cstate="print"/>
          <a:stretch>
            <a:fillRect/>
          </a:stretch>
        </p:blipFill>
        <p:spPr>
          <a:xfrm>
            <a:off x="4644007" y="2348880"/>
            <a:ext cx="3990443" cy="2736304"/>
          </a:xfrm>
          <a:prstGeom prst="rect">
            <a:avLst/>
          </a:prstGeom>
        </p:spPr>
      </p:pic>
      <p:sp>
        <p:nvSpPr>
          <p:cNvPr id="10" name="TextBox 9"/>
          <p:cNvSpPr txBox="1"/>
          <p:nvPr/>
        </p:nvSpPr>
        <p:spPr>
          <a:xfrm>
            <a:off x="4644008" y="5301208"/>
            <a:ext cx="3888432" cy="646331"/>
          </a:xfrm>
          <a:prstGeom prst="rect">
            <a:avLst/>
          </a:prstGeom>
          <a:noFill/>
        </p:spPr>
        <p:txBody>
          <a:bodyPr wrap="square" rtlCol="0">
            <a:spAutoFit/>
          </a:bodyPr>
          <a:lstStyle/>
          <a:p>
            <a:r>
              <a:rPr lang="en-CA" dirty="0" smtClean="0"/>
              <a:t>How are Britain and France going to react to this kind of spending?</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Arms Race</a:t>
            </a:r>
            <a:endParaRPr lang="en-CA" dirty="0"/>
          </a:p>
        </p:txBody>
      </p:sp>
      <p:pic>
        <p:nvPicPr>
          <p:cNvPr id="4" name="Content Placeholder 3" descr="europe_arms_race_1.jpg"/>
          <p:cNvPicPr>
            <a:picLocks noGrp="1" noChangeAspect="1"/>
          </p:cNvPicPr>
          <p:nvPr>
            <p:ph idx="1"/>
          </p:nvPr>
        </p:nvPicPr>
        <p:blipFill>
          <a:blip r:embed="rId2" cstate="print"/>
          <a:stretch>
            <a:fillRect/>
          </a:stretch>
        </p:blipFill>
        <p:spPr>
          <a:xfrm>
            <a:off x="633938" y="1401506"/>
            <a:ext cx="7898502" cy="54838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Arms Race</a:t>
            </a:r>
            <a:endParaRPr lang="en-CA" dirty="0"/>
          </a:p>
        </p:txBody>
      </p:sp>
      <p:sp>
        <p:nvSpPr>
          <p:cNvPr id="5" name="Content Placeholder 4"/>
          <p:cNvSpPr>
            <a:spLocks noGrp="1"/>
          </p:cNvSpPr>
          <p:nvPr>
            <p:ph idx="1"/>
          </p:nvPr>
        </p:nvSpPr>
        <p:spPr>
          <a:xfrm>
            <a:off x="457200" y="1600200"/>
            <a:ext cx="3034680" cy="4525963"/>
          </a:xfrm>
        </p:spPr>
        <p:txBody>
          <a:bodyPr/>
          <a:lstStyle/>
          <a:p>
            <a:r>
              <a:rPr lang="en-CA" dirty="0" smtClean="0"/>
              <a:t>Germany and England get competitive.</a:t>
            </a:r>
          </a:p>
          <a:p>
            <a:r>
              <a:rPr lang="en-CA" dirty="0" smtClean="0"/>
              <a:t>Both countries want to be #1</a:t>
            </a:r>
            <a:endParaRPr lang="en-CA" dirty="0"/>
          </a:p>
        </p:txBody>
      </p:sp>
      <p:pic>
        <p:nvPicPr>
          <p:cNvPr id="6" name="Content Placeholder 3" descr="_58531439_explosive_prod_ww1_304gr.gif"/>
          <p:cNvPicPr>
            <a:picLocks noChangeAspect="1"/>
          </p:cNvPicPr>
          <p:nvPr/>
        </p:nvPicPr>
        <p:blipFill>
          <a:blip r:embed="rId2" cstate="print"/>
          <a:stretch>
            <a:fillRect/>
          </a:stretch>
        </p:blipFill>
        <p:spPr>
          <a:xfrm>
            <a:off x="4572000" y="1484784"/>
            <a:ext cx="3302723" cy="56308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Alliance System</a:t>
            </a:r>
            <a:endParaRPr lang="en-CA" dirty="0"/>
          </a:p>
        </p:txBody>
      </p:sp>
      <p:pic>
        <p:nvPicPr>
          <p:cNvPr id="4" name="Content Placeholder 3" descr="alliance.JPG"/>
          <p:cNvPicPr>
            <a:picLocks noGrp="1" noChangeAspect="1"/>
          </p:cNvPicPr>
          <p:nvPr>
            <p:ph idx="1"/>
          </p:nvPr>
        </p:nvPicPr>
        <p:blipFill>
          <a:blip r:embed="rId2" cstate="print"/>
          <a:stretch>
            <a:fillRect/>
          </a:stretch>
        </p:blipFill>
        <p:spPr>
          <a:xfrm>
            <a:off x="539551" y="1324232"/>
            <a:ext cx="7460029" cy="469705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lstStyle/>
          <a:p>
            <a:r>
              <a:rPr lang="en-CA" dirty="0" smtClean="0"/>
              <a:t>WW1 Alliances</a:t>
            </a:r>
            <a:endParaRPr lang="en-CA" dirty="0"/>
          </a:p>
        </p:txBody>
      </p:sp>
      <p:pic>
        <p:nvPicPr>
          <p:cNvPr id="4" name="Content Placeholder 3" descr="launch_western_front.jpg"/>
          <p:cNvPicPr>
            <a:picLocks noGrp="1" noChangeAspect="1"/>
          </p:cNvPicPr>
          <p:nvPr>
            <p:ph idx="1"/>
          </p:nvPr>
        </p:nvPicPr>
        <p:blipFill>
          <a:blip r:embed="rId2" cstate="print"/>
          <a:stretch>
            <a:fillRect/>
          </a:stretch>
        </p:blipFill>
        <p:spPr>
          <a:xfrm>
            <a:off x="2627784" y="1697965"/>
            <a:ext cx="6048672" cy="4755371"/>
          </a:xfrm>
        </p:spPr>
      </p:pic>
      <p:sp>
        <p:nvSpPr>
          <p:cNvPr id="12" name="TextBox 11"/>
          <p:cNvSpPr txBox="1"/>
          <p:nvPr/>
        </p:nvSpPr>
        <p:spPr>
          <a:xfrm>
            <a:off x="395536" y="1700808"/>
            <a:ext cx="2016224" cy="2308324"/>
          </a:xfrm>
          <a:prstGeom prst="rect">
            <a:avLst/>
          </a:prstGeom>
          <a:noFill/>
        </p:spPr>
        <p:txBody>
          <a:bodyPr wrap="square" rtlCol="0">
            <a:spAutoFit/>
          </a:bodyPr>
          <a:lstStyle/>
          <a:p>
            <a:r>
              <a:rPr lang="en-CA" b="1" dirty="0" smtClean="0"/>
              <a:t>Triple Alliance or Central Powers</a:t>
            </a:r>
          </a:p>
          <a:p>
            <a:r>
              <a:rPr lang="en-CA" dirty="0" smtClean="0"/>
              <a:t>Germany </a:t>
            </a:r>
          </a:p>
          <a:p>
            <a:r>
              <a:rPr lang="en-CA" dirty="0" smtClean="0"/>
              <a:t>Austria Hungary</a:t>
            </a:r>
          </a:p>
          <a:p>
            <a:r>
              <a:rPr lang="en-CA" dirty="0" smtClean="0"/>
              <a:t>Italy </a:t>
            </a:r>
          </a:p>
          <a:p>
            <a:r>
              <a:rPr lang="en-CA" dirty="0" smtClean="0"/>
              <a:t>Later… Ottoman</a:t>
            </a:r>
          </a:p>
          <a:p>
            <a:r>
              <a:rPr lang="en-CA" dirty="0" smtClean="0"/>
              <a:t>Later… Bulgaria</a:t>
            </a:r>
          </a:p>
          <a:p>
            <a:endParaRPr lang="en-CA" dirty="0"/>
          </a:p>
        </p:txBody>
      </p:sp>
      <p:sp>
        <p:nvSpPr>
          <p:cNvPr id="13" name="TextBox 12"/>
          <p:cNvSpPr txBox="1"/>
          <p:nvPr/>
        </p:nvSpPr>
        <p:spPr>
          <a:xfrm>
            <a:off x="539552" y="4221088"/>
            <a:ext cx="2016224" cy="2585323"/>
          </a:xfrm>
          <a:prstGeom prst="rect">
            <a:avLst/>
          </a:prstGeom>
          <a:noFill/>
        </p:spPr>
        <p:txBody>
          <a:bodyPr wrap="square" rtlCol="0">
            <a:spAutoFit/>
          </a:bodyPr>
          <a:lstStyle/>
          <a:p>
            <a:r>
              <a:rPr lang="en-CA" b="1" dirty="0" smtClean="0"/>
              <a:t>Triple Entente </a:t>
            </a:r>
          </a:p>
          <a:p>
            <a:r>
              <a:rPr lang="en-CA" dirty="0" smtClean="0"/>
              <a:t>Britain </a:t>
            </a:r>
          </a:p>
          <a:p>
            <a:r>
              <a:rPr lang="en-CA" dirty="0" smtClean="0"/>
              <a:t>Russian Empire</a:t>
            </a:r>
          </a:p>
          <a:p>
            <a:r>
              <a:rPr lang="en-CA" dirty="0" smtClean="0"/>
              <a:t>France</a:t>
            </a:r>
          </a:p>
          <a:p>
            <a:endParaRPr lang="en-CA" dirty="0" smtClean="0"/>
          </a:p>
          <a:p>
            <a:r>
              <a:rPr lang="en-CA" dirty="0" smtClean="0"/>
              <a:t>Later… Serbia</a:t>
            </a:r>
          </a:p>
          <a:p>
            <a:r>
              <a:rPr lang="en-CA" dirty="0" smtClean="0"/>
              <a:t>Later … Japan</a:t>
            </a:r>
          </a:p>
          <a:p>
            <a:r>
              <a:rPr lang="en-CA" dirty="0" smtClean="0"/>
              <a:t>Later… Romania</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Nationalism</a:t>
            </a:r>
            <a:endParaRPr lang="en-CA" dirty="0"/>
          </a:p>
        </p:txBody>
      </p:sp>
      <p:sp>
        <p:nvSpPr>
          <p:cNvPr id="7" name="Content Placeholder 6"/>
          <p:cNvSpPr>
            <a:spLocks noGrp="1"/>
          </p:cNvSpPr>
          <p:nvPr>
            <p:ph idx="1"/>
          </p:nvPr>
        </p:nvSpPr>
        <p:spPr/>
        <p:txBody>
          <a:bodyPr/>
          <a:lstStyle/>
          <a:p>
            <a:r>
              <a:rPr lang="en-CA" dirty="0" smtClean="0"/>
              <a:t>(type #1) Pride for a country and believing it is special and other countries are not.</a:t>
            </a:r>
          </a:p>
          <a:p>
            <a:r>
              <a:rPr lang="en-CA" dirty="0" smtClean="0"/>
              <a:t>(type #2) Pride for an ethnicity or people group believing they are the best and others are the worst.</a:t>
            </a:r>
          </a:p>
          <a:p>
            <a:r>
              <a:rPr lang="en-CA" dirty="0" smtClean="0"/>
              <a:t>(type #3) Wanting your own independent nation. </a:t>
            </a:r>
          </a:p>
        </p:txBody>
      </p:sp>
      <p:pic>
        <p:nvPicPr>
          <p:cNvPr id="9" name="Picture 8" descr="nationalism.jpg"/>
          <p:cNvPicPr>
            <a:picLocks noChangeAspect="1"/>
          </p:cNvPicPr>
          <p:nvPr/>
        </p:nvPicPr>
        <p:blipFill>
          <a:blip r:embed="rId2" cstate="print"/>
          <a:srcRect t="20441"/>
          <a:stretch>
            <a:fillRect/>
          </a:stretch>
        </p:blipFill>
        <p:spPr>
          <a:xfrm>
            <a:off x="3635896" y="4736388"/>
            <a:ext cx="4710746" cy="21216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11085</TotalTime>
  <Words>407</Words>
  <Application>Microsoft Office PowerPoint</Application>
  <PresentationFormat>On-screen Show (4:3)</PresentationFormat>
  <Paragraphs>66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4 reasons 4 war</vt:lpstr>
      <vt:lpstr>#1   Imperialism</vt:lpstr>
      <vt:lpstr>Germany’s Problem</vt:lpstr>
      <vt:lpstr>#2  Militarism</vt:lpstr>
      <vt:lpstr>Arms Race</vt:lpstr>
      <vt:lpstr>Arms Race</vt:lpstr>
      <vt:lpstr>#3 Alliance System</vt:lpstr>
      <vt:lpstr>WW1 Alliances</vt:lpstr>
      <vt:lpstr>#4 Nationalism</vt:lpstr>
      <vt:lpstr>Type 1 &amp; 2    (national pride, national Stereotyping)</vt:lpstr>
      <vt:lpstr>Negative Impact of Nationalism (Propaganda)</vt:lpstr>
      <vt:lpstr>Economic Propaganda WW1</vt:lpstr>
      <vt:lpstr>Spiritual Propaganda WW1</vt:lpstr>
      <vt:lpstr>Political Propaganda WW1</vt:lpstr>
      <vt:lpstr>Type #3 Separation Groups</vt:lpstr>
      <vt:lpstr>Is Germany Dead?</vt:lpstr>
      <vt:lpstr>Slide 17</vt:lpstr>
      <vt:lpstr>The German Army was stopped 35km from Paris, and the French and British Armies pushed them back to North France, where both sides dug trenches  and both sides spent the next 4 years fighting over the area between Belgium and France.   It was a  stalemate!</vt:lpstr>
      <vt:lpstr>Despite not working Germans survive</vt:lpstr>
      <vt:lpstr>Four Causes of War (actions)</vt:lpstr>
      <vt:lpstr>Hitler’s mandatory military training in German schools.</vt:lpstr>
      <vt:lpstr>Weapons build Up</vt:lpstr>
      <vt:lpstr>1936 Olympics</vt:lpstr>
      <vt:lpstr>Flag Raising Ceremony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reasons 4 war</dc:title>
  <dc:creator>Craig Woelke</dc:creator>
  <cp:lastModifiedBy>Jennifer</cp:lastModifiedBy>
  <cp:revision>77</cp:revision>
  <dcterms:created xsi:type="dcterms:W3CDTF">2013-04-15T11:51:48Z</dcterms:created>
  <dcterms:modified xsi:type="dcterms:W3CDTF">2015-11-25T17:07:35Z</dcterms:modified>
</cp:coreProperties>
</file>